
<file path=[Content_Types].xml><?xml version="1.0" encoding="utf-8"?>
<Types xmlns="http://schemas.openxmlformats.org/package/2006/content-types">
  <Default Extension="gif" ContentType="image/gif"/>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1"/>
  </p:notesMasterIdLst>
  <p:sldIdLst>
    <p:sldId id="256" r:id="rId2"/>
    <p:sldId id="257" r:id="rId3"/>
    <p:sldId id="258" r:id="rId4"/>
    <p:sldId id="259" r:id="rId5"/>
    <p:sldId id="267" r:id="rId6"/>
    <p:sldId id="348" r:id="rId7"/>
    <p:sldId id="349" r:id="rId8"/>
    <p:sldId id="350" r:id="rId9"/>
    <p:sldId id="351" r:id="rId10"/>
    <p:sldId id="352" r:id="rId11"/>
    <p:sldId id="353" r:id="rId12"/>
    <p:sldId id="354" r:id="rId13"/>
    <p:sldId id="355" r:id="rId14"/>
    <p:sldId id="278" r:id="rId15"/>
    <p:sldId id="356" r:id="rId16"/>
    <p:sldId id="357" r:id="rId17"/>
    <p:sldId id="358" r:id="rId18"/>
    <p:sldId id="359" r:id="rId19"/>
    <p:sldId id="360" r:id="rId20"/>
    <p:sldId id="378" r:id="rId21"/>
    <p:sldId id="379" r:id="rId22"/>
    <p:sldId id="380" r:id="rId23"/>
    <p:sldId id="381" r:id="rId24"/>
    <p:sldId id="382" r:id="rId25"/>
    <p:sldId id="383" r:id="rId26"/>
    <p:sldId id="384" r:id="rId27"/>
    <p:sldId id="373" r:id="rId28"/>
    <p:sldId id="367" r:id="rId29"/>
    <p:sldId id="368" r:id="rId30"/>
    <p:sldId id="369" r:id="rId31"/>
    <p:sldId id="291" r:id="rId32"/>
    <p:sldId id="376" r:id="rId33"/>
    <p:sldId id="374" r:id="rId34"/>
    <p:sldId id="370" r:id="rId35"/>
    <p:sldId id="371" r:id="rId36"/>
    <p:sldId id="372" r:id="rId37"/>
    <p:sldId id="295" r:id="rId38"/>
    <p:sldId id="375" r:id="rId39"/>
    <p:sldId id="377" r:id="rId40"/>
    <p:sldId id="366" r:id="rId41"/>
    <p:sldId id="385" r:id="rId42"/>
    <p:sldId id="386" r:id="rId43"/>
    <p:sldId id="405" r:id="rId44"/>
    <p:sldId id="407" r:id="rId45"/>
    <p:sldId id="406" r:id="rId46"/>
    <p:sldId id="387" r:id="rId47"/>
    <p:sldId id="388" r:id="rId48"/>
    <p:sldId id="389" r:id="rId49"/>
    <p:sldId id="392" r:id="rId50"/>
    <p:sldId id="393" r:id="rId51"/>
    <p:sldId id="394" r:id="rId52"/>
    <p:sldId id="395" r:id="rId53"/>
    <p:sldId id="396" r:id="rId54"/>
    <p:sldId id="397" r:id="rId55"/>
    <p:sldId id="390" r:id="rId56"/>
    <p:sldId id="391" r:id="rId57"/>
    <p:sldId id="398" r:id="rId58"/>
    <p:sldId id="399" r:id="rId59"/>
    <p:sldId id="286" r:id="rId60"/>
    <p:sldId id="400" r:id="rId61"/>
    <p:sldId id="401" r:id="rId62"/>
    <p:sldId id="402" r:id="rId63"/>
    <p:sldId id="403" r:id="rId64"/>
    <p:sldId id="404" r:id="rId65"/>
    <p:sldId id="260" r:id="rId66"/>
    <p:sldId id="261" r:id="rId67"/>
    <p:sldId id="262" r:id="rId68"/>
    <p:sldId id="263" r:id="rId69"/>
    <p:sldId id="264" r:id="rId70"/>
    <p:sldId id="265" r:id="rId71"/>
    <p:sldId id="266" r:id="rId72"/>
    <p:sldId id="268" r:id="rId73"/>
    <p:sldId id="269" r:id="rId74"/>
    <p:sldId id="270" r:id="rId75"/>
    <p:sldId id="271" r:id="rId76"/>
    <p:sldId id="272" r:id="rId77"/>
    <p:sldId id="273" r:id="rId78"/>
    <p:sldId id="274" r:id="rId79"/>
    <p:sldId id="275" r:id="rId80"/>
    <p:sldId id="276" r:id="rId81"/>
    <p:sldId id="287" r:id="rId82"/>
    <p:sldId id="279" r:id="rId83"/>
    <p:sldId id="280" r:id="rId84"/>
    <p:sldId id="281" r:id="rId85"/>
    <p:sldId id="282" r:id="rId86"/>
    <p:sldId id="283" r:id="rId87"/>
    <p:sldId id="284" r:id="rId88"/>
    <p:sldId id="285" r:id="rId89"/>
    <p:sldId id="293" r:id="rId90"/>
    <p:sldId id="288" r:id="rId91"/>
    <p:sldId id="289" r:id="rId92"/>
    <p:sldId id="290" r:id="rId93"/>
    <p:sldId id="294" r:id="rId94"/>
    <p:sldId id="297" r:id="rId95"/>
    <p:sldId id="325" r:id="rId96"/>
    <p:sldId id="298" r:id="rId97"/>
    <p:sldId id="299" r:id="rId98"/>
    <p:sldId id="300" r:id="rId99"/>
    <p:sldId id="336" r:id="rId100"/>
    <p:sldId id="337" r:id="rId101"/>
    <p:sldId id="338" r:id="rId102"/>
    <p:sldId id="301" r:id="rId103"/>
    <p:sldId id="302" r:id="rId104"/>
    <p:sldId id="303" r:id="rId105"/>
    <p:sldId id="340" r:id="rId106"/>
    <p:sldId id="304" r:id="rId107"/>
    <p:sldId id="314" r:id="rId108"/>
    <p:sldId id="315" r:id="rId109"/>
    <p:sldId id="316" r:id="rId110"/>
    <p:sldId id="317" r:id="rId111"/>
    <p:sldId id="318" r:id="rId112"/>
    <p:sldId id="319" r:id="rId113"/>
    <p:sldId id="306" r:id="rId114"/>
    <p:sldId id="307" r:id="rId115"/>
    <p:sldId id="320" r:id="rId116"/>
    <p:sldId id="321" r:id="rId117"/>
    <p:sldId id="322" r:id="rId118"/>
    <p:sldId id="323" r:id="rId119"/>
    <p:sldId id="324" r:id="rId120"/>
    <p:sldId id="326" r:id="rId121"/>
    <p:sldId id="327" r:id="rId122"/>
    <p:sldId id="333" r:id="rId123"/>
    <p:sldId id="334" r:id="rId124"/>
    <p:sldId id="328" r:id="rId125"/>
    <p:sldId id="335" r:id="rId126"/>
    <p:sldId id="309" r:id="rId127"/>
    <p:sldId id="310" r:id="rId128"/>
    <p:sldId id="311" r:id="rId129"/>
    <p:sldId id="292" r:id="rId130"/>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516" autoAdjust="0"/>
  </p:normalViewPr>
  <p:slideViewPr>
    <p:cSldViewPr>
      <p:cViewPr>
        <p:scale>
          <a:sx n="75" d="100"/>
          <a:sy n="75" d="100"/>
        </p:scale>
        <p:origin x="1666" y="211"/>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125B0F9C-D562-4248-B8C5-D9E117AFDF6C}" type="datetimeFigureOut">
              <a:rPr lang="en-US" smtClean="0"/>
              <a:t>6/20/2024</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74FFE603-5B4C-4BF7-AFFC-BF2482775A65}" type="slidenum">
              <a:rPr lang="en-US" smtClean="0"/>
              <a:t>‹#›</a:t>
            </a:fld>
            <a:endParaRPr lang="en-US"/>
          </a:p>
        </p:txBody>
      </p:sp>
    </p:spTree>
    <p:extLst>
      <p:ext uri="{BB962C8B-B14F-4D97-AF65-F5344CB8AC3E}">
        <p14:creationId xmlns:p14="http://schemas.microsoft.com/office/powerpoint/2010/main" val="31999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en.wikipedia.org/wiki/Artificial_intelligence" TargetMode="External"/><Relationship Id="rId2" Type="http://schemas.openxmlformats.org/officeDocument/2006/relationships/slide" Target="../slides/slide65.xml"/><Relationship Id="rId1" Type="http://schemas.openxmlformats.org/officeDocument/2006/relationships/notesMaster" Target="../notesMasters/notesMaster1.xml"/><Relationship Id="rId5" Type="http://schemas.openxmlformats.org/officeDocument/2006/relationships/hyperlink" Target="https://en.wikipedia.org/wiki/Machine_learning" TargetMode="External"/><Relationship Id="rId4" Type="http://schemas.openxmlformats.org/officeDocument/2006/relationships/hyperlink" Target="https://en.wikipedia.org/wiki/Arthur_Samuel_(computer_scientist)#cite_note-mccarthy-ai90-2"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1</a:t>
            </a:fld>
            <a:endParaRPr lang="en-US"/>
          </a:p>
        </p:txBody>
      </p:sp>
    </p:spTree>
    <p:extLst>
      <p:ext uri="{BB962C8B-B14F-4D97-AF65-F5344CB8AC3E}">
        <p14:creationId xmlns:p14="http://schemas.microsoft.com/office/powerpoint/2010/main" val="3791639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165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14</a:t>
            </a:fld>
            <a:endParaRPr lang="en-US"/>
          </a:p>
        </p:txBody>
      </p:sp>
    </p:spTree>
    <p:extLst>
      <p:ext uri="{BB962C8B-B14F-4D97-AF65-F5344CB8AC3E}">
        <p14:creationId xmlns:p14="http://schemas.microsoft.com/office/powerpoint/2010/main" val="893348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Type I error </a:t>
            </a:r>
            <a:r>
              <a:rPr lang="en-US" dirty="0"/>
              <a:t>would mean marking a legitimate email as spam. This could result in missing important emails.</a:t>
            </a:r>
          </a:p>
          <a:p>
            <a:r>
              <a:rPr lang="en-US" dirty="0"/>
              <a:t>In medical testing, it could mean diagnosing a healthy person as having a disease, leading to unnecessary stress and treatment.</a:t>
            </a:r>
          </a:p>
          <a:p>
            <a:endParaRPr lang="en-US" dirty="0"/>
          </a:p>
          <a:p>
            <a:r>
              <a:rPr lang="en-US" dirty="0"/>
              <a:t>a Type II error would mean marking a spam email as legitimate. </a:t>
            </a:r>
          </a:p>
          <a:p>
            <a:r>
              <a:rPr lang="en-US" dirty="0"/>
              <a:t>In medical testing, it could mean failing to diagnose a person with a disease</a:t>
            </a:r>
          </a:p>
        </p:txBody>
      </p:sp>
      <p:sp>
        <p:nvSpPr>
          <p:cNvPr id="4" name="Slide Number Placeholder 3"/>
          <p:cNvSpPr>
            <a:spLocks noGrp="1"/>
          </p:cNvSpPr>
          <p:nvPr>
            <p:ph type="sldNum" sz="quarter" idx="5"/>
          </p:nvPr>
        </p:nvSpPr>
        <p:spPr/>
        <p:txBody>
          <a:bodyPr/>
          <a:lstStyle/>
          <a:p>
            <a:fld id="{74FFE603-5B4C-4BF7-AFFC-BF2482775A65}" type="slidenum">
              <a:rPr lang="en-US" smtClean="0"/>
              <a:t>20</a:t>
            </a:fld>
            <a:endParaRPr lang="en-US"/>
          </a:p>
        </p:txBody>
      </p:sp>
    </p:spTree>
    <p:extLst>
      <p:ext uri="{BB962C8B-B14F-4D97-AF65-F5344CB8AC3E}">
        <p14:creationId xmlns:p14="http://schemas.microsoft.com/office/powerpoint/2010/main" val="3302680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also known as sensitivity or the true positive rate, measures how often the model correctly identifies positive instances (in this case, spam emails).</a:t>
            </a:r>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21</a:t>
            </a:fld>
            <a:endParaRPr lang="en-US"/>
          </a:p>
        </p:txBody>
      </p:sp>
    </p:spTree>
    <p:extLst>
      <p:ext uri="{BB962C8B-B14F-4D97-AF65-F5344CB8AC3E}">
        <p14:creationId xmlns:p14="http://schemas.microsoft.com/office/powerpoint/2010/main" val="4282672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measures how often the model's positive predictions are correct. It focuses on the quality of the positive predictions made by the model.</a:t>
            </a:r>
          </a:p>
        </p:txBody>
      </p:sp>
      <p:sp>
        <p:nvSpPr>
          <p:cNvPr id="4" name="Slide Number Placeholder 3"/>
          <p:cNvSpPr>
            <a:spLocks noGrp="1"/>
          </p:cNvSpPr>
          <p:nvPr>
            <p:ph type="sldNum" sz="quarter" idx="5"/>
          </p:nvPr>
        </p:nvSpPr>
        <p:spPr/>
        <p:txBody>
          <a:bodyPr/>
          <a:lstStyle/>
          <a:p>
            <a:fld id="{74FFE603-5B4C-4BF7-AFFC-BF2482775A65}" type="slidenum">
              <a:rPr lang="en-US" smtClean="0"/>
              <a:t>22</a:t>
            </a:fld>
            <a:endParaRPr lang="en-US"/>
          </a:p>
        </p:txBody>
      </p:sp>
    </p:spTree>
    <p:extLst>
      <p:ext uri="{BB962C8B-B14F-4D97-AF65-F5344CB8AC3E}">
        <p14:creationId xmlns:p14="http://schemas.microsoft.com/office/powerpoint/2010/main" val="2120361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Bias-Variance Tradeoff</a:t>
            </a:r>
            <a:r>
              <a:rPr lang="en-US" dirty="0"/>
              <a:t>: A larger K results in lower bias but higher variance of the performance estimate. Conversely, a smaller K results in higher bias but lower variance.</a:t>
            </a:r>
          </a:p>
          <a:p>
            <a:endParaRPr lang="en-US" b="1" dirty="0"/>
          </a:p>
          <a:p>
            <a:r>
              <a:rPr lang="en-US" b="1" dirty="0"/>
              <a:t>Common Choices</a:t>
            </a:r>
            <a:r>
              <a:rPr lang="en-US" dirty="0"/>
              <a:t>: Typically, K is set to 5 or 10, as these values have been shown to provide a good balance between computational efficiency and reliable performance estimates.</a:t>
            </a:r>
          </a:p>
        </p:txBody>
      </p:sp>
      <p:sp>
        <p:nvSpPr>
          <p:cNvPr id="4" name="Slide Number Placeholder 3"/>
          <p:cNvSpPr>
            <a:spLocks noGrp="1"/>
          </p:cNvSpPr>
          <p:nvPr>
            <p:ph type="sldNum" sz="quarter" idx="5"/>
          </p:nvPr>
        </p:nvSpPr>
        <p:spPr/>
        <p:txBody>
          <a:bodyPr/>
          <a:lstStyle/>
          <a:p>
            <a:fld id="{74FFE603-5B4C-4BF7-AFFC-BF2482775A65}" type="slidenum">
              <a:rPr lang="en-US" smtClean="0"/>
              <a:t>24</a:t>
            </a:fld>
            <a:endParaRPr lang="en-US"/>
          </a:p>
        </p:txBody>
      </p:sp>
    </p:spTree>
    <p:extLst>
      <p:ext uri="{BB962C8B-B14F-4D97-AF65-F5344CB8AC3E}">
        <p14:creationId xmlns:p14="http://schemas.microsoft.com/office/powerpoint/2010/main" val="637445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0922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Arrow: The black arrow in the image indicates the direction of the maximum margin. It is perpendicular to the hyperplane and shows the vector w\</a:t>
            </a:r>
            <a:r>
              <a:rPr lang="en-US" dirty="0" err="1"/>
              <a:t>mathbf</a:t>
            </a:r>
            <a:r>
              <a:rPr lang="en-US" dirty="0"/>
              <a:t>{w}w, which is the normal to the hyperplane.</a:t>
            </a:r>
          </a:p>
          <a:p>
            <a:pPr marL="0" lvl="0" indent="0" algn="l" rtl="0">
              <a:spcBef>
                <a:spcPts val="0"/>
              </a:spcBef>
              <a:spcAft>
                <a:spcPts val="0"/>
              </a:spcAft>
              <a:buNone/>
            </a:pPr>
            <a:endParaRPr lang="en-US" dirty="0"/>
          </a:p>
          <a:p>
            <a:r>
              <a:rPr lang="en-US" b="1" dirty="0"/>
              <a:t>Initial State</a:t>
            </a:r>
            <a:r>
              <a:rPr lang="en-US" dirty="0"/>
              <a:t>:</a:t>
            </a:r>
          </a:p>
          <a:p>
            <a:pPr>
              <a:buFont typeface="Arial" panose="020B0604020202020204" pitchFamily="34" charset="0"/>
              <a:buChar char="•"/>
            </a:pPr>
            <a:r>
              <a:rPr lang="en-US" b="1" dirty="0"/>
              <a:t>Data Points</a:t>
            </a:r>
            <a:r>
              <a:rPr lang="en-US" dirty="0"/>
              <a:t>: Initially, the data points (red and green circles) are plotted on the map with no hyperplane drawn.</a:t>
            </a:r>
          </a:p>
          <a:p>
            <a:pPr>
              <a:buFont typeface="Arial" panose="020B0604020202020204" pitchFamily="34" charset="0"/>
              <a:buChar char="•"/>
            </a:pPr>
            <a:r>
              <a:rPr lang="en-US" b="1" dirty="0"/>
              <a:t>Objective</a:t>
            </a:r>
            <a:r>
              <a:rPr lang="en-US" dirty="0"/>
              <a:t>: The goal is to find the optimal hyperplane that separates the two classes with the maximum margin.</a:t>
            </a:r>
          </a:p>
          <a:p>
            <a:r>
              <a:rPr lang="en-US" b="1" dirty="0"/>
              <a:t>Drawing Initial Hyperplane</a:t>
            </a:r>
            <a:r>
              <a:rPr lang="en-US" dirty="0"/>
              <a:t>:</a:t>
            </a:r>
          </a:p>
          <a:p>
            <a:pPr>
              <a:buFont typeface="Arial" panose="020B0604020202020204" pitchFamily="34" charset="0"/>
              <a:buChar char="•"/>
            </a:pPr>
            <a:r>
              <a:rPr lang="en-US" b="1" dirty="0"/>
              <a:t>First Attempt</a:t>
            </a:r>
            <a:r>
              <a:rPr lang="en-US" dirty="0"/>
              <a:t>: The algorithm starts with an initial guess for the hyperplane. This initial hyperplane may not be optimal and might not maximize the margin.</a:t>
            </a:r>
          </a:p>
          <a:p>
            <a:r>
              <a:rPr lang="en-US" b="1" dirty="0"/>
              <a:t>Iterative Adjustment</a:t>
            </a:r>
            <a:r>
              <a:rPr lang="en-US" dirty="0"/>
              <a:t>:</a:t>
            </a:r>
          </a:p>
          <a:p>
            <a:pPr>
              <a:buFont typeface="Arial" panose="020B0604020202020204" pitchFamily="34" charset="0"/>
              <a:buChar char="•"/>
            </a:pPr>
            <a:r>
              <a:rPr lang="en-US" b="1" dirty="0"/>
              <a:t>Adjusting the Hyperplane</a:t>
            </a:r>
            <a:r>
              <a:rPr lang="en-US" dirty="0"/>
              <a:t>: The algorithm iteratively adjusts the position and orientation of the hyperplane. This involves tweaking the parameters w\</a:t>
            </a:r>
            <a:r>
              <a:rPr lang="en-US" dirty="0" err="1"/>
              <a:t>mathbf</a:t>
            </a:r>
            <a:r>
              <a:rPr lang="en-US" dirty="0"/>
              <a:t>{w}w (weight vector) and </a:t>
            </a:r>
            <a:r>
              <a:rPr lang="en-US" dirty="0" err="1"/>
              <a:t>bbb</a:t>
            </a:r>
            <a:r>
              <a:rPr lang="en-US" dirty="0"/>
              <a:t> (bias term) to improve the separation.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C</a:t>
            </a:r>
            <a:r>
              <a:rPr lang="en-US" dirty="0"/>
              <a:t>: Regularization parameter that controls the trade-off between maximizing the margin and minimizing the classification </a:t>
            </a:r>
            <a:r>
              <a:rPr lang="en-US" dirty="0" err="1"/>
              <a:t>error.</a:t>
            </a:r>
            <a:r>
              <a:rPr lang="en-US" b="1" dirty="0" err="1"/>
              <a:t>Kernel</a:t>
            </a:r>
            <a:r>
              <a:rPr lang="en-US" b="1" dirty="0"/>
              <a:t> Parameters</a:t>
            </a:r>
            <a:r>
              <a:rPr lang="en-US" dirty="0"/>
              <a:t>: If a kernel SVM is used, parameters related to the kernel function (e.g., the gamma parameter in an RBF kernel).</a:t>
            </a:r>
            <a:endParaRPr dirty="0"/>
          </a:p>
        </p:txBody>
      </p:sp>
    </p:spTree>
    <p:extLst>
      <p:ext uri="{BB962C8B-B14F-4D97-AF65-F5344CB8AC3E}">
        <p14:creationId xmlns:p14="http://schemas.microsoft.com/office/powerpoint/2010/main" val="1159238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1759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Collecting Data</a:t>
            </a:r>
            <a:r>
              <a:rPr lang="en-US" dirty="0"/>
              <a:t>: Gather the dataset with features and labels.</a:t>
            </a:r>
          </a:p>
          <a:p>
            <a:pPr marL="0" lvl="0" indent="0" algn="l" rtl="0">
              <a:spcBef>
                <a:spcPts val="0"/>
              </a:spcBef>
              <a:spcAft>
                <a:spcPts val="0"/>
              </a:spcAft>
              <a:buNone/>
            </a:pPr>
            <a:r>
              <a:rPr lang="en-US" b="1" dirty="0"/>
              <a:t>Choosing the Best Feature to Split</a:t>
            </a:r>
            <a:r>
              <a:rPr lang="en-US" dirty="0"/>
              <a:t>: Use criteria like Gini impurity or information gain to determine the best feature to split the data at each node.</a:t>
            </a:r>
          </a:p>
          <a:p>
            <a:pPr marL="0" lvl="0" indent="0" algn="l" rtl="0">
              <a:spcBef>
                <a:spcPts val="0"/>
              </a:spcBef>
              <a:spcAft>
                <a:spcPts val="0"/>
              </a:spcAft>
              <a:buNone/>
            </a:pPr>
            <a:r>
              <a:rPr lang="en-US" b="1" dirty="0"/>
              <a:t>Recursive Splitting</a:t>
            </a:r>
            <a:r>
              <a:rPr lang="en-US" dirty="0"/>
              <a:t>: Continue splitting the data at each node until stopping criteria are met (e.g., maximum depth, minimum samples per node).</a:t>
            </a:r>
          </a:p>
          <a:p>
            <a:pPr marL="0" lvl="0" indent="0" algn="l" rtl="0">
              <a:spcBef>
                <a:spcPts val="0"/>
              </a:spcBef>
              <a:spcAft>
                <a:spcPts val="0"/>
              </a:spcAft>
              <a:buNone/>
            </a:pPr>
            <a:r>
              <a:rPr lang="en-US" b="1" dirty="0"/>
              <a:t>Prediction</a:t>
            </a:r>
            <a:r>
              <a:rPr lang="en-US" dirty="0"/>
              <a:t>: For a new instance, traverse the tree from the root to a leaf based on the feature values of the instance to get the predicted label.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Gini impurity measures the likelihood of an incorrect classification of a randomly chosen element.</a:t>
            </a:r>
            <a:endParaRPr dirty="0"/>
          </a:p>
        </p:txBody>
      </p:sp>
    </p:spTree>
    <p:extLst>
      <p:ext uri="{BB962C8B-B14F-4D97-AF65-F5344CB8AC3E}">
        <p14:creationId xmlns:p14="http://schemas.microsoft.com/office/powerpoint/2010/main" val="1373907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167008c3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167008c3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Collecting Data</a:t>
            </a:r>
            <a:r>
              <a:rPr lang="en-US" dirty="0"/>
              <a:t>: Gather the dataset with features and labels.</a:t>
            </a:r>
          </a:p>
          <a:p>
            <a:pPr marL="0" lvl="0" indent="0" algn="l" rtl="0">
              <a:spcBef>
                <a:spcPts val="0"/>
              </a:spcBef>
              <a:spcAft>
                <a:spcPts val="0"/>
              </a:spcAft>
              <a:buNone/>
            </a:pPr>
            <a:r>
              <a:rPr lang="en-US" b="1" dirty="0"/>
              <a:t>Choosing the Best Feature to Split</a:t>
            </a:r>
            <a:r>
              <a:rPr lang="en-US" dirty="0"/>
              <a:t>: Use criteria like Gini impurity or information gain to determine the best feature to split the data at each node.</a:t>
            </a:r>
          </a:p>
          <a:p>
            <a:pPr marL="0" lvl="0" indent="0" algn="l" rtl="0">
              <a:spcBef>
                <a:spcPts val="0"/>
              </a:spcBef>
              <a:spcAft>
                <a:spcPts val="0"/>
              </a:spcAft>
              <a:buNone/>
            </a:pPr>
            <a:r>
              <a:rPr lang="en-US" b="1" dirty="0"/>
              <a:t>Recursive Splitting</a:t>
            </a:r>
            <a:r>
              <a:rPr lang="en-US" dirty="0"/>
              <a:t>: Continue splitting the data at each node until stopping criteria are met (e.g., maximum depth, minimum samples per node).</a:t>
            </a:r>
          </a:p>
          <a:p>
            <a:pPr marL="0" lvl="0" indent="0" algn="l" rtl="0">
              <a:spcBef>
                <a:spcPts val="0"/>
              </a:spcBef>
              <a:spcAft>
                <a:spcPts val="0"/>
              </a:spcAft>
              <a:buNone/>
            </a:pPr>
            <a:r>
              <a:rPr lang="en-US" b="1" dirty="0"/>
              <a:t>Prediction</a:t>
            </a:r>
            <a:r>
              <a:rPr lang="en-US" dirty="0"/>
              <a:t>: For a new instance, traverse the tree from the root to a leaf based on the feature values of the instance to get the predicted label.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Gini impurity measures the likelihood of an incorrect classification of a randomly chosen element.</a:t>
            </a:r>
            <a:endParaRPr dirty="0"/>
          </a:p>
        </p:txBody>
      </p:sp>
    </p:spTree>
    <p:extLst>
      <p:ext uri="{BB962C8B-B14F-4D97-AF65-F5344CB8AC3E}">
        <p14:creationId xmlns:p14="http://schemas.microsoft.com/office/powerpoint/2010/main" val="556631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Collecting Data</a:t>
            </a:r>
            <a:r>
              <a:rPr lang="en-US" dirty="0"/>
              <a:t>: Gather the dataset with features and labels.</a:t>
            </a:r>
          </a:p>
          <a:p>
            <a:pPr marL="0" lvl="0" indent="0" algn="l" rtl="0">
              <a:spcBef>
                <a:spcPts val="0"/>
              </a:spcBef>
              <a:spcAft>
                <a:spcPts val="0"/>
              </a:spcAft>
              <a:buNone/>
            </a:pPr>
            <a:r>
              <a:rPr lang="en-US" b="1" dirty="0"/>
              <a:t>Choosing the Best Feature to Split</a:t>
            </a:r>
            <a:r>
              <a:rPr lang="en-US" dirty="0"/>
              <a:t>: Use criteria like Gini impurity or information gain to determine the best feature to split the data at each node.</a:t>
            </a:r>
          </a:p>
          <a:p>
            <a:pPr marL="0" lvl="0" indent="0" algn="l" rtl="0">
              <a:spcBef>
                <a:spcPts val="0"/>
              </a:spcBef>
              <a:spcAft>
                <a:spcPts val="0"/>
              </a:spcAft>
              <a:buNone/>
            </a:pPr>
            <a:r>
              <a:rPr lang="en-US" b="1" dirty="0"/>
              <a:t>Recursive Splitting</a:t>
            </a:r>
            <a:r>
              <a:rPr lang="en-US" dirty="0"/>
              <a:t>: Continue splitting the data at each node until stopping criteria are met (e.g., maximum depth, minimum samples per node).</a:t>
            </a:r>
          </a:p>
          <a:p>
            <a:pPr marL="0" lvl="0" indent="0" algn="l" rtl="0">
              <a:spcBef>
                <a:spcPts val="0"/>
              </a:spcBef>
              <a:spcAft>
                <a:spcPts val="0"/>
              </a:spcAft>
              <a:buNone/>
            </a:pPr>
            <a:r>
              <a:rPr lang="en-US" b="1" dirty="0"/>
              <a:t>Prediction</a:t>
            </a:r>
            <a:r>
              <a:rPr lang="en-US" dirty="0"/>
              <a:t>: For a new instance, traverse the tree from the root to a leaf based on the feature values of the instance to get the predicted label.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Gini impurity measures the likelihood of an incorrect classification of a randomly chosen element.</a:t>
            </a:r>
            <a:endParaRPr dirty="0"/>
          </a:p>
        </p:txBody>
      </p:sp>
    </p:spTree>
    <p:extLst>
      <p:ext uri="{BB962C8B-B14F-4D97-AF65-F5344CB8AC3E}">
        <p14:creationId xmlns:p14="http://schemas.microsoft.com/office/powerpoint/2010/main" val="3499641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Each split aims to separate the data into more homogeneous subsets concerning the target variable (making a big purchase or not).</a:t>
            </a:r>
            <a:endParaRPr dirty="0"/>
          </a:p>
        </p:txBody>
      </p:sp>
    </p:spTree>
    <p:extLst>
      <p:ext uri="{BB962C8B-B14F-4D97-AF65-F5344CB8AC3E}">
        <p14:creationId xmlns:p14="http://schemas.microsoft.com/office/powerpoint/2010/main" val="45561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568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X1 and X2X2X2 are the two features or dimensions of the data.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92877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Ensemble methods combine the predictions of multiple models (typically decision trees) to produce a more accurate and robust prediction. The idea is that multiple models can capture different aspects of the data, and their combined prediction is better than any single model.</a:t>
            </a:r>
            <a:endParaRPr dirty="0"/>
          </a:p>
        </p:txBody>
      </p:sp>
    </p:spTree>
    <p:extLst>
      <p:ext uri="{BB962C8B-B14F-4D97-AF65-F5344CB8AC3E}">
        <p14:creationId xmlns:p14="http://schemas.microsoft.com/office/powerpoint/2010/main" val="2515556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another way to </a:t>
            </a:r>
            <a:r>
              <a:rPr lang="en-US" dirty="0" err="1"/>
              <a:t>visu</a:t>
            </a:r>
            <a:endParaRPr dirty="0"/>
          </a:p>
        </p:txBody>
      </p:sp>
    </p:spTree>
    <p:extLst>
      <p:ext uri="{BB962C8B-B14F-4D97-AF65-F5344CB8AC3E}">
        <p14:creationId xmlns:p14="http://schemas.microsoft.com/office/powerpoint/2010/main" val="1355222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40</a:t>
            </a:fld>
            <a:endParaRPr lang="en-US"/>
          </a:p>
        </p:txBody>
      </p:sp>
    </p:spTree>
    <p:extLst>
      <p:ext uri="{BB962C8B-B14F-4D97-AF65-F5344CB8AC3E}">
        <p14:creationId xmlns:p14="http://schemas.microsoft.com/office/powerpoint/2010/main" val="761427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41</a:t>
            </a:fld>
            <a:endParaRPr lang="en-US"/>
          </a:p>
        </p:txBody>
      </p:sp>
    </p:spTree>
    <p:extLst>
      <p:ext uri="{BB962C8B-B14F-4D97-AF65-F5344CB8AC3E}">
        <p14:creationId xmlns:p14="http://schemas.microsoft.com/office/powerpoint/2010/main" val="422400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42</a:t>
            </a:fld>
            <a:endParaRPr lang="en-US"/>
          </a:p>
        </p:txBody>
      </p:sp>
    </p:spTree>
    <p:extLst>
      <p:ext uri="{BB962C8B-B14F-4D97-AF65-F5344CB8AC3E}">
        <p14:creationId xmlns:p14="http://schemas.microsoft.com/office/powerpoint/2010/main" val="505267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26e772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26e772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43</a:t>
            </a:fld>
            <a:endParaRPr lang="en-US"/>
          </a:p>
        </p:txBody>
      </p:sp>
    </p:spTree>
    <p:extLst>
      <p:ext uri="{BB962C8B-B14F-4D97-AF65-F5344CB8AC3E}">
        <p14:creationId xmlns:p14="http://schemas.microsoft.com/office/powerpoint/2010/main" val="3381987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44</a:t>
            </a:fld>
            <a:endParaRPr lang="en-US"/>
          </a:p>
        </p:txBody>
      </p:sp>
    </p:spTree>
    <p:extLst>
      <p:ext uri="{BB962C8B-B14F-4D97-AF65-F5344CB8AC3E}">
        <p14:creationId xmlns:p14="http://schemas.microsoft.com/office/powerpoint/2010/main" val="1943389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45</a:t>
            </a:fld>
            <a:endParaRPr lang="en-US"/>
          </a:p>
        </p:txBody>
      </p:sp>
    </p:spTree>
    <p:extLst>
      <p:ext uri="{BB962C8B-B14F-4D97-AF65-F5344CB8AC3E}">
        <p14:creationId xmlns:p14="http://schemas.microsoft.com/office/powerpoint/2010/main" val="34833759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46</a:t>
            </a:fld>
            <a:endParaRPr lang="en-US"/>
          </a:p>
        </p:txBody>
      </p:sp>
    </p:spTree>
    <p:extLst>
      <p:ext uri="{BB962C8B-B14F-4D97-AF65-F5344CB8AC3E}">
        <p14:creationId xmlns:p14="http://schemas.microsoft.com/office/powerpoint/2010/main" val="2363346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r>
              <a:rPr lang="en-US" dirty="0"/>
              <a:t>You can easily identify by eye, however, how to make computers to do this for us? </a:t>
            </a:r>
          </a:p>
        </p:txBody>
      </p:sp>
      <p:sp>
        <p:nvSpPr>
          <p:cNvPr id="4" name="Slide Number Placeholder 3"/>
          <p:cNvSpPr>
            <a:spLocks noGrp="1"/>
          </p:cNvSpPr>
          <p:nvPr>
            <p:ph type="sldNum" sz="quarter" idx="5"/>
          </p:nvPr>
        </p:nvSpPr>
        <p:spPr/>
        <p:txBody>
          <a:bodyPr/>
          <a:lstStyle/>
          <a:p>
            <a:fld id="{74FFE603-5B4C-4BF7-AFFC-BF2482775A65}" type="slidenum">
              <a:rPr lang="en-US" smtClean="0"/>
              <a:t>47</a:t>
            </a:fld>
            <a:endParaRPr lang="en-US"/>
          </a:p>
        </p:txBody>
      </p:sp>
    </p:spTree>
    <p:extLst>
      <p:ext uri="{BB962C8B-B14F-4D97-AF65-F5344CB8AC3E}">
        <p14:creationId xmlns:p14="http://schemas.microsoft.com/office/powerpoint/2010/main" val="1536533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48</a:t>
            </a:fld>
            <a:endParaRPr lang="en-US"/>
          </a:p>
        </p:txBody>
      </p:sp>
    </p:spTree>
    <p:extLst>
      <p:ext uri="{BB962C8B-B14F-4D97-AF65-F5344CB8AC3E}">
        <p14:creationId xmlns:p14="http://schemas.microsoft.com/office/powerpoint/2010/main" val="3055288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49</a:t>
            </a:fld>
            <a:endParaRPr lang="en-US"/>
          </a:p>
        </p:txBody>
      </p:sp>
    </p:spTree>
    <p:extLst>
      <p:ext uri="{BB962C8B-B14F-4D97-AF65-F5344CB8AC3E}">
        <p14:creationId xmlns:p14="http://schemas.microsoft.com/office/powerpoint/2010/main" val="4580689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50</a:t>
            </a:fld>
            <a:endParaRPr lang="en-US"/>
          </a:p>
        </p:txBody>
      </p:sp>
    </p:spTree>
    <p:extLst>
      <p:ext uri="{BB962C8B-B14F-4D97-AF65-F5344CB8AC3E}">
        <p14:creationId xmlns:p14="http://schemas.microsoft.com/office/powerpoint/2010/main" val="17536323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51</a:t>
            </a:fld>
            <a:endParaRPr lang="en-US"/>
          </a:p>
        </p:txBody>
      </p:sp>
    </p:spTree>
    <p:extLst>
      <p:ext uri="{BB962C8B-B14F-4D97-AF65-F5344CB8AC3E}">
        <p14:creationId xmlns:p14="http://schemas.microsoft.com/office/powerpoint/2010/main" val="3227361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52</a:t>
            </a:fld>
            <a:endParaRPr lang="en-US"/>
          </a:p>
        </p:txBody>
      </p:sp>
    </p:spTree>
    <p:extLst>
      <p:ext uri="{BB962C8B-B14F-4D97-AF65-F5344CB8AC3E}">
        <p14:creationId xmlns:p14="http://schemas.microsoft.com/office/powerpoint/2010/main" val="3591355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7f26e7721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7f26e7721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53</a:t>
            </a:fld>
            <a:endParaRPr lang="en-US"/>
          </a:p>
        </p:txBody>
      </p:sp>
    </p:spTree>
    <p:extLst>
      <p:ext uri="{BB962C8B-B14F-4D97-AF65-F5344CB8AC3E}">
        <p14:creationId xmlns:p14="http://schemas.microsoft.com/office/powerpoint/2010/main" val="36678183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54</a:t>
            </a:fld>
            <a:endParaRPr lang="en-US"/>
          </a:p>
        </p:txBody>
      </p:sp>
    </p:spTree>
    <p:extLst>
      <p:ext uri="{BB962C8B-B14F-4D97-AF65-F5344CB8AC3E}">
        <p14:creationId xmlns:p14="http://schemas.microsoft.com/office/powerpoint/2010/main" val="18545205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55</a:t>
            </a:fld>
            <a:endParaRPr lang="en-US"/>
          </a:p>
        </p:txBody>
      </p:sp>
    </p:spTree>
    <p:extLst>
      <p:ext uri="{BB962C8B-B14F-4D97-AF65-F5344CB8AC3E}">
        <p14:creationId xmlns:p14="http://schemas.microsoft.com/office/powerpoint/2010/main" val="32991390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56</a:t>
            </a:fld>
            <a:endParaRPr lang="en-US"/>
          </a:p>
        </p:txBody>
      </p:sp>
    </p:spTree>
    <p:extLst>
      <p:ext uri="{BB962C8B-B14F-4D97-AF65-F5344CB8AC3E}">
        <p14:creationId xmlns:p14="http://schemas.microsoft.com/office/powerpoint/2010/main" val="3254872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57</a:t>
            </a:fld>
            <a:endParaRPr lang="en-US"/>
          </a:p>
        </p:txBody>
      </p:sp>
    </p:spTree>
    <p:extLst>
      <p:ext uri="{BB962C8B-B14F-4D97-AF65-F5344CB8AC3E}">
        <p14:creationId xmlns:p14="http://schemas.microsoft.com/office/powerpoint/2010/main" val="28511729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58</a:t>
            </a:fld>
            <a:endParaRPr lang="en-US"/>
          </a:p>
        </p:txBody>
      </p:sp>
    </p:spTree>
    <p:extLst>
      <p:ext uri="{BB962C8B-B14F-4D97-AF65-F5344CB8AC3E}">
        <p14:creationId xmlns:p14="http://schemas.microsoft.com/office/powerpoint/2010/main" val="20925344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60</a:t>
            </a:fld>
            <a:endParaRPr lang="en-US"/>
          </a:p>
        </p:txBody>
      </p:sp>
    </p:spTree>
    <p:extLst>
      <p:ext uri="{BB962C8B-B14F-4D97-AF65-F5344CB8AC3E}">
        <p14:creationId xmlns:p14="http://schemas.microsoft.com/office/powerpoint/2010/main" val="36229888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61</a:t>
            </a:fld>
            <a:endParaRPr lang="en-US"/>
          </a:p>
        </p:txBody>
      </p:sp>
    </p:spTree>
    <p:extLst>
      <p:ext uri="{BB962C8B-B14F-4D97-AF65-F5344CB8AC3E}">
        <p14:creationId xmlns:p14="http://schemas.microsoft.com/office/powerpoint/2010/main" val="3064008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62</a:t>
            </a:fld>
            <a:endParaRPr lang="en-US"/>
          </a:p>
        </p:txBody>
      </p:sp>
    </p:spTree>
    <p:extLst>
      <p:ext uri="{BB962C8B-B14F-4D97-AF65-F5344CB8AC3E}">
        <p14:creationId xmlns:p14="http://schemas.microsoft.com/office/powerpoint/2010/main" val="3872993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63</a:t>
            </a:fld>
            <a:endParaRPr lang="en-US"/>
          </a:p>
        </p:txBody>
      </p:sp>
    </p:spTree>
    <p:extLst>
      <p:ext uri="{BB962C8B-B14F-4D97-AF65-F5344CB8AC3E}">
        <p14:creationId xmlns:p14="http://schemas.microsoft.com/office/powerpoint/2010/main" val="3033828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26e7721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26e7721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64</a:t>
            </a:fld>
            <a:endParaRPr lang="en-US"/>
          </a:p>
        </p:txBody>
      </p:sp>
    </p:spTree>
    <p:extLst>
      <p:ext uri="{BB962C8B-B14F-4D97-AF65-F5344CB8AC3E}">
        <p14:creationId xmlns:p14="http://schemas.microsoft.com/office/powerpoint/2010/main" val="14435388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was an American pioneer in the field of computer gaming and </a:t>
            </a:r>
            <a:r>
              <a:rPr lang="en-US" dirty="0">
                <a:hlinkClick r:id="rId3" tooltip="Artificial intelligence"/>
              </a:rPr>
              <a:t>artificial intelligence</a:t>
            </a:r>
            <a:r>
              <a:rPr lang="en-US" dirty="0"/>
              <a:t>.</a:t>
            </a:r>
            <a:r>
              <a:rPr lang="en-US" baseline="30000" dirty="0">
                <a:hlinkClick r:id="rId4"/>
              </a:rPr>
              <a:t>[2]</a:t>
            </a:r>
            <a:r>
              <a:rPr lang="en-US" dirty="0"/>
              <a:t> He popularized the term "</a:t>
            </a:r>
            <a:r>
              <a:rPr lang="en-US" dirty="0">
                <a:hlinkClick r:id="rId5" tooltip="Machine learning"/>
              </a:rPr>
              <a:t>machine learning</a:t>
            </a:r>
            <a:r>
              <a:rPr lang="en-US" dirty="0"/>
              <a:t>" in 1959, and designed the world's first successful self-learning programs (let computers to play chess). His definition is: </a:t>
            </a:r>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65</a:t>
            </a:fld>
            <a:endParaRPr lang="en-US"/>
          </a:p>
        </p:txBody>
      </p:sp>
    </p:spTree>
    <p:extLst>
      <p:ext uri="{BB962C8B-B14F-4D97-AF65-F5344CB8AC3E}">
        <p14:creationId xmlns:p14="http://schemas.microsoft.com/office/powerpoint/2010/main" val="19072074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 example: a spam email filter. Imagine we want to create a system that filters spam emails. </a:t>
            </a:r>
          </a:p>
        </p:txBody>
      </p:sp>
      <p:sp>
        <p:nvSpPr>
          <p:cNvPr id="4" name="Slide Number Placeholder 3"/>
          <p:cNvSpPr>
            <a:spLocks noGrp="1"/>
          </p:cNvSpPr>
          <p:nvPr>
            <p:ph type="sldNum" sz="quarter" idx="5"/>
          </p:nvPr>
        </p:nvSpPr>
        <p:spPr/>
        <p:txBody>
          <a:bodyPr/>
          <a:lstStyle/>
          <a:p>
            <a:fld id="{74FFE603-5B4C-4BF7-AFFC-BF2482775A65}" type="slidenum">
              <a:rPr lang="en-US" smtClean="0"/>
              <a:t>66</a:t>
            </a:fld>
            <a:endParaRPr lang="en-US"/>
          </a:p>
        </p:txBody>
      </p:sp>
    </p:spTree>
    <p:extLst>
      <p:ext uri="{BB962C8B-B14F-4D97-AF65-F5344CB8AC3E}">
        <p14:creationId xmlns:p14="http://schemas.microsoft.com/office/powerpoint/2010/main" val="27962703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we do? We'd set conditions based on certain words, ads, suspicious senders, and other criteria. However, it's impossible to write a rule for every possible case."</a:t>
            </a:r>
          </a:p>
        </p:txBody>
      </p:sp>
      <p:sp>
        <p:nvSpPr>
          <p:cNvPr id="4" name="Slide Number Placeholder 3"/>
          <p:cNvSpPr>
            <a:spLocks noGrp="1"/>
          </p:cNvSpPr>
          <p:nvPr>
            <p:ph type="sldNum" sz="quarter" idx="5"/>
          </p:nvPr>
        </p:nvSpPr>
        <p:spPr/>
        <p:txBody>
          <a:bodyPr/>
          <a:lstStyle/>
          <a:p>
            <a:fld id="{74FFE603-5B4C-4BF7-AFFC-BF2482775A65}" type="slidenum">
              <a:rPr lang="en-US" smtClean="0"/>
              <a:t>67</a:t>
            </a:fld>
            <a:endParaRPr lang="en-US"/>
          </a:p>
        </p:txBody>
      </p:sp>
    </p:spTree>
    <p:extLst>
      <p:ext uri="{BB962C8B-B14F-4D97-AF65-F5344CB8AC3E}">
        <p14:creationId xmlns:p14="http://schemas.microsoft.com/office/powerpoint/2010/main" val="41061105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68</a:t>
            </a:fld>
            <a:endParaRPr lang="en-US"/>
          </a:p>
        </p:txBody>
      </p:sp>
    </p:spTree>
    <p:extLst>
      <p:ext uri="{BB962C8B-B14F-4D97-AF65-F5344CB8AC3E}">
        <p14:creationId xmlns:p14="http://schemas.microsoft.com/office/powerpoint/2010/main" val="13197322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computers to learn to summarize, and build the rules for us. </a:t>
            </a:r>
          </a:p>
        </p:txBody>
      </p:sp>
      <p:sp>
        <p:nvSpPr>
          <p:cNvPr id="4" name="Slide Number Placeholder 3"/>
          <p:cNvSpPr>
            <a:spLocks noGrp="1"/>
          </p:cNvSpPr>
          <p:nvPr>
            <p:ph type="sldNum" sz="quarter" idx="5"/>
          </p:nvPr>
        </p:nvSpPr>
        <p:spPr/>
        <p:txBody>
          <a:bodyPr/>
          <a:lstStyle/>
          <a:p>
            <a:fld id="{74FFE603-5B4C-4BF7-AFFC-BF2482775A65}" type="slidenum">
              <a:rPr lang="en-US" smtClean="0"/>
              <a:t>69</a:t>
            </a:fld>
            <a:endParaRPr lang="en-US"/>
          </a:p>
        </p:txBody>
      </p:sp>
    </p:spTree>
    <p:extLst>
      <p:ext uri="{BB962C8B-B14F-4D97-AF65-F5344CB8AC3E}">
        <p14:creationId xmlns:p14="http://schemas.microsoft.com/office/powerpoint/2010/main" val="29177123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us take an example here. Image recognition. The task is for the computers to identify whether there is a table in the image. </a:t>
            </a:r>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70</a:t>
            </a:fld>
            <a:endParaRPr lang="en-US"/>
          </a:p>
        </p:txBody>
      </p:sp>
    </p:spTree>
    <p:extLst>
      <p:ext uri="{BB962C8B-B14F-4D97-AF65-F5344CB8AC3E}">
        <p14:creationId xmlns:p14="http://schemas.microsoft.com/office/powerpoint/2010/main" val="10420743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a:t>
            </a:r>
            <a:r>
              <a:rPr lang="en-US" dirty="0" err="1"/>
              <a:t>firstrly</a:t>
            </a:r>
            <a:r>
              <a:rPr lang="en-US" dirty="0"/>
              <a:t> tell computers which one is a </a:t>
            </a:r>
            <a:r>
              <a:rPr lang="en-US" dirty="0" err="1"/>
              <a:t>tbale</a:t>
            </a:r>
            <a:r>
              <a:rPr lang="en-US" dirty="0"/>
              <a:t>&gt;? Then computers can learn and summarize certain patterns (or common features) of the table. </a:t>
            </a:r>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71</a:t>
            </a:fld>
            <a:endParaRPr lang="en-US"/>
          </a:p>
        </p:txBody>
      </p:sp>
    </p:spTree>
    <p:extLst>
      <p:ext uri="{BB962C8B-B14F-4D97-AF65-F5344CB8AC3E}">
        <p14:creationId xmlns:p14="http://schemas.microsoft.com/office/powerpoint/2010/main" val="27749481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065" indent="0">
              <a:lnSpc>
                <a:spcPct val="100000"/>
              </a:lnSpc>
              <a:spcBef>
                <a:spcPts val="100"/>
              </a:spcBef>
              <a:buSzPct val="111111"/>
              <a:buFont typeface="Arial MT"/>
              <a:buNone/>
              <a:tabLst>
                <a:tab pos="367665" algn="l"/>
                <a:tab pos="368300" algn="l"/>
              </a:tabLst>
            </a:pPr>
            <a:r>
              <a:rPr lang="en-US" sz="1200" spc="-120" dirty="0">
                <a:solidFill>
                  <a:srgbClr val="283149"/>
                </a:solidFill>
                <a:latin typeface="Lucida Sans Unicode"/>
                <a:cs typeface="Lucida Sans Unicode"/>
              </a:rPr>
              <a:t>We</a:t>
            </a:r>
            <a:r>
              <a:rPr lang="en-US" sz="1200" spc="-210" dirty="0">
                <a:solidFill>
                  <a:srgbClr val="283149"/>
                </a:solidFill>
                <a:latin typeface="Lucida Sans Unicode"/>
                <a:cs typeface="Lucida Sans Unicode"/>
              </a:rPr>
              <a:t>  </a:t>
            </a:r>
            <a:r>
              <a:rPr lang="en-US" sz="1200" spc="-95" dirty="0">
                <a:solidFill>
                  <a:srgbClr val="283149"/>
                </a:solidFill>
                <a:latin typeface="Lucida Sans Unicode"/>
                <a:cs typeface="Lucida Sans Unicode"/>
              </a:rPr>
              <a:t>want</a:t>
            </a:r>
            <a:r>
              <a:rPr lang="en-US" sz="1200" spc="-200" dirty="0">
                <a:solidFill>
                  <a:srgbClr val="283149"/>
                </a:solidFill>
                <a:latin typeface="Lucida Sans Unicode"/>
                <a:cs typeface="Lucida Sans Unicode"/>
              </a:rPr>
              <a:t>  </a:t>
            </a:r>
            <a:r>
              <a:rPr lang="en-US" sz="1200" spc="-90" dirty="0">
                <a:solidFill>
                  <a:srgbClr val="283149"/>
                </a:solidFill>
                <a:latin typeface="Lucida Sans Unicode"/>
                <a:cs typeface="Lucida Sans Unicode"/>
              </a:rPr>
              <a:t>a </a:t>
            </a:r>
            <a:r>
              <a:rPr lang="en-US" sz="1200" spc="-210" dirty="0">
                <a:solidFill>
                  <a:srgbClr val="283149"/>
                </a:solidFill>
                <a:latin typeface="Lucida Sans Unicode"/>
                <a:cs typeface="Lucida Sans Unicode"/>
              </a:rPr>
              <a:t>  </a:t>
            </a:r>
            <a:r>
              <a:rPr lang="en-US" sz="1200" spc="-120" dirty="0">
                <a:solidFill>
                  <a:srgbClr val="283149"/>
                </a:solidFill>
                <a:latin typeface="Lucida Sans Unicode"/>
                <a:cs typeface="Lucida Sans Unicode"/>
              </a:rPr>
              <a:t>machine</a:t>
            </a:r>
            <a:r>
              <a:rPr lang="en-US" sz="1200" spc="-204" dirty="0">
                <a:solidFill>
                  <a:srgbClr val="283149"/>
                </a:solidFill>
                <a:latin typeface="Lucida Sans Unicode"/>
                <a:cs typeface="Lucida Sans Unicode"/>
              </a:rPr>
              <a:t>  </a:t>
            </a:r>
            <a:r>
              <a:rPr lang="en-US" sz="1200" spc="-110" dirty="0">
                <a:solidFill>
                  <a:srgbClr val="283149"/>
                </a:solidFill>
                <a:latin typeface="Lucida Sans Unicode"/>
                <a:cs typeface="Lucida Sans Unicode"/>
              </a:rPr>
              <a:t>which</a:t>
            </a:r>
            <a:r>
              <a:rPr lang="en-US" sz="1200" spc="-235" dirty="0">
                <a:solidFill>
                  <a:srgbClr val="283149"/>
                </a:solidFill>
                <a:latin typeface="Lucida Sans Unicode"/>
                <a:cs typeface="Lucida Sans Unicode"/>
              </a:rPr>
              <a:t>  </a:t>
            </a:r>
            <a:r>
              <a:rPr lang="en-US" sz="1200" spc="-110" dirty="0">
                <a:solidFill>
                  <a:srgbClr val="283149"/>
                </a:solidFill>
                <a:latin typeface="Lucida Sans Unicode"/>
                <a:cs typeface="Lucida Sans Unicode"/>
              </a:rPr>
              <a:t>can</a:t>
            </a:r>
            <a:r>
              <a:rPr lang="en-US" sz="1200" spc="-200" dirty="0">
                <a:solidFill>
                  <a:srgbClr val="283149"/>
                </a:solidFill>
                <a:latin typeface="Lucida Sans Unicode"/>
                <a:cs typeface="Lucida Sans Unicode"/>
              </a:rPr>
              <a:t>  </a:t>
            </a:r>
            <a:r>
              <a:rPr lang="en-US" sz="1200" spc="-110" dirty="0">
                <a:solidFill>
                  <a:srgbClr val="283149"/>
                </a:solidFill>
                <a:latin typeface="Lucida Sans Unicode"/>
                <a:cs typeface="Lucida Sans Unicode"/>
              </a:rPr>
              <a:t>predict</a:t>
            </a:r>
            <a:r>
              <a:rPr lang="en-US" sz="1200" spc="-180" dirty="0">
                <a:solidFill>
                  <a:srgbClr val="283149"/>
                </a:solidFill>
                <a:latin typeface="Lucida Sans Unicode"/>
                <a:cs typeface="Lucida Sans Unicode"/>
              </a:rPr>
              <a:t>  </a:t>
            </a:r>
            <a:r>
              <a:rPr lang="en-US" sz="1200" spc="-114" dirty="0">
                <a:solidFill>
                  <a:srgbClr val="283149"/>
                </a:solidFill>
                <a:latin typeface="Lucida Sans Unicode"/>
                <a:cs typeface="Lucida Sans Unicode"/>
              </a:rPr>
              <a:t>output</a:t>
            </a:r>
            <a:r>
              <a:rPr lang="en-US" sz="1200" spc="-220" dirty="0">
                <a:solidFill>
                  <a:srgbClr val="283149"/>
                </a:solidFill>
                <a:latin typeface="Lucida Sans Unicode"/>
                <a:cs typeface="Lucida Sans Unicode"/>
              </a:rPr>
              <a:t>  </a:t>
            </a:r>
            <a:r>
              <a:rPr lang="en-US" sz="1200" spc="-100" dirty="0">
                <a:solidFill>
                  <a:srgbClr val="283149"/>
                </a:solidFill>
                <a:latin typeface="Lucida Sans Unicode"/>
                <a:cs typeface="Lucida Sans Unicode"/>
              </a:rPr>
              <a:t>accurately</a:t>
            </a:r>
            <a:r>
              <a:rPr lang="en-US" sz="1200" spc="-200" dirty="0">
                <a:solidFill>
                  <a:srgbClr val="283149"/>
                </a:solidFill>
                <a:latin typeface="Lucida Sans Unicode"/>
                <a:cs typeface="Lucida Sans Unicode"/>
              </a:rPr>
              <a:t>  </a:t>
            </a:r>
            <a:r>
              <a:rPr lang="en-US" sz="1200" spc="-120" dirty="0">
                <a:solidFill>
                  <a:srgbClr val="283149"/>
                </a:solidFill>
                <a:latin typeface="Lucida Sans Unicode"/>
                <a:cs typeface="Lucida Sans Unicode"/>
              </a:rPr>
              <a:t>(most</a:t>
            </a:r>
            <a:r>
              <a:rPr lang="en-US" sz="1200" spc="-200" dirty="0">
                <a:solidFill>
                  <a:srgbClr val="283149"/>
                </a:solidFill>
                <a:latin typeface="Lucida Sans Unicode"/>
                <a:cs typeface="Lucida Sans Unicode"/>
              </a:rPr>
              <a:t>  </a:t>
            </a:r>
            <a:r>
              <a:rPr lang="en-US" sz="1200" spc="-135" dirty="0">
                <a:solidFill>
                  <a:srgbClr val="283149"/>
                </a:solidFill>
                <a:latin typeface="Lucida Sans Unicode"/>
                <a:cs typeface="Lucida Sans Unicode"/>
              </a:rPr>
              <a:t>of</a:t>
            </a:r>
            <a:r>
              <a:rPr lang="en-US" sz="1200" spc="-204" dirty="0">
                <a:solidFill>
                  <a:srgbClr val="283149"/>
                </a:solidFill>
                <a:latin typeface="Lucida Sans Unicode"/>
                <a:cs typeface="Lucida Sans Unicode"/>
              </a:rPr>
              <a:t>  </a:t>
            </a:r>
            <a:r>
              <a:rPr lang="en-US" sz="1200" spc="-100" dirty="0">
                <a:solidFill>
                  <a:srgbClr val="283149"/>
                </a:solidFill>
                <a:latin typeface="Lucida Sans Unicode"/>
                <a:cs typeface="Lucida Sans Unicode"/>
              </a:rPr>
              <a:t>time)</a:t>
            </a:r>
            <a:r>
              <a:rPr lang="en-US" sz="1200" spc="-204" dirty="0">
                <a:solidFill>
                  <a:srgbClr val="283149"/>
                </a:solidFill>
                <a:latin typeface="Lucida Sans Unicode"/>
                <a:cs typeface="Lucida Sans Unicode"/>
              </a:rPr>
              <a:t>  </a:t>
            </a:r>
            <a:r>
              <a:rPr lang="en-US" sz="1200" spc="-130" dirty="0">
                <a:solidFill>
                  <a:srgbClr val="283149"/>
                </a:solidFill>
                <a:latin typeface="Lucida Sans Unicode"/>
                <a:cs typeface="Lucida Sans Unicode"/>
              </a:rPr>
              <a:t>base on</a:t>
            </a:r>
            <a:r>
              <a:rPr lang="en-US" sz="1200" spc="-210" dirty="0">
                <a:solidFill>
                  <a:srgbClr val="283149"/>
                </a:solidFill>
                <a:latin typeface="Lucida Sans Unicode"/>
                <a:cs typeface="Lucida Sans Unicode"/>
              </a:rPr>
              <a:t>  </a:t>
            </a:r>
            <a:r>
              <a:rPr lang="en-US" sz="1200" spc="-105" dirty="0">
                <a:solidFill>
                  <a:srgbClr val="283149"/>
                </a:solidFill>
                <a:latin typeface="Lucida Sans Unicode"/>
                <a:cs typeface="Lucida Sans Unicode"/>
              </a:rPr>
              <a:t>in</a:t>
            </a:r>
            <a:r>
              <a:rPr lang="en-US" sz="1200" spc="-150" dirty="0">
                <a:solidFill>
                  <a:srgbClr val="283149"/>
                </a:solidFill>
                <a:latin typeface="Lucida Sans Unicode"/>
                <a:cs typeface="Lucida Sans Unicode"/>
              </a:rPr>
              <a:t>p</a:t>
            </a:r>
            <a:r>
              <a:rPr lang="en-US" sz="1200" spc="-105" dirty="0">
                <a:solidFill>
                  <a:srgbClr val="283149"/>
                </a:solidFill>
                <a:latin typeface="Lucida Sans Unicode"/>
                <a:cs typeface="Lucida Sans Unicode"/>
              </a:rPr>
              <a:t>ut </a:t>
            </a:r>
            <a:r>
              <a:rPr lang="en-US" sz="1200" spc="-220" dirty="0">
                <a:solidFill>
                  <a:srgbClr val="283149"/>
                </a:solidFill>
                <a:latin typeface="Lucida Sans Unicode"/>
                <a:cs typeface="Lucida Sans Unicode"/>
              </a:rPr>
              <a:t> </a:t>
            </a:r>
            <a:r>
              <a:rPr lang="en-US" sz="1200" spc="-95" dirty="0">
                <a:solidFill>
                  <a:srgbClr val="283149"/>
                </a:solidFill>
                <a:latin typeface="Lucida Sans Unicode"/>
                <a:cs typeface="Lucida Sans Unicode"/>
              </a:rPr>
              <a:t>data</a:t>
            </a:r>
            <a:r>
              <a:rPr lang="en-US" sz="1200" spc="-125" dirty="0">
                <a:solidFill>
                  <a:srgbClr val="283149"/>
                </a:solidFill>
                <a:latin typeface="Lucida Sans Unicode"/>
                <a:cs typeface="Lucida Sans Unicode"/>
              </a:rPr>
              <a:t>. We do not specify the rules for computers, we ask the computers to learn by itself. </a:t>
            </a:r>
            <a:endParaRPr lang="en-US" sz="1200" dirty="0">
              <a:latin typeface="Lucida Sans Unicode"/>
              <a:cs typeface="Lucida Sans Unicode"/>
            </a:endParaRPr>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72</a:t>
            </a:fld>
            <a:endParaRPr lang="en-US"/>
          </a:p>
        </p:txBody>
      </p:sp>
    </p:spTree>
    <p:extLst>
      <p:ext uri="{BB962C8B-B14F-4D97-AF65-F5344CB8AC3E}">
        <p14:creationId xmlns:p14="http://schemas.microsoft.com/office/powerpoint/2010/main" val="21166248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summarize the rules for us. </a:t>
            </a:r>
          </a:p>
        </p:txBody>
      </p:sp>
      <p:sp>
        <p:nvSpPr>
          <p:cNvPr id="4" name="Slide Number Placeholder 3"/>
          <p:cNvSpPr>
            <a:spLocks noGrp="1"/>
          </p:cNvSpPr>
          <p:nvPr>
            <p:ph type="sldNum" sz="quarter" idx="5"/>
          </p:nvPr>
        </p:nvSpPr>
        <p:spPr/>
        <p:txBody>
          <a:bodyPr/>
          <a:lstStyle/>
          <a:p>
            <a:fld id="{74FFE603-5B4C-4BF7-AFFC-BF2482775A65}" type="slidenum">
              <a:rPr lang="en-US" smtClean="0"/>
              <a:t>73</a:t>
            </a:fld>
            <a:endParaRPr lang="en-US"/>
          </a:p>
        </p:txBody>
      </p:sp>
    </p:spTree>
    <p:extLst>
      <p:ext uri="{BB962C8B-B14F-4D97-AF65-F5344CB8AC3E}">
        <p14:creationId xmlns:p14="http://schemas.microsoft.com/office/powerpoint/2010/main" val="3451400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applies the rule to the new instance to judge whether this instance is a spam or not. </a:t>
            </a:r>
          </a:p>
        </p:txBody>
      </p:sp>
      <p:sp>
        <p:nvSpPr>
          <p:cNvPr id="4" name="Slide Number Placeholder 3"/>
          <p:cNvSpPr>
            <a:spLocks noGrp="1"/>
          </p:cNvSpPr>
          <p:nvPr>
            <p:ph type="sldNum" sz="quarter" idx="5"/>
          </p:nvPr>
        </p:nvSpPr>
        <p:spPr/>
        <p:txBody>
          <a:bodyPr/>
          <a:lstStyle/>
          <a:p>
            <a:fld id="{74FFE603-5B4C-4BF7-AFFC-BF2482775A65}" type="slidenum">
              <a:rPr lang="en-US" smtClean="0"/>
              <a:t>74</a:t>
            </a:fld>
            <a:endParaRPr lang="en-US"/>
          </a:p>
        </p:txBody>
      </p:sp>
    </p:spTree>
    <p:extLst>
      <p:ext uri="{BB962C8B-B14F-4D97-AF65-F5344CB8AC3E}">
        <p14:creationId xmlns:p14="http://schemas.microsoft.com/office/powerpoint/2010/main" val="1065825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Unsupervised learning is a type of machine learning where the model is trained on data without labeled outcomes. The goal is to discover hidden patterns, structures, or features within the data.</a:t>
            </a:r>
          </a:p>
          <a:p>
            <a:r>
              <a:rPr lang="en-US" dirty="0"/>
              <a:t>One common task in unsupervised learning is clustering, where we group data points into clusters based on their similarities.</a:t>
            </a:r>
          </a:p>
          <a:p>
            <a:endParaRPr lang="en-US" dirty="0"/>
          </a:p>
          <a:p>
            <a:r>
              <a:rPr lang="en-US" b="1" dirty="0"/>
              <a:t>Input:</a:t>
            </a:r>
            <a:r>
              <a:rPr lang="en-US" dirty="0"/>
              <a:t> The dataset containing customer attributes.</a:t>
            </a:r>
          </a:p>
          <a:p>
            <a:r>
              <a:rPr lang="en-US" b="1" dirty="0"/>
              <a:t>Trained Model:</a:t>
            </a:r>
            <a:r>
              <a:rPr lang="en-US" dirty="0"/>
              <a:t> The model processes the input data to find patterns or clusters.</a:t>
            </a:r>
          </a:p>
          <a:p>
            <a:r>
              <a:rPr lang="en-US" b="1" dirty="0"/>
              <a:t>Output:</a:t>
            </a:r>
            <a:r>
              <a:rPr lang="en-US" dirty="0"/>
              <a:t> The resulting clusters, which categorize customers into different groups based on identified patterns.</a:t>
            </a:r>
          </a:p>
        </p:txBody>
      </p:sp>
      <p:sp>
        <p:nvSpPr>
          <p:cNvPr id="4" name="Slide Number Placeholder 3"/>
          <p:cNvSpPr>
            <a:spLocks noGrp="1"/>
          </p:cNvSpPr>
          <p:nvPr>
            <p:ph type="sldNum" sz="quarter" idx="5"/>
          </p:nvPr>
        </p:nvSpPr>
        <p:spPr/>
        <p:txBody>
          <a:bodyPr/>
          <a:lstStyle/>
          <a:p>
            <a:fld id="{74FFE603-5B4C-4BF7-AFFC-BF2482775A65}" type="slidenum">
              <a:rPr lang="en-US" smtClean="0"/>
              <a:t>78</a:t>
            </a:fld>
            <a:endParaRPr lang="en-US"/>
          </a:p>
        </p:txBody>
      </p:sp>
    </p:spTree>
    <p:extLst>
      <p:ext uri="{BB962C8B-B14F-4D97-AF65-F5344CB8AC3E}">
        <p14:creationId xmlns:p14="http://schemas.microsoft.com/office/powerpoint/2010/main" val="5073438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 results will not be labeled. We need to interpret them by ourself. </a:t>
            </a:r>
          </a:p>
          <a:p>
            <a:endParaRPr lang="en-US" dirty="0"/>
          </a:p>
          <a:p>
            <a:r>
              <a:rPr lang="en-US" dirty="0"/>
              <a:t>Unsupervised learning does not always require separate training and testing sets in the same way that supervised learning does.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a:t>
            </a:r>
            <a:r>
              <a:rPr lang="en-US" b="1" dirty="0"/>
              <a:t>Generalization Check:</a:t>
            </a:r>
            <a:r>
              <a:rPr lang="en-US" dirty="0"/>
              <a:t> Even without labels, it's important to ensure that the patterns or structures identified by the algorithm generalize well to new, unseen data. Splitting the data helps to validate that the model performs consistently across different subsets of data. </a:t>
            </a:r>
            <a:r>
              <a:rPr lang="en-US" b="1" dirty="0"/>
              <a:t>Avoiding Overfitting</a:t>
            </a:r>
          </a:p>
          <a:p>
            <a:endParaRPr lang="en-US" b="1" dirty="0"/>
          </a:p>
          <a:p>
            <a:r>
              <a:rPr lang="en-US" dirty="0"/>
              <a:t>(1) </a:t>
            </a:r>
            <a:r>
              <a:rPr lang="en-US" b="1" dirty="0"/>
              <a:t>Stability and Robustness:</a:t>
            </a:r>
            <a:r>
              <a:rPr lang="en-US" dirty="0"/>
              <a:t> By applying the algorithm to different subsets (e.g., through cross-validation), </a:t>
            </a:r>
          </a:p>
          <a:p>
            <a:endParaRPr lang="en-US" dirty="0"/>
          </a:p>
          <a:p>
            <a:pPr marL="0" indent="0">
              <a:buNone/>
            </a:pPr>
            <a:r>
              <a:rPr lang="en-US" b="1" dirty="0"/>
              <a:t>(2) Hyperparameter Tuning:</a:t>
            </a:r>
            <a:r>
              <a:rPr lang="en-US" dirty="0"/>
              <a:t> Some unsupervised learning algorithms, such as K-Means, have hyperparameters (e.g., the number of clusters) that need to be set. By splitting the data, you can use a portion of the data to tune these hyperparameters and the rest to validate the results.</a:t>
            </a:r>
          </a:p>
          <a:p>
            <a:pPr marL="0" indent="0">
              <a:buNone/>
            </a:pPr>
            <a:endParaRPr lang="en-US" b="1" dirty="0"/>
          </a:p>
          <a:p>
            <a:pPr marL="0" indent="0">
              <a:buNone/>
            </a:pPr>
            <a:r>
              <a:rPr lang="en-US" b="1" dirty="0"/>
              <a:t>(3) Algorithm Comparison:</a:t>
            </a:r>
            <a:r>
              <a:rPr lang="en-US" dirty="0"/>
              <a:t> When comparing different algorithms or variations of the same algorithm, using separate sets can help ensure that comparisons are fair and not overfitted to a single dataset.</a:t>
            </a:r>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79</a:t>
            </a:fld>
            <a:endParaRPr lang="en-US"/>
          </a:p>
        </p:txBody>
      </p:sp>
    </p:spTree>
    <p:extLst>
      <p:ext uri="{BB962C8B-B14F-4D97-AF65-F5344CB8AC3E}">
        <p14:creationId xmlns:p14="http://schemas.microsoft.com/office/powerpoint/2010/main" val="11191116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Techniques for Validation in Unsupervised Learning:</a:t>
            </a:r>
          </a:p>
          <a:p>
            <a:endParaRPr lang="en-US" dirty="0"/>
          </a:p>
          <a:p>
            <a:r>
              <a:rPr lang="en-US" b="1" dirty="0"/>
              <a:t>Cronbach's alpha</a:t>
            </a:r>
            <a:r>
              <a:rPr lang="en-US" dirty="0"/>
              <a:t>: check the consistency between samples. </a:t>
            </a:r>
          </a:p>
          <a:p>
            <a:r>
              <a:rPr lang="en-US" b="1" dirty="0"/>
              <a:t>Comparison with Ground Truth</a:t>
            </a:r>
          </a:p>
          <a:p>
            <a:r>
              <a:rPr lang="en-US" b="1" dirty="0"/>
              <a:t>Bootstrap Method:</a:t>
            </a:r>
            <a:r>
              <a:rPr lang="en-US" dirty="0"/>
              <a:t> Repeatedly sample from the dataset and apply clustering to each sample. Assess the variability of the clustering results.</a:t>
            </a:r>
          </a:p>
          <a:p>
            <a:endParaRPr lang="en-US" dirty="0"/>
          </a:p>
          <a:p>
            <a:r>
              <a:rPr lang="en-US" dirty="0"/>
              <a:t>Unsupervised learning does not always require separate training and testing sets in the same way that supervised learning does.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a:t>
            </a:r>
            <a:r>
              <a:rPr lang="en-US" b="1" dirty="0"/>
              <a:t>Generalization Check:</a:t>
            </a:r>
            <a:r>
              <a:rPr lang="en-US" dirty="0"/>
              <a:t> Even without labels, it's important to ensure that the patterns or structures identified by the algorithm generalize well to new, unseen data. Splitting the data helps to validate that the model performs consistently across different subsets of data. </a:t>
            </a:r>
            <a:r>
              <a:rPr lang="en-US" b="1" dirty="0"/>
              <a:t>Avoiding Overfitting</a:t>
            </a:r>
          </a:p>
          <a:p>
            <a:endParaRPr lang="en-US" dirty="0"/>
          </a:p>
          <a:p>
            <a:r>
              <a:rPr lang="en-US" dirty="0"/>
              <a:t>(1) </a:t>
            </a:r>
            <a:r>
              <a:rPr lang="en-US" b="1" dirty="0"/>
              <a:t>Stability and Robustness:</a:t>
            </a:r>
            <a:r>
              <a:rPr lang="en-US" dirty="0"/>
              <a:t> By applying the algorithm to different subsets (e.g., through cross-validation), </a:t>
            </a:r>
          </a:p>
          <a:p>
            <a:endParaRPr lang="en-US" dirty="0"/>
          </a:p>
          <a:p>
            <a:pPr marL="0" indent="0">
              <a:buNone/>
            </a:pPr>
            <a:r>
              <a:rPr lang="en-US" b="1" dirty="0"/>
              <a:t>(2) Hyperparameter Tuning:</a:t>
            </a:r>
            <a:r>
              <a:rPr lang="en-US" dirty="0"/>
              <a:t> Some unsupervised learning algorithms, such as K-Means, have hyperparameters (e.g., the number of clusters) that need to be set. By splitting the data, you can use a portion of the data to tune these hyperparameters and the rest to validate the results.</a:t>
            </a:r>
          </a:p>
          <a:p>
            <a:pPr marL="0" indent="0">
              <a:buNone/>
            </a:pPr>
            <a:endParaRPr lang="en-US" b="1" dirty="0"/>
          </a:p>
          <a:p>
            <a:pPr marL="0" indent="0">
              <a:buNone/>
            </a:pPr>
            <a:r>
              <a:rPr lang="en-US" b="1" dirty="0"/>
              <a:t>(3) Algorithm Comparison:</a:t>
            </a:r>
            <a:r>
              <a:rPr lang="en-US" dirty="0"/>
              <a:t> When comparing different algorithms or variations of the same algorithm, using separate sets can help ensure that comparisons are fair and not overfitted to a single dataset.</a:t>
            </a:r>
          </a:p>
          <a:p>
            <a:pPr marL="0" indent="0">
              <a:buNone/>
            </a:pPr>
            <a:endParaRPr lang="en-US" dirty="0"/>
          </a:p>
          <a:p>
            <a:pPr marL="228600" indent="-228600">
              <a:buAutoNum type="arabicParenBoth"/>
            </a:pPr>
            <a:endParaRPr lang="en-US" dirty="0"/>
          </a:p>
          <a:p>
            <a:endParaRPr lang="en-US" dirty="0"/>
          </a:p>
          <a:p>
            <a:r>
              <a:rPr lang="en-US" dirty="0"/>
              <a:t># Why</a:t>
            </a:r>
            <a:r>
              <a:rPr lang="zh-CN" altLang="en-US" dirty="0"/>
              <a:t> </a:t>
            </a:r>
            <a:r>
              <a:rPr lang="en-US" altLang="zh-CN" dirty="0"/>
              <a:t>unsupervised</a:t>
            </a:r>
            <a:r>
              <a:rPr lang="zh-CN" altLang="en-US" dirty="0"/>
              <a:t> </a:t>
            </a:r>
            <a:r>
              <a:rPr lang="en-US" altLang="zh-CN" dirty="0"/>
              <a:t>learning</a:t>
            </a:r>
            <a:r>
              <a:rPr lang="zh-CN" altLang="en-US" dirty="0"/>
              <a:t> </a:t>
            </a:r>
            <a:r>
              <a:rPr lang="en-US" altLang="zh-CN" dirty="0"/>
              <a:t>still</a:t>
            </a:r>
            <a:r>
              <a:rPr lang="zh-CN" altLang="en-US" dirty="0"/>
              <a:t> </a:t>
            </a:r>
            <a:r>
              <a:rPr lang="en-US" altLang="zh-CN" dirty="0"/>
              <a:t>wants</a:t>
            </a:r>
            <a:r>
              <a:rPr lang="zh-CN" altLang="en-US" dirty="0"/>
              <a:t> </a:t>
            </a:r>
            <a:r>
              <a:rPr lang="en-US" altLang="zh-CN" dirty="0"/>
              <a:t>training</a:t>
            </a:r>
            <a:r>
              <a:rPr lang="zh-CN" altLang="en-US" dirty="0"/>
              <a:t> </a:t>
            </a:r>
            <a:r>
              <a:rPr lang="en-US" altLang="zh-CN" dirty="0"/>
              <a:t>set:</a:t>
            </a:r>
            <a:r>
              <a:rPr lang="zh-CN" altLang="en-US" dirty="0"/>
              <a:t> </a:t>
            </a:r>
            <a:endParaRPr lang="en-US" altLang="zh-CN" dirty="0"/>
          </a:p>
          <a:p>
            <a:r>
              <a:rPr lang="en-US" dirty="0"/>
              <a:t>(1) </a:t>
            </a:r>
          </a:p>
        </p:txBody>
      </p:sp>
      <p:sp>
        <p:nvSpPr>
          <p:cNvPr id="4" name="Slide Number Placeholder 3"/>
          <p:cNvSpPr>
            <a:spLocks noGrp="1"/>
          </p:cNvSpPr>
          <p:nvPr>
            <p:ph type="sldNum" sz="quarter" idx="5"/>
          </p:nvPr>
        </p:nvSpPr>
        <p:spPr/>
        <p:txBody>
          <a:bodyPr/>
          <a:lstStyle/>
          <a:p>
            <a:fld id="{74FFE603-5B4C-4BF7-AFFC-BF2482775A65}" type="slidenum">
              <a:rPr lang="en-US" smtClean="0"/>
              <a:t>80</a:t>
            </a:fld>
            <a:endParaRPr lang="en-US"/>
          </a:p>
        </p:txBody>
      </p:sp>
    </p:spTree>
    <p:extLst>
      <p:ext uri="{BB962C8B-B14F-4D97-AF65-F5344CB8AC3E}">
        <p14:creationId xmlns:p14="http://schemas.microsoft.com/office/powerpoint/2010/main" val="42731208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a type of machine learning where the model is trained on a labeled dataset. In this context, "labeled" means that each training example is paired with an output label. The goal of supervised learning is to learn a mapping from inputs to outputs that can be used to make predictions on new, unseen data.</a:t>
            </a:r>
          </a:p>
        </p:txBody>
      </p:sp>
      <p:sp>
        <p:nvSpPr>
          <p:cNvPr id="4" name="Slide Number Placeholder 3"/>
          <p:cNvSpPr>
            <a:spLocks noGrp="1"/>
          </p:cNvSpPr>
          <p:nvPr>
            <p:ph type="sldNum" sz="quarter" idx="5"/>
          </p:nvPr>
        </p:nvSpPr>
        <p:spPr/>
        <p:txBody>
          <a:bodyPr/>
          <a:lstStyle/>
          <a:p>
            <a:fld id="{74FFE603-5B4C-4BF7-AFFC-BF2482775A65}" type="slidenum">
              <a:rPr lang="en-US" smtClean="0"/>
              <a:t>83</a:t>
            </a:fld>
            <a:endParaRPr lang="en-US"/>
          </a:p>
        </p:txBody>
      </p:sp>
    </p:spTree>
    <p:extLst>
      <p:ext uri="{BB962C8B-B14F-4D97-AF65-F5344CB8AC3E}">
        <p14:creationId xmlns:p14="http://schemas.microsoft.com/office/powerpoint/2010/main" val="17318833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86</a:t>
            </a:fld>
            <a:endParaRPr lang="en-US"/>
          </a:p>
        </p:txBody>
      </p:sp>
    </p:spTree>
    <p:extLst>
      <p:ext uri="{BB962C8B-B14F-4D97-AF65-F5344CB8AC3E}">
        <p14:creationId xmlns:p14="http://schemas.microsoft.com/office/powerpoint/2010/main" val="8242151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87</a:t>
            </a:fld>
            <a:endParaRPr lang="en-US"/>
          </a:p>
        </p:txBody>
      </p:sp>
    </p:spTree>
    <p:extLst>
      <p:ext uri="{BB962C8B-B14F-4D97-AF65-F5344CB8AC3E}">
        <p14:creationId xmlns:p14="http://schemas.microsoft.com/office/powerpoint/2010/main" val="11451895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sigmoid function. The output of the sigmoid function is a probability value between 0 and 1. This probability is used to classify the input into one of the two classes. For binary classification, a common threshold is 0.5, where values above 0.5 are classified as one class and values below 0.5 as the other class.</a:t>
            </a:r>
          </a:p>
        </p:txBody>
      </p:sp>
      <p:sp>
        <p:nvSpPr>
          <p:cNvPr id="4" name="Slide Number Placeholder 3"/>
          <p:cNvSpPr>
            <a:spLocks noGrp="1"/>
          </p:cNvSpPr>
          <p:nvPr>
            <p:ph type="sldNum" sz="quarter" idx="5"/>
          </p:nvPr>
        </p:nvSpPr>
        <p:spPr/>
        <p:txBody>
          <a:bodyPr/>
          <a:lstStyle/>
          <a:p>
            <a:fld id="{74FFE603-5B4C-4BF7-AFFC-BF2482775A65}" type="slidenum">
              <a:rPr lang="en-US" smtClean="0"/>
              <a:t>97</a:t>
            </a:fld>
            <a:endParaRPr lang="en-US"/>
          </a:p>
        </p:txBody>
      </p:sp>
    </p:spTree>
    <p:extLst>
      <p:ext uri="{BB962C8B-B14F-4D97-AF65-F5344CB8AC3E}">
        <p14:creationId xmlns:p14="http://schemas.microsoft.com/office/powerpoint/2010/main" val="2134206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the K-Nearest Neighbors (KNN) algorithm does not perform an explicit training phase like many other machine learning algorithms. Instead, KNN is often referred to as a "lazy learner" because it simply stores the training data and makes predictions by calculating distances to the known data points when a query is made.</a:t>
            </a:r>
          </a:p>
          <a:p>
            <a:pPr>
              <a:buFont typeface="Arial" panose="020B0604020202020204" pitchFamily="34" charset="0"/>
              <a:buChar char="•"/>
            </a:pPr>
            <a:endParaRPr lang="en-US" dirty="0"/>
          </a:p>
          <a:p>
            <a:pPr>
              <a:buFont typeface="Arial" panose="020B0604020202020204" pitchFamily="34" charset="0"/>
              <a:buChar char="•"/>
            </a:pPr>
            <a:r>
              <a:rPr lang="en-US" dirty="0"/>
              <a:t>The number of nearest neighbors (k) to consider when making a prediction. The choice of k affects the algorithm's </a:t>
            </a:r>
            <a:r>
              <a:rPr lang="en-US" dirty="0" err="1"/>
              <a:t>performance:</a:t>
            </a:r>
            <a:r>
              <a:rPr lang="en-US" b="1" dirty="0" err="1"/>
              <a:t>Small</a:t>
            </a:r>
            <a:r>
              <a:rPr lang="en-US" b="1" dirty="0"/>
              <a:t> k:</a:t>
            </a:r>
            <a:r>
              <a:rPr lang="en-US" dirty="0"/>
              <a:t> Can lead to a model that is sensitive to noise in the training data (overfitting).</a:t>
            </a:r>
          </a:p>
          <a:p>
            <a:pPr>
              <a:buFont typeface="Arial" panose="020B0604020202020204" pitchFamily="34" charset="0"/>
              <a:buChar char="•"/>
            </a:pPr>
            <a:r>
              <a:rPr lang="en-US" b="1" dirty="0"/>
              <a:t>Large k:</a:t>
            </a:r>
            <a:r>
              <a:rPr lang="en-US" dirty="0"/>
              <a:t> Can lead to a model that is too generalized (underfitting).</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98</a:t>
            </a:fld>
            <a:endParaRPr lang="en-US"/>
          </a:p>
        </p:txBody>
      </p:sp>
    </p:spTree>
    <p:extLst>
      <p:ext uri="{BB962C8B-B14F-4D97-AF65-F5344CB8AC3E}">
        <p14:creationId xmlns:p14="http://schemas.microsoft.com/office/powerpoint/2010/main" val="33285562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the K-Nearest Neighbors (KNN) algorithm does not perform an explicit training phase like many other machine learning algorithms. Instead, KNN is often referred to as a "lazy learner" because it simply stores the training data and makes predictions by calculating distances to the known data points when a query is made.</a:t>
            </a:r>
          </a:p>
          <a:p>
            <a:pPr>
              <a:buFont typeface="Arial" panose="020B0604020202020204" pitchFamily="34" charset="0"/>
              <a:buChar char="•"/>
            </a:pPr>
            <a:endParaRPr lang="en-US" dirty="0"/>
          </a:p>
          <a:p>
            <a:pPr>
              <a:buFont typeface="Arial" panose="020B0604020202020204" pitchFamily="34" charset="0"/>
              <a:buChar char="•"/>
            </a:pPr>
            <a:r>
              <a:rPr lang="en-US" dirty="0"/>
              <a:t>The number of nearest neighbors (k) to consider when making a prediction. The choice of k affects the algorithm's </a:t>
            </a:r>
            <a:r>
              <a:rPr lang="en-US" dirty="0" err="1"/>
              <a:t>performance:</a:t>
            </a:r>
            <a:r>
              <a:rPr lang="en-US" b="1" dirty="0" err="1"/>
              <a:t>Small</a:t>
            </a:r>
            <a:r>
              <a:rPr lang="en-US" b="1" dirty="0"/>
              <a:t> k:</a:t>
            </a:r>
            <a:r>
              <a:rPr lang="en-US" dirty="0"/>
              <a:t> Can lead to a model that is sensitive to noise in the training data (overfitting).</a:t>
            </a:r>
          </a:p>
          <a:p>
            <a:pPr>
              <a:buFont typeface="Arial" panose="020B0604020202020204" pitchFamily="34" charset="0"/>
              <a:buChar char="•"/>
            </a:pPr>
            <a:r>
              <a:rPr lang="en-US" b="1" dirty="0"/>
              <a:t>Large k:</a:t>
            </a:r>
            <a:r>
              <a:rPr lang="en-US" dirty="0"/>
              <a:t> Can lead to a model that is too generalized (underfitting).</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99</a:t>
            </a:fld>
            <a:endParaRPr lang="en-US"/>
          </a:p>
        </p:txBody>
      </p:sp>
    </p:spTree>
    <p:extLst>
      <p:ext uri="{BB962C8B-B14F-4D97-AF65-F5344CB8AC3E}">
        <p14:creationId xmlns:p14="http://schemas.microsoft.com/office/powerpoint/2010/main" val="804509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90445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the K-Nearest Neighbors (KNN) algorithm does not perform an explicit training phase like many other machine learning algorithms. Instead, KNN is often referred to as a "lazy learner" because it simply stores the training data and makes predictions by calculating distances to the known data points when a query is made.</a:t>
            </a:r>
          </a:p>
          <a:p>
            <a:pPr>
              <a:buFont typeface="Arial" panose="020B0604020202020204" pitchFamily="34" charset="0"/>
              <a:buChar char="•"/>
            </a:pPr>
            <a:endParaRPr lang="en-US" dirty="0"/>
          </a:p>
          <a:p>
            <a:pPr>
              <a:buFont typeface="Arial" panose="020B0604020202020204" pitchFamily="34" charset="0"/>
              <a:buChar char="•"/>
            </a:pPr>
            <a:r>
              <a:rPr lang="en-US" dirty="0"/>
              <a:t>The number of nearest neighbors (k) to consider when making a prediction. The choice of k affects the algorithm's </a:t>
            </a:r>
            <a:r>
              <a:rPr lang="en-US" dirty="0" err="1"/>
              <a:t>performance:</a:t>
            </a:r>
            <a:r>
              <a:rPr lang="en-US" b="1" dirty="0" err="1"/>
              <a:t>Small</a:t>
            </a:r>
            <a:r>
              <a:rPr lang="en-US" b="1" dirty="0"/>
              <a:t> k:</a:t>
            </a:r>
            <a:r>
              <a:rPr lang="en-US" dirty="0"/>
              <a:t> Can lead to a model that is sensitive to noise in the training data (overfitting).</a:t>
            </a:r>
          </a:p>
          <a:p>
            <a:pPr>
              <a:buFont typeface="Arial" panose="020B0604020202020204" pitchFamily="34" charset="0"/>
              <a:buChar char="•"/>
            </a:pPr>
            <a:r>
              <a:rPr lang="en-US" b="1" dirty="0"/>
              <a:t>Large k:</a:t>
            </a:r>
            <a:r>
              <a:rPr lang="en-US" dirty="0"/>
              <a:t> Can lead to a model that is too generalized (underfitting).</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100</a:t>
            </a:fld>
            <a:endParaRPr lang="en-US"/>
          </a:p>
        </p:txBody>
      </p:sp>
    </p:spTree>
    <p:extLst>
      <p:ext uri="{BB962C8B-B14F-4D97-AF65-F5344CB8AC3E}">
        <p14:creationId xmlns:p14="http://schemas.microsoft.com/office/powerpoint/2010/main" val="32644215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the K-Nearest Neighbors (KNN) algorithm does not perform an explicit training phase like many other machine learning algorithms. Instead, KNN is often referred to as a "lazy learner" because it simply stores the training data and makes predictions by calculating distances to the known data points when a query is made.</a:t>
            </a:r>
          </a:p>
          <a:p>
            <a:pPr>
              <a:buFont typeface="Arial" panose="020B0604020202020204" pitchFamily="34" charset="0"/>
              <a:buChar char="•"/>
            </a:pPr>
            <a:endParaRPr lang="en-US" dirty="0"/>
          </a:p>
          <a:p>
            <a:pPr>
              <a:buFont typeface="Arial" panose="020B0604020202020204" pitchFamily="34" charset="0"/>
              <a:buChar char="•"/>
            </a:pPr>
            <a:r>
              <a:rPr lang="en-US" dirty="0"/>
              <a:t>The number of nearest neighbors (k) to consider when making a prediction. The choice of k affects the algorithm's </a:t>
            </a:r>
            <a:r>
              <a:rPr lang="en-US" dirty="0" err="1"/>
              <a:t>performance:</a:t>
            </a:r>
            <a:r>
              <a:rPr lang="en-US" b="1" dirty="0" err="1"/>
              <a:t>Small</a:t>
            </a:r>
            <a:r>
              <a:rPr lang="en-US" b="1" dirty="0"/>
              <a:t> k:</a:t>
            </a:r>
            <a:r>
              <a:rPr lang="en-US" dirty="0"/>
              <a:t> Can lead to a model that is sensitive to noise in the training data (overfitting).</a:t>
            </a:r>
          </a:p>
          <a:p>
            <a:pPr>
              <a:buFont typeface="Arial" panose="020B0604020202020204" pitchFamily="34" charset="0"/>
              <a:buChar char="•"/>
            </a:pPr>
            <a:r>
              <a:rPr lang="en-US" b="1" dirty="0"/>
              <a:t>Large k:</a:t>
            </a:r>
            <a:r>
              <a:rPr lang="en-US" dirty="0"/>
              <a:t> Can lead to a model that is too generalized (underfitting).</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101</a:t>
            </a:fld>
            <a:endParaRPr lang="en-US"/>
          </a:p>
        </p:txBody>
      </p:sp>
    </p:spTree>
    <p:extLst>
      <p:ext uri="{BB962C8B-B14F-4D97-AF65-F5344CB8AC3E}">
        <p14:creationId xmlns:p14="http://schemas.microsoft.com/office/powerpoint/2010/main" val="33180594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machine learning algorithms, especially those involving mathematical computations (like linear regression, logistic regression, and neural networks), require numerical input.</a:t>
            </a:r>
          </a:p>
          <a:p>
            <a:endParaRPr lang="en-US" dirty="0"/>
          </a:p>
          <a:p>
            <a:r>
              <a:rPr lang="en-US" b="1" dirty="0"/>
              <a:t>Label Encoding:</a:t>
            </a:r>
            <a:r>
              <a:rPr lang="en-US" dirty="0"/>
              <a:t> Converts categorical labels into numerical values.</a:t>
            </a:r>
          </a:p>
          <a:p>
            <a:r>
              <a:rPr lang="en-US" b="1" dirty="0"/>
              <a:t>One-Hot Encoding:</a:t>
            </a:r>
            <a:r>
              <a:rPr lang="en-US" dirty="0"/>
              <a:t> Converts categorical labels into numerical values.</a:t>
            </a:r>
          </a:p>
          <a:p>
            <a:r>
              <a:rPr lang="en-US" b="1" dirty="0"/>
              <a:t>Ordinal Encoding:</a:t>
            </a:r>
            <a:r>
              <a:rPr lang="en-US" dirty="0"/>
              <a:t> Similar to label encoding but used for ordinal categories where there is an inherent order. </a:t>
            </a:r>
          </a:p>
        </p:txBody>
      </p:sp>
      <p:sp>
        <p:nvSpPr>
          <p:cNvPr id="4" name="Slide Number Placeholder 3"/>
          <p:cNvSpPr>
            <a:spLocks noGrp="1"/>
          </p:cNvSpPr>
          <p:nvPr>
            <p:ph type="sldNum" sz="quarter" idx="5"/>
          </p:nvPr>
        </p:nvSpPr>
        <p:spPr/>
        <p:txBody>
          <a:bodyPr/>
          <a:lstStyle/>
          <a:p>
            <a:fld id="{74FFE603-5B4C-4BF7-AFFC-BF2482775A65}" type="slidenum">
              <a:rPr lang="en-US" smtClean="0"/>
              <a:t>103</a:t>
            </a:fld>
            <a:endParaRPr lang="en-US"/>
          </a:p>
        </p:txBody>
      </p:sp>
    </p:spTree>
    <p:extLst>
      <p:ext uri="{BB962C8B-B14F-4D97-AF65-F5344CB8AC3E}">
        <p14:creationId xmlns:p14="http://schemas.microsoft.com/office/powerpoint/2010/main" val="8753043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certain scenarios, especially to avoid multicollinearity in linear regression models, you might use n−1n-1n−1 dummy variables instead. This approach is known as </a:t>
            </a:r>
            <a:r>
              <a:rPr lang="en-US" b="1" dirty="0"/>
              <a:t>dummy variable trap avoidance</a:t>
            </a:r>
            <a:r>
              <a:rPr lang="en-US" dirty="0"/>
              <a:t>.</a:t>
            </a:r>
          </a:p>
          <a:p>
            <a:endParaRPr lang="en-US" dirty="0"/>
          </a:p>
          <a:p>
            <a:r>
              <a:rPr lang="en-US" b="1" dirty="0"/>
              <a:t>Dummy Variable Trap</a:t>
            </a:r>
          </a:p>
          <a:p>
            <a:r>
              <a:rPr lang="en-US" dirty="0"/>
              <a:t>The dummy variable trap occurs when the dummy variables are highly correlated, meaning one dummy variable can be predicted from the others. This multicollinearity can cause problems in regression models, making it difficult to interpret the coefficients and potentially leading to numerical instability in the model estimation.</a:t>
            </a:r>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104</a:t>
            </a:fld>
            <a:endParaRPr lang="en-US"/>
          </a:p>
        </p:txBody>
      </p:sp>
    </p:spTree>
    <p:extLst>
      <p:ext uri="{BB962C8B-B14F-4D97-AF65-F5344CB8AC3E}">
        <p14:creationId xmlns:p14="http://schemas.microsoft.com/office/powerpoint/2010/main" val="9613101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target, also known as the label or dependent variable, is the outcome or value that the machine learning model is trying to predict.</a:t>
            </a:r>
          </a:p>
        </p:txBody>
      </p:sp>
      <p:sp>
        <p:nvSpPr>
          <p:cNvPr id="4" name="Slide Number Placeholder 3"/>
          <p:cNvSpPr>
            <a:spLocks noGrp="1"/>
          </p:cNvSpPr>
          <p:nvPr>
            <p:ph type="sldNum" sz="quarter" idx="5"/>
          </p:nvPr>
        </p:nvSpPr>
        <p:spPr/>
        <p:txBody>
          <a:bodyPr/>
          <a:lstStyle/>
          <a:p>
            <a:fld id="{74FFE603-5B4C-4BF7-AFFC-BF2482775A65}" type="slidenum">
              <a:rPr lang="en-US" smtClean="0"/>
              <a:t>105</a:t>
            </a:fld>
            <a:endParaRPr lang="en-US"/>
          </a:p>
        </p:txBody>
      </p:sp>
    </p:spTree>
    <p:extLst>
      <p:ext uri="{BB962C8B-B14F-4D97-AF65-F5344CB8AC3E}">
        <p14:creationId xmlns:p14="http://schemas.microsoft.com/office/powerpoint/2010/main" val="5677318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confusion matrix is a tool used to visualize the performance of a classification model. It helps us understand how many predictions were correct and where the model made mistakes.</a:t>
            </a:r>
          </a:p>
          <a:p>
            <a:endParaRPr lang="en-US" dirty="0"/>
          </a:p>
          <a:p>
            <a:r>
              <a:rPr lang="en-US" b="1" dirty="0"/>
              <a:t>Matrix Layout:</a:t>
            </a:r>
            <a:endParaRPr lang="en-US" dirty="0"/>
          </a:p>
          <a:p>
            <a:pPr>
              <a:buFont typeface="Arial" panose="020B0604020202020204" pitchFamily="34" charset="0"/>
              <a:buChar char="•"/>
            </a:pPr>
            <a:r>
              <a:rPr lang="en-US" dirty="0"/>
              <a:t>The rows represent the actual labels.</a:t>
            </a:r>
          </a:p>
          <a:p>
            <a:pPr>
              <a:buFont typeface="Arial" panose="020B0604020202020204" pitchFamily="34" charset="0"/>
              <a:buChar char="•"/>
            </a:pPr>
            <a:r>
              <a:rPr lang="en-US" dirty="0"/>
              <a:t>The columns represent the predicted labels.</a:t>
            </a:r>
          </a:p>
          <a:p>
            <a:pPr>
              <a:buFont typeface="Arial" panose="020B0604020202020204" pitchFamily="34" charset="0"/>
              <a:buChar char="•"/>
            </a:pPr>
            <a:r>
              <a:rPr lang="en-US" dirty="0"/>
              <a:t>Each cell in the matrix shows the count of instances for each combination of actual and predicted labels.</a:t>
            </a:r>
          </a:p>
          <a:p>
            <a:pPr>
              <a:buFont typeface="Arial" panose="020B0604020202020204" pitchFamily="34" charset="0"/>
              <a:buChar char="•"/>
            </a:pPr>
            <a:endParaRPr lang="en-US" dirty="0"/>
          </a:p>
          <a:p>
            <a:pPr>
              <a:buFont typeface="Arial" panose="020B0604020202020204" pitchFamily="34" charset="0"/>
              <a:buChar char="•"/>
            </a:pPr>
            <a:r>
              <a:rPr lang="en-US" dirty="0"/>
              <a:t>Now, we have two categories. So The matrix is divided into four quadrants</a:t>
            </a:r>
          </a:p>
          <a:p>
            <a:pPr>
              <a:buFont typeface="Arial" panose="020B0604020202020204" pitchFamily="34" charset="0"/>
              <a:buChar char="•"/>
            </a:pPr>
            <a:endParaRPr lang="en-US" dirty="0"/>
          </a:p>
          <a:p>
            <a:pPr>
              <a:buFont typeface="Arial" panose="020B0604020202020204" pitchFamily="34" charset="0"/>
              <a:buChar char="•"/>
            </a:pPr>
            <a:r>
              <a:rPr lang="en-US" b="1" dirty="0"/>
              <a:t>True Positives (TP):</a:t>
            </a:r>
            <a:r>
              <a:rPr lang="en-US" dirty="0"/>
              <a:t> Predicted Spam and Actual Spam (top-left quadrant)</a:t>
            </a:r>
          </a:p>
          <a:p>
            <a:pPr>
              <a:buFont typeface="Arial" panose="020B0604020202020204" pitchFamily="34" charset="0"/>
              <a:buChar char="•"/>
            </a:pPr>
            <a:r>
              <a:rPr lang="en-US" b="1" dirty="0"/>
              <a:t>False Positives (FP):</a:t>
            </a:r>
            <a:r>
              <a:rPr lang="en-US" dirty="0"/>
              <a:t> Predicted Spam but Actual Good (bottom-left quadrant)</a:t>
            </a:r>
          </a:p>
          <a:p>
            <a:pPr>
              <a:buFont typeface="Arial" panose="020B0604020202020204" pitchFamily="34" charset="0"/>
              <a:buChar char="•"/>
            </a:pPr>
            <a:r>
              <a:rPr lang="en-US" b="1" dirty="0"/>
              <a:t>False Negatives (FN):</a:t>
            </a:r>
            <a:r>
              <a:rPr lang="en-US" dirty="0"/>
              <a:t> Predicted Good but Actual Spam (top-right quadrant)</a:t>
            </a:r>
          </a:p>
          <a:p>
            <a:pPr>
              <a:buFont typeface="Arial" panose="020B0604020202020204" pitchFamily="34" charset="0"/>
              <a:buChar char="•"/>
            </a:pPr>
            <a:r>
              <a:rPr lang="en-US" b="1" dirty="0"/>
              <a:t>True Negatives (TN):</a:t>
            </a:r>
            <a:r>
              <a:rPr lang="en-US" dirty="0"/>
              <a:t> Predicted Good and Actual Good (bottom-right quadrant)</a:t>
            </a:r>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109</a:t>
            </a:fld>
            <a:endParaRPr lang="en-US"/>
          </a:p>
        </p:txBody>
      </p:sp>
    </p:spTree>
    <p:extLst>
      <p:ext uri="{BB962C8B-B14F-4D97-AF65-F5344CB8AC3E}">
        <p14:creationId xmlns:p14="http://schemas.microsoft.com/office/powerpoint/2010/main" val="16914885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Type I error </a:t>
            </a:r>
            <a:r>
              <a:rPr lang="en-US" dirty="0"/>
              <a:t>would mean marking a legitimate email as spam. This could result in missing important emails.</a:t>
            </a:r>
          </a:p>
          <a:p>
            <a:r>
              <a:rPr lang="en-US" dirty="0"/>
              <a:t>In medical testing, it could mean diagnosing a healthy person as having a disease, leading to unnecessary stress and treatment.</a:t>
            </a:r>
          </a:p>
          <a:p>
            <a:endParaRPr lang="en-US" dirty="0"/>
          </a:p>
          <a:p>
            <a:r>
              <a:rPr lang="en-US" dirty="0"/>
              <a:t>a Type II error would mean marking a spam email as legitimate. </a:t>
            </a:r>
          </a:p>
          <a:p>
            <a:r>
              <a:rPr lang="en-US" dirty="0"/>
              <a:t>In medical testing, it could mean failing to diagnose a person with a disease</a:t>
            </a:r>
          </a:p>
        </p:txBody>
      </p:sp>
      <p:sp>
        <p:nvSpPr>
          <p:cNvPr id="4" name="Slide Number Placeholder 3"/>
          <p:cNvSpPr>
            <a:spLocks noGrp="1"/>
          </p:cNvSpPr>
          <p:nvPr>
            <p:ph type="sldNum" sz="quarter" idx="5"/>
          </p:nvPr>
        </p:nvSpPr>
        <p:spPr/>
        <p:txBody>
          <a:bodyPr/>
          <a:lstStyle/>
          <a:p>
            <a:fld id="{74FFE603-5B4C-4BF7-AFFC-BF2482775A65}" type="slidenum">
              <a:rPr lang="en-US" smtClean="0"/>
              <a:t>110</a:t>
            </a:fld>
            <a:endParaRPr lang="en-US"/>
          </a:p>
        </p:txBody>
      </p:sp>
    </p:spTree>
    <p:extLst>
      <p:ext uri="{BB962C8B-B14F-4D97-AF65-F5344CB8AC3E}">
        <p14:creationId xmlns:p14="http://schemas.microsoft.com/office/powerpoint/2010/main" val="12766564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also known as sensitivity or the true positive rate, measures how often the model correctly identifies positive instances (in this case, spam emails).</a:t>
            </a:r>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111</a:t>
            </a:fld>
            <a:endParaRPr lang="en-US"/>
          </a:p>
        </p:txBody>
      </p:sp>
    </p:spTree>
    <p:extLst>
      <p:ext uri="{BB962C8B-B14F-4D97-AF65-F5344CB8AC3E}">
        <p14:creationId xmlns:p14="http://schemas.microsoft.com/office/powerpoint/2010/main" val="26318683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measures how often the model's positive predictions are correct. It focuses on the quality of the positive predictions made by the model.</a:t>
            </a:r>
          </a:p>
        </p:txBody>
      </p:sp>
      <p:sp>
        <p:nvSpPr>
          <p:cNvPr id="4" name="Slide Number Placeholder 3"/>
          <p:cNvSpPr>
            <a:spLocks noGrp="1"/>
          </p:cNvSpPr>
          <p:nvPr>
            <p:ph type="sldNum" sz="quarter" idx="5"/>
          </p:nvPr>
        </p:nvSpPr>
        <p:spPr/>
        <p:txBody>
          <a:bodyPr/>
          <a:lstStyle/>
          <a:p>
            <a:fld id="{74FFE603-5B4C-4BF7-AFFC-BF2482775A65}" type="slidenum">
              <a:rPr lang="en-US" smtClean="0"/>
              <a:t>112</a:t>
            </a:fld>
            <a:endParaRPr lang="en-US"/>
          </a:p>
        </p:txBody>
      </p:sp>
    </p:spTree>
    <p:extLst>
      <p:ext uri="{BB962C8B-B14F-4D97-AF65-F5344CB8AC3E}">
        <p14:creationId xmlns:p14="http://schemas.microsoft.com/office/powerpoint/2010/main" val="21282909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Prevalence (or support) is the count of actual instances of a particular class in the dataset. It is a raw count of how many times each class appears in the actual labels.</a:t>
            </a:r>
          </a:p>
        </p:txBody>
      </p:sp>
      <p:sp>
        <p:nvSpPr>
          <p:cNvPr id="4" name="Slide Number Placeholder 3"/>
          <p:cNvSpPr>
            <a:spLocks noGrp="1"/>
          </p:cNvSpPr>
          <p:nvPr>
            <p:ph type="sldNum" sz="quarter" idx="5"/>
          </p:nvPr>
        </p:nvSpPr>
        <p:spPr/>
        <p:txBody>
          <a:bodyPr/>
          <a:lstStyle/>
          <a:p>
            <a:fld id="{74FFE603-5B4C-4BF7-AFFC-BF2482775A65}" type="slidenum">
              <a:rPr lang="en-US" smtClean="0"/>
              <a:t>114</a:t>
            </a:fld>
            <a:endParaRPr lang="en-US"/>
          </a:p>
        </p:txBody>
      </p:sp>
    </p:spTree>
    <p:extLst>
      <p:ext uri="{BB962C8B-B14F-4D97-AF65-F5344CB8AC3E}">
        <p14:creationId xmlns:p14="http://schemas.microsoft.com/office/powerpoint/2010/main" val="963900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54739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Precision measures how often the model's predictions of each class is correct. </a:t>
            </a:r>
          </a:p>
        </p:txBody>
      </p:sp>
      <p:sp>
        <p:nvSpPr>
          <p:cNvPr id="4" name="Slide Number Placeholder 3"/>
          <p:cNvSpPr>
            <a:spLocks noGrp="1"/>
          </p:cNvSpPr>
          <p:nvPr>
            <p:ph type="sldNum" sz="quarter" idx="5"/>
          </p:nvPr>
        </p:nvSpPr>
        <p:spPr/>
        <p:txBody>
          <a:bodyPr/>
          <a:lstStyle/>
          <a:p>
            <a:fld id="{74FFE603-5B4C-4BF7-AFFC-BF2482775A65}" type="slidenum">
              <a:rPr lang="en-US" smtClean="0"/>
              <a:t>117</a:t>
            </a:fld>
            <a:endParaRPr lang="en-US"/>
          </a:p>
        </p:txBody>
      </p:sp>
    </p:spTree>
    <p:extLst>
      <p:ext uri="{BB962C8B-B14F-4D97-AF65-F5344CB8AC3E}">
        <p14:creationId xmlns:p14="http://schemas.microsoft.com/office/powerpoint/2010/main" val="26778442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Selecting the Best Model:</a:t>
            </a:r>
            <a:r>
              <a:rPr lang="en-US" dirty="0"/>
              <a:t> Cross-validation can be used to compare different algorithms and select the best-performing one.</a:t>
            </a:r>
          </a:p>
          <a:p>
            <a:endParaRPr lang="en-US" b="1" dirty="0"/>
          </a:p>
          <a:p>
            <a:r>
              <a:rPr lang="en-US" b="1" dirty="0"/>
              <a:t>Hyperparameter Tuning:</a:t>
            </a:r>
            <a:r>
              <a:rPr lang="en-US" dirty="0"/>
              <a:t> Techniques like grid search or random search combined with cross-validation help in finding the optimal hyperparameters for the model.</a:t>
            </a:r>
          </a:p>
        </p:txBody>
      </p:sp>
      <p:sp>
        <p:nvSpPr>
          <p:cNvPr id="4" name="Slide Number Placeholder 3"/>
          <p:cNvSpPr>
            <a:spLocks noGrp="1"/>
          </p:cNvSpPr>
          <p:nvPr>
            <p:ph type="sldNum" sz="quarter" idx="5"/>
          </p:nvPr>
        </p:nvSpPr>
        <p:spPr/>
        <p:txBody>
          <a:bodyPr/>
          <a:lstStyle/>
          <a:p>
            <a:fld id="{74FFE603-5B4C-4BF7-AFFC-BF2482775A65}" type="slidenum">
              <a:rPr lang="en-US" smtClean="0"/>
              <a:t>118</a:t>
            </a:fld>
            <a:endParaRPr lang="en-US"/>
          </a:p>
        </p:txBody>
      </p:sp>
    </p:spTree>
    <p:extLst>
      <p:ext uri="{BB962C8B-B14F-4D97-AF65-F5344CB8AC3E}">
        <p14:creationId xmlns:p14="http://schemas.microsoft.com/office/powerpoint/2010/main" val="19164450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Bias-Variance Tradeoff</a:t>
            </a:r>
            <a:r>
              <a:rPr lang="en-US" dirty="0"/>
              <a:t>: A larger K results in lower bias but higher variance of the performance estimate. Conversely, a smaller K results in higher bias but lower variance.</a:t>
            </a:r>
          </a:p>
          <a:p>
            <a:endParaRPr lang="en-US" b="1" dirty="0"/>
          </a:p>
          <a:p>
            <a:r>
              <a:rPr lang="en-US" b="1" dirty="0"/>
              <a:t>Common Choices</a:t>
            </a:r>
            <a:r>
              <a:rPr lang="en-US" dirty="0"/>
              <a:t>: Typically, K is set to 5 or 10, as these values have been shown to provide a good balance between computational efficiency and reliable performance estimates.</a:t>
            </a:r>
          </a:p>
        </p:txBody>
      </p:sp>
      <p:sp>
        <p:nvSpPr>
          <p:cNvPr id="4" name="Slide Number Placeholder 3"/>
          <p:cNvSpPr>
            <a:spLocks noGrp="1"/>
          </p:cNvSpPr>
          <p:nvPr>
            <p:ph type="sldNum" sz="quarter" idx="5"/>
          </p:nvPr>
        </p:nvSpPr>
        <p:spPr/>
        <p:txBody>
          <a:bodyPr/>
          <a:lstStyle/>
          <a:p>
            <a:fld id="{74FFE603-5B4C-4BF7-AFFC-BF2482775A65}" type="slidenum">
              <a:rPr lang="en-US" smtClean="0"/>
              <a:t>120</a:t>
            </a:fld>
            <a:endParaRPr lang="en-US"/>
          </a:p>
        </p:txBody>
      </p:sp>
    </p:spTree>
    <p:extLst>
      <p:ext uri="{BB962C8B-B14F-4D97-AF65-F5344CB8AC3E}">
        <p14:creationId xmlns:p14="http://schemas.microsoft.com/office/powerpoint/2010/main" val="24787988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Hyperparameter tuning</a:t>
            </a:r>
            <a:r>
              <a:rPr lang="en-US" dirty="0"/>
              <a:t> refers to the process of optimizing the hyperparameters of a machine learning model to improve its performance. Hyperparameters are the parameters that are set before the learning process begins and are not learned from the data. They control the overall behavior and performance of the machine learning algorithm.</a:t>
            </a:r>
          </a:p>
        </p:txBody>
      </p:sp>
      <p:sp>
        <p:nvSpPr>
          <p:cNvPr id="4" name="Slide Number Placeholder 3"/>
          <p:cNvSpPr>
            <a:spLocks noGrp="1"/>
          </p:cNvSpPr>
          <p:nvPr>
            <p:ph type="sldNum" sz="quarter" idx="5"/>
          </p:nvPr>
        </p:nvSpPr>
        <p:spPr/>
        <p:txBody>
          <a:bodyPr/>
          <a:lstStyle/>
          <a:p>
            <a:fld id="{74FFE603-5B4C-4BF7-AFFC-BF2482775A65}" type="slidenum">
              <a:rPr lang="en-US" smtClean="0"/>
              <a:t>124</a:t>
            </a:fld>
            <a:endParaRPr lang="en-US"/>
          </a:p>
        </p:txBody>
      </p:sp>
    </p:spTree>
    <p:extLst>
      <p:ext uri="{BB962C8B-B14F-4D97-AF65-F5344CB8AC3E}">
        <p14:creationId xmlns:p14="http://schemas.microsoft.com/office/powerpoint/2010/main" val="1129475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9001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6/20/2024</a:t>
            </a:fld>
            <a:endParaRPr lang="en-US"/>
          </a:p>
        </p:txBody>
      </p:sp>
      <p:sp>
        <p:nvSpPr>
          <p:cNvPr id="6" name="Holder 6"/>
          <p:cNvSpPr>
            <a:spLocks noGrp="1"/>
          </p:cNvSpPr>
          <p:nvPr>
            <p:ph type="sldNum" sz="quarter" idx="7"/>
          </p:nvPr>
        </p:nvSpPr>
        <p:spPr/>
        <p:txBody>
          <a:bodyPr lIns="0" tIns="0" rIns="0" bIns="0"/>
          <a:lstStyle>
            <a:lvl1pPr>
              <a:defRPr sz="1000" b="0" i="0">
                <a:solidFill>
                  <a:schemeClr val="bg1"/>
                </a:solidFill>
                <a:latin typeface="Trebuchet MS"/>
                <a:cs typeface="Trebuchet MS"/>
              </a:defRPr>
            </a:lvl1pPr>
          </a:lstStyle>
          <a:p>
            <a:pPr marL="98425">
              <a:lnSpc>
                <a:spcPct val="100000"/>
              </a:lnSpc>
              <a:spcBef>
                <a:spcPts val="290"/>
              </a:spcBef>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0CEF6"/>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600" b="0" i="0">
                <a:solidFill>
                  <a:srgbClr val="283149"/>
                </a:solidFill>
                <a:latin typeface="Lucida Sans Unicode"/>
                <a:cs typeface="Lucida Sans Unicode"/>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6/20/2024</a:t>
            </a:fld>
            <a:endParaRPr lang="en-US"/>
          </a:p>
        </p:txBody>
      </p:sp>
      <p:sp>
        <p:nvSpPr>
          <p:cNvPr id="6" name="Holder 6"/>
          <p:cNvSpPr>
            <a:spLocks noGrp="1"/>
          </p:cNvSpPr>
          <p:nvPr>
            <p:ph type="sldNum" sz="quarter" idx="7"/>
          </p:nvPr>
        </p:nvSpPr>
        <p:spPr/>
        <p:txBody>
          <a:bodyPr lIns="0" tIns="0" rIns="0" bIns="0"/>
          <a:lstStyle>
            <a:lvl1pPr>
              <a:defRPr sz="1000" b="0" i="0">
                <a:solidFill>
                  <a:schemeClr val="bg1"/>
                </a:solidFill>
                <a:latin typeface="Trebuchet MS"/>
                <a:cs typeface="Trebuchet MS"/>
              </a:defRPr>
            </a:lvl1pPr>
          </a:lstStyle>
          <a:p>
            <a:pPr marL="98425">
              <a:lnSpc>
                <a:spcPct val="100000"/>
              </a:lnSpc>
              <a:spcBef>
                <a:spcPts val="290"/>
              </a:spcBef>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0CEF6"/>
                </a:solidFill>
                <a:latin typeface="Trebuchet MS"/>
                <a:cs typeface="Trebuchet MS"/>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6/20/2024</a:t>
            </a:fld>
            <a:endParaRPr lang="en-US"/>
          </a:p>
        </p:txBody>
      </p:sp>
      <p:sp>
        <p:nvSpPr>
          <p:cNvPr id="7" name="Holder 7"/>
          <p:cNvSpPr>
            <a:spLocks noGrp="1"/>
          </p:cNvSpPr>
          <p:nvPr>
            <p:ph type="sldNum" sz="quarter" idx="7"/>
          </p:nvPr>
        </p:nvSpPr>
        <p:spPr/>
        <p:txBody>
          <a:bodyPr lIns="0" tIns="0" rIns="0" bIns="0"/>
          <a:lstStyle>
            <a:lvl1pPr>
              <a:defRPr sz="1000" b="0" i="0">
                <a:solidFill>
                  <a:schemeClr val="bg1"/>
                </a:solidFill>
                <a:latin typeface="Trebuchet MS"/>
                <a:cs typeface="Trebuchet MS"/>
              </a:defRPr>
            </a:lvl1pPr>
          </a:lstStyle>
          <a:p>
            <a:pPr marL="98425">
              <a:lnSpc>
                <a:spcPct val="100000"/>
              </a:lnSpc>
              <a:spcBef>
                <a:spcPts val="290"/>
              </a:spcBef>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0CEF6"/>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6/20/2024</a:t>
            </a:fld>
            <a:endParaRPr lang="en-US"/>
          </a:p>
        </p:txBody>
      </p:sp>
      <p:sp>
        <p:nvSpPr>
          <p:cNvPr id="5" name="Holder 5"/>
          <p:cNvSpPr>
            <a:spLocks noGrp="1"/>
          </p:cNvSpPr>
          <p:nvPr>
            <p:ph type="sldNum" sz="quarter" idx="7"/>
          </p:nvPr>
        </p:nvSpPr>
        <p:spPr/>
        <p:txBody>
          <a:bodyPr lIns="0" tIns="0" rIns="0" bIns="0"/>
          <a:lstStyle>
            <a:lvl1pPr>
              <a:defRPr sz="1000" b="0" i="0">
                <a:solidFill>
                  <a:schemeClr val="bg1"/>
                </a:solidFill>
                <a:latin typeface="Trebuchet MS"/>
                <a:cs typeface="Trebuchet MS"/>
              </a:defRPr>
            </a:lvl1pPr>
          </a:lstStyle>
          <a:p>
            <a:pPr marL="98425">
              <a:lnSpc>
                <a:spcPct val="100000"/>
              </a:lnSpc>
              <a:spcBef>
                <a:spcPts val="290"/>
              </a:spcBef>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bg object 17"/>
          <p:cNvSpPr/>
          <p:nvPr/>
        </p:nvSpPr>
        <p:spPr>
          <a:xfrm>
            <a:off x="151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bg object 18"/>
          <p:cNvSpPr/>
          <p:nvPr/>
        </p:nvSpPr>
        <p:spPr>
          <a:xfrm>
            <a:off x="228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bg object 19"/>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bg object 20"/>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bg object 21"/>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bg object 22"/>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bg object 23"/>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bg object 24"/>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5" name="bg object 25"/>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6" name="bg object 26"/>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7" name="bg object 27"/>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8" name="bg object 28"/>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9" name="bg object 29"/>
          <p:cNvSpPr/>
          <p:nvPr/>
        </p:nvSpPr>
        <p:spPr>
          <a:xfrm>
            <a:off x="190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0" name="bg object 30"/>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1" name="bg object 31"/>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2" name="bg object 32"/>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3" name="bg object 33"/>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4" name="bg object 34"/>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5" name="bg object 35"/>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6" name="bg object 36"/>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7" name="bg object 37"/>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8" name="bg object 38"/>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9" name="bg object 39"/>
          <p:cNvSpPr/>
          <p:nvPr/>
        </p:nvSpPr>
        <p:spPr>
          <a:xfrm>
            <a:off x="0" y="2008632"/>
            <a:ext cx="9144000" cy="3134995"/>
          </a:xfrm>
          <a:custGeom>
            <a:avLst/>
            <a:gdLst/>
            <a:ahLst/>
            <a:cxnLst/>
            <a:rect l="l" t="t" r="r" b="b"/>
            <a:pathLst>
              <a:path w="9144000" h="3134995">
                <a:moveTo>
                  <a:pt x="0" y="20024"/>
                </a:moveTo>
                <a:lnTo>
                  <a:pt x="0" y="3134866"/>
                </a:lnTo>
                <a:lnTo>
                  <a:pt x="9143999" y="3134866"/>
                </a:lnTo>
                <a:lnTo>
                  <a:pt x="9143999" y="627253"/>
                </a:lnTo>
                <a:lnTo>
                  <a:pt x="5338318" y="627253"/>
                </a:lnTo>
                <a:lnTo>
                  <a:pt x="5192287" y="532003"/>
                </a:lnTo>
                <a:lnTo>
                  <a:pt x="2671191" y="532003"/>
                </a:lnTo>
                <a:lnTo>
                  <a:pt x="2295017" y="338200"/>
                </a:lnTo>
                <a:lnTo>
                  <a:pt x="2232065" y="282320"/>
                </a:lnTo>
                <a:lnTo>
                  <a:pt x="385140" y="282320"/>
                </a:lnTo>
                <a:lnTo>
                  <a:pt x="0" y="20024"/>
                </a:lnTo>
                <a:close/>
              </a:path>
              <a:path w="9144000" h="3134995">
                <a:moveTo>
                  <a:pt x="6857619" y="285623"/>
                </a:moveTo>
                <a:lnTo>
                  <a:pt x="6500495" y="502412"/>
                </a:lnTo>
                <a:lnTo>
                  <a:pt x="6124194" y="502412"/>
                </a:lnTo>
                <a:lnTo>
                  <a:pt x="5724144" y="627253"/>
                </a:lnTo>
                <a:lnTo>
                  <a:pt x="9143999" y="627253"/>
                </a:lnTo>
                <a:lnTo>
                  <a:pt x="9143999" y="420243"/>
                </a:lnTo>
                <a:lnTo>
                  <a:pt x="7262495" y="420243"/>
                </a:lnTo>
                <a:lnTo>
                  <a:pt x="6857619" y="285623"/>
                </a:lnTo>
                <a:close/>
              </a:path>
              <a:path w="9144000" h="3134995">
                <a:moveTo>
                  <a:pt x="4190491" y="58674"/>
                </a:moveTo>
                <a:lnTo>
                  <a:pt x="3823842" y="196976"/>
                </a:lnTo>
                <a:lnTo>
                  <a:pt x="3447541" y="259461"/>
                </a:lnTo>
                <a:lnTo>
                  <a:pt x="3047492" y="528701"/>
                </a:lnTo>
                <a:lnTo>
                  <a:pt x="2671191" y="532003"/>
                </a:lnTo>
                <a:lnTo>
                  <a:pt x="5192287" y="532003"/>
                </a:lnTo>
                <a:lnTo>
                  <a:pt x="4962144" y="381888"/>
                </a:lnTo>
                <a:lnTo>
                  <a:pt x="4581017" y="371094"/>
                </a:lnTo>
                <a:lnTo>
                  <a:pt x="4190491" y="58674"/>
                </a:lnTo>
                <a:close/>
              </a:path>
              <a:path w="9144000" h="3134995">
                <a:moveTo>
                  <a:pt x="8391271" y="200279"/>
                </a:moveTo>
                <a:lnTo>
                  <a:pt x="7619619" y="203581"/>
                </a:lnTo>
                <a:lnTo>
                  <a:pt x="7262495" y="420243"/>
                </a:lnTo>
                <a:lnTo>
                  <a:pt x="9143999" y="420243"/>
                </a:lnTo>
                <a:lnTo>
                  <a:pt x="9143999" y="282320"/>
                </a:lnTo>
                <a:lnTo>
                  <a:pt x="8767445" y="282320"/>
                </a:lnTo>
                <a:lnTo>
                  <a:pt x="8391271" y="200279"/>
                </a:lnTo>
                <a:close/>
              </a:path>
              <a:path w="9144000" h="3134995">
                <a:moveTo>
                  <a:pt x="1914017" y="0"/>
                </a:moveTo>
                <a:lnTo>
                  <a:pt x="1532890" y="124841"/>
                </a:lnTo>
                <a:lnTo>
                  <a:pt x="761377" y="128016"/>
                </a:lnTo>
                <a:lnTo>
                  <a:pt x="385140" y="282320"/>
                </a:lnTo>
                <a:lnTo>
                  <a:pt x="2232065" y="282320"/>
                </a:lnTo>
                <a:lnTo>
                  <a:pt x="1914017" y="0"/>
                </a:lnTo>
                <a:close/>
              </a:path>
              <a:path w="9144000" h="3134995">
                <a:moveTo>
                  <a:pt x="9143999" y="79104"/>
                </a:moveTo>
                <a:lnTo>
                  <a:pt x="8767445" y="282320"/>
                </a:lnTo>
                <a:lnTo>
                  <a:pt x="9143999" y="282320"/>
                </a:lnTo>
                <a:lnTo>
                  <a:pt x="9143999" y="79104"/>
                </a:lnTo>
                <a:close/>
              </a:path>
            </a:pathLst>
          </a:custGeom>
          <a:solidFill>
            <a:srgbClr val="AEEF00">
              <a:alpha val="81959"/>
            </a:srgbClr>
          </a:solidFill>
        </p:spPr>
        <p:txBody>
          <a:bodyPr wrap="square" lIns="0" tIns="0" rIns="0" bIns="0" rtlCol="0"/>
          <a:lstStyle/>
          <a:p>
            <a:endParaRPr/>
          </a:p>
        </p:txBody>
      </p:sp>
      <p:sp>
        <p:nvSpPr>
          <p:cNvPr id="40" name="bg object 40"/>
          <p:cNvSpPr/>
          <p:nvPr/>
        </p:nvSpPr>
        <p:spPr>
          <a:xfrm>
            <a:off x="0" y="2154307"/>
            <a:ext cx="9144000" cy="2989580"/>
          </a:xfrm>
          <a:custGeom>
            <a:avLst/>
            <a:gdLst/>
            <a:ahLst/>
            <a:cxnLst/>
            <a:rect l="l" t="t" r="r" b="b"/>
            <a:pathLst>
              <a:path w="9144000" h="2989579">
                <a:moveTo>
                  <a:pt x="0" y="130166"/>
                </a:moveTo>
                <a:lnTo>
                  <a:pt x="0" y="2989191"/>
                </a:lnTo>
                <a:lnTo>
                  <a:pt x="9143999" y="2989191"/>
                </a:lnTo>
                <a:lnTo>
                  <a:pt x="9143999" y="498722"/>
                </a:lnTo>
                <a:lnTo>
                  <a:pt x="4962144" y="498722"/>
                </a:lnTo>
                <a:lnTo>
                  <a:pt x="4743022" y="389375"/>
                </a:lnTo>
                <a:lnTo>
                  <a:pt x="1914017" y="389375"/>
                </a:lnTo>
                <a:lnTo>
                  <a:pt x="1711816" y="265804"/>
                </a:lnTo>
                <a:lnTo>
                  <a:pt x="389890" y="265804"/>
                </a:lnTo>
                <a:lnTo>
                  <a:pt x="0" y="130166"/>
                </a:lnTo>
                <a:close/>
              </a:path>
              <a:path w="9144000" h="2989579">
                <a:moveTo>
                  <a:pt x="6105144" y="132708"/>
                </a:moveTo>
                <a:lnTo>
                  <a:pt x="5714619" y="365626"/>
                </a:lnTo>
                <a:lnTo>
                  <a:pt x="5324094" y="365626"/>
                </a:lnTo>
                <a:lnTo>
                  <a:pt x="4962144" y="498722"/>
                </a:lnTo>
                <a:lnTo>
                  <a:pt x="9143999" y="498722"/>
                </a:lnTo>
                <a:lnTo>
                  <a:pt x="9143999" y="384676"/>
                </a:lnTo>
                <a:lnTo>
                  <a:pt x="8391271" y="384676"/>
                </a:lnTo>
                <a:lnTo>
                  <a:pt x="8192820" y="265804"/>
                </a:lnTo>
                <a:lnTo>
                  <a:pt x="6486144" y="265804"/>
                </a:lnTo>
                <a:lnTo>
                  <a:pt x="6105144" y="132708"/>
                </a:lnTo>
                <a:close/>
              </a:path>
              <a:path w="9144000" h="2989579">
                <a:moveTo>
                  <a:pt x="3438016" y="189731"/>
                </a:moveTo>
                <a:lnTo>
                  <a:pt x="3037967" y="189731"/>
                </a:lnTo>
                <a:lnTo>
                  <a:pt x="2656967" y="265804"/>
                </a:lnTo>
                <a:lnTo>
                  <a:pt x="2295017" y="389375"/>
                </a:lnTo>
                <a:lnTo>
                  <a:pt x="4743022" y="389375"/>
                </a:lnTo>
                <a:lnTo>
                  <a:pt x="4571492" y="303777"/>
                </a:lnTo>
                <a:lnTo>
                  <a:pt x="4430408" y="256279"/>
                </a:lnTo>
                <a:lnTo>
                  <a:pt x="3819016" y="256279"/>
                </a:lnTo>
                <a:lnTo>
                  <a:pt x="3438016" y="189731"/>
                </a:lnTo>
                <a:close/>
              </a:path>
              <a:path w="9144000" h="2989579">
                <a:moveTo>
                  <a:pt x="9143999" y="0"/>
                </a:moveTo>
                <a:lnTo>
                  <a:pt x="8753221" y="303777"/>
                </a:lnTo>
                <a:lnTo>
                  <a:pt x="8391271" y="384676"/>
                </a:lnTo>
                <a:lnTo>
                  <a:pt x="9143999" y="384676"/>
                </a:lnTo>
                <a:lnTo>
                  <a:pt x="9143999" y="0"/>
                </a:lnTo>
                <a:close/>
              </a:path>
              <a:path w="9144000" h="2989579">
                <a:moveTo>
                  <a:pt x="1532890" y="156457"/>
                </a:moveTo>
                <a:lnTo>
                  <a:pt x="1151915" y="265804"/>
                </a:lnTo>
                <a:lnTo>
                  <a:pt x="1711816" y="265804"/>
                </a:lnTo>
                <a:lnTo>
                  <a:pt x="1532890" y="156457"/>
                </a:lnTo>
                <a:close/>
              </a:path>
              <a:path w="9144000" h="2989579">
                <a:moveTo>
                  <a:pt x="8010271" y="156457"/>
                </a:moveTo>
                <a:lnTo>
                  <a:pt x="7248144" y="156457"/>
                </a:lnTo>
                <a:lnTo>
                  <a:pt x="6867144" y="265804"/>
                </a:lnTo>
                <a:lnTo>
                  <a:pt x="8192820" y="265804"/>
                </a:lnTo>
                <a:lnTo>
                  <a:pt x="8010271" y="156457"/>
                </a:lnTo>
                <a:close/>
              </a:path>
              <a:path w="9144000" h="2989579">
                <a:moveTo>
                  <a:pt x="4190491" y="175507"/>
                </a:moveTo>
                <a:lnTo>
                  <a:pt x="3819016" y="256279"/>
                </a:lnTo>
                <a:lnTo>
                  <a:pt x="4430408" y="256279"/>
                </a:lnTo>
                <a:lnTo>
                  <a:pt x="4190491" y="175507"/>
                </a:lnTo>
                <a:close/>
              </a:path>
            </a:pathLst>
          </a:custGeom>
          <a:solidFill>
            <a:srgbClr val="00CEF6">
              <a:alpha val="73332"/>
            </a:srgbClr>
          </a:solidFill>
        </p:spPr>
        <p:txBody>
          <a:bodyPr wrap="square" lIns="0" tIns="0" rIns="0" bIns="0" rtlCol="0"/>
          <a:lstStyle/>
          <a:p>
            <a:endParaRPr/>
          </a:p>
        </p:txBody>
      </p:sp>
      <p:pic>
        <p:nvPicPr>
          <p:cNvPr id="41" name="bg object 41"/>
          <p:cNvPicPr/>
          <p:nvPr/>
        </p:nvPicPr>
        <p:blipFill>
          <a:blip r:embed="rId2" cstate="print"/>
          <a:stretch>
            <a:fillRect/>
          </a:stretch>
        </p:blipFill>
        <p:spPr>
          <a:xfrm>
            <a:off x="1847976" y="1814576"/>
            <a:ext cx="122650" cy="147955"/>
          </a:xfrm>
          <a:prstGeom prst="rect">
            <a:avLst/>
          </a:prstGeom>
        </p:spPr>
      </p:pic>
      <p:pic>
        <p:nvPicPr>
          <p:cNvPr id="42" name="bg object 42"/>
          <p:cNvPicPr/>
          <p:nvPr/>
        </p:nvPicPr>
        <p:blipFill>
          <a:blip r:embed="rId3" cstate="print"/>
          <a:stretch>
            <a:fillRect/>
          </a:stretch>
        </p:blipFill>
        <p:spPr>
          <a:xfrm>
            <a:off x="6024689" y="2084133"/>
            <a:ext cx="151225" cy="176530"/>
          </a:xfrm>
          <a:prstGeom prst="rect">
            <a:avLst/>
          </a:prstGeom>
        </p:spPr>
      </p:pic>
      <p:pic>
        <p:nvPicPr>
          <p:cNvPr id="43" name="bg object 43"/>
          <p:cNvPicPr/>
          <p:nvPr/>
        </p:nvPicPr>
        <p:blipFill>
          <a:blip r:embed="rId4" cstate="print"/>
          <a:stretch>
            <a:fillRect/>
          </a:stretch>
        </p:blipFill>
        <p:spPr>
          <a:xfrm>
            <a:off x="7181977" y="2131726"/>
            <a:ext cx="122650" cy="148050"/>
          </a:xfrm>
          <a:prstGeom prst="rect">
            <a:avLst/>
          </a:prstGeom>
        </p:spPr>
      </p:pic>
      <p:sp>
        <p:nvSpPr>
          <p:cNvPr id="44" name="bg object 44"/>
          <p:cNvSpPr/>
          <p:nvPr/>
        </p:nvSpPr>
        <p:spPr>
          <a:xfrm>
            <a:off x="0" y="2142744"/>
            <a:ext cx="4196080" cy="477520"/>
          </a:xfrm>
          <a:custGeom>
            <a:avLst/>
            <a:gdLst/>
            <a:ahLst/>
            <a:cxnLst/>
            <a:rect l="l" t="t" r="r" b="b"/>
            <a:pathLst>
              <a:path w="4196080" h="477519">
                <a:moveTo>
                  <a:pt x="0" y="51534"/>
                </a:moveTo>
                <a:lnTo>
                  <a:pt x="386105" y="415036"/>
                </a:lnTo>
                <a:lnTo>
                  <a:pt x="767041" y="415036"/>
                </a:lnTo>
                <a:lnTo>
                  <a:pt x="1147991" y="352932"/>
                </a:lnTo>
                <a:lnTo>
                  <a:pt x="1528953" y="477012"/>
                </a:lnTo>
                <a:lnTo>
                  <a:pt x="1905127" y="281431"/>
                </a:lnTo>
                <a:lnTo>
                  <a:pt x="2290826" y="281431"/>
                </a:lnTo>
                <a:lnTo>
                  <a:pt x="2662301" y="0"/>
                </a:lnTo>
                <a:lnTo>
                  <a:pt x="3043174" y="66801"/>
                </a:lnTo>
                <a:lnTo>
                  <a:pt x="3428873" y="66801"/>
                </a:lnTo>
                <a:lnTo>
                  <a:pt x="3814572" y="400685"/>
                </a:lnTo>
                <a:lnTo>
                  <a:pt x="4195572" y="400685"/>
                </a:lnTo>
              </a:path>
            </a:pathLst>
          </a:custGeom>
          <a:ln w="9525">
            <a:solidFill>
              <a:srgbClr val="3B78D7"/>
            </a:solidFill>
          </a:ln>
        </p:spPr>
        <p:txBody>
          <a:bodyPr wrap="square" lIns="0" tIns="0" rIns="0" bIns="0" rtlCol="0"/>
          <a:lstStyle/>
          <a:p>
            <a:endParaRPr/>
          </a:p>
        </p:txBody>
      </p:sp>
      <p:sp>
        <p:nvSpPr>
          <p:cNvPr id="45" name="bg object 45"/>
          <p:cNvSpPr/>
          <p:nvPr/>
        </p:nvSpPr>
        <p:spPr>
          <a:xfrm>
            <a:off x="4195571" y="2023872"/>
            <a:ext cx="3424554" cy="591820"/>
          </a:xfrm>
          <a:custGeom>
            <a:avLst/>
            <a:gdLst/>
            <a:ahLst/>
            <a:cxnLst/>
            <a:rect l="l" t="t" r="r" b="b"/>
            <a:pathLst>
              <a:path w="3424554" h="591819">
                <a:moveTo>
                  <a:pt x="0" y="524509"/>
                </a:moveTo>
                <a:lnTo>
                  <a:pt x="376300" y="228853"/>
                </a:lnTo>
                <a:lnTo>
                  <a:pt x="762000" y="109727"/>
                </a:lnTo>
                <a:lnTo>
                  <a:pt x="1143127" y="343280"/>
                </a:lnTo>
                <a:lnTo>
                  <a:pt x="1519301" y="343280"/>
                </a:lnTo>
                <a:lnTo>
                  <a:pt x="1900301" y="414908"/>
                </a:lnTo>
                <a:lnTo>
                  <a:pt x="2281301" y="295655"/>
                </a:lnTo>
                <a:lnTo>
                  <a:pt x="2667127" y="591311"/>
                </a:lnTo>
                <a:lnTo>
                  <a:pt x="3052953" y="591311"/>
                </a:lnTo>
                <a:lnTo>
                  <a:pt x="3424428" y="0"/>
                </a:lnTo>
              </a:path>
            </a:pathLst>
          </a:custGeom>
          <a:ln w="9525">
            <a:solidFill>
              <a:srgbClr val="3B78D7"/>
            </a:solidFill>
          </a:ln>
        </p:spPr>
        <p:txBody>
          <a:bodyPr wrap="square" lIns="0" tIns="0" rIns="0" bIns="0" rtlCol="0"/>
          <a:lstStyle/>
          <a:p>
            <a:endParaRPr/>
          </a:p>
        </p:txBody>
      </p:sp>
      <p:sp>
        <p:nvSpPr>
          <p:cNvPr id="46" name="bg object 46"/>
          <p:cNvSpPr/>
          <p:nvPr/>
        </p:nvSpPr>
        <p:spPr>
          <a:xfrm>
            <a:off x="7624571" y="2033016"/>
            <a:ext cx="1519555" cy="404495"/>
          </a:xfrm>
          <a:custGeom>
            <a:avLst/>
            <a:gdLst/>
            <a:ahLst/>
            <a:cxnLst/>
            <a:rect l="l" t="t" r="r" b="b"/>
            <a:pathLst>
              <a:path w="1519554" h="404494">
                <a:moveTo>
                  <a:pt x="0" y="0"/>
                </a:moveTo>
                <a:lnTo>
                  <a:pt x="376174" y="119125"/>
                </a:lnTo>
                <a:lnTo>
                  <a:pt x="766572" y="119125"/>
                </a:lnTo>
                <a:lnTo>
                  <a:pt x="1147445" y="119125"/>
                </a:lnTo>
                <a:lnTo>
                  <a:pt x="1519427" y="404023"/>
                </a:lnTo>
              </a:path>
            </a:pathLst>
          </a:custGeom>
          <a:ln w="9525">
            <a:solidFill>
              <a:srgbClr val="3B78D7"/>
            </a:solidFill>
          </a:ln>
        </p:spPr>
        <p:txBody>
          <a:bodyPr wrap="square" lIns="0" tIns="0" rIns="0" bIns="0" rtlCol="0"/>
          <a:lstStyle/>
          <a:p>
            <a:endParaRPr/>
          </a:p>
        </p:txBody>
      </p:sp>
      <p:sp>
        <p:nvSpPr>
          <p:cNvPr id="47" name="bg object 47"/>
          <p:cNvSpPr/>
          <p:nvPr/>
        </p:nvSpPr>
        <p:spPr>
          <a:xfrm>
            <a:off x="0" y="2005583"/>
            <a:ext cx="9144000" cy="641985"/>
          </a:xfrm>
          <a:custGeom>
            <a:avLst/>
            <a:gdLst/>
            <a:ahLst/>
            <a:cxnLst/>
            <a:rect l="l" t="t" r="r" b="b"/>
            <a:pathLst>
              <a:path w="9144000" h="641985">
                <a:moveTo>
                  <a:pt x="13716" y="189738"/>
                </a:moveTo>
                <a:lnTo>
                  <a:pt x="11493" y="178752"/>
                </a:lnTo>
                <a:lnTo>
                  <a:pt x="5448" y="169786"/>
                </a:lnTo>
                <a:lnTo>
                  <a:pt x="0" y="166116"/>
                </a:lnTo>
                <a:lnTo>
                  <a:pt x="0" y="213372"/>
                </a:lnTo>
                <a:lnTo>
                  <a:pt x="5448" y="209702"/>
                </a:lnTo>
                <a:lnTo>
                  <a:pt x="11493" y="200736"/>
                </a:lnTo>
                <a:lnTo>
                  <a:pt x="13716" y="189738"/>
                </a:lnTo>
                <a:close/>
              </a:path>
              <a:path w="9144000" h="641985">
                <a:moveTo>
                  <a:pt x="409956" y="547116"/>
                </a:moveTo>
                <a:lnTo>
                  <a:pt x="407670" y="535851"/>
                </a:lnTo>
                <a:lnTo>
                  <a:pt x="401472" y="526643"/>
                </a:lnTo>
                <a:lnTo>
                  <a:pt x="392264" y="520446"/>
                </a:lnTo>
                <a:lnTo>
                  <a:pt x="381000" y="518160"/>
                </a:lnTo>
                <a:lnTo>
                  <a:pt x="369722" y="520446"/>
                </a:lnTo>
                <a:lnTo>
                  <a:pt x="360514" y="526643"/>
                </a:lnTo>
                <a:lnTo>
                  <a:pt x="354317" y="535851"/>
                </a:lnTo>
                <a:lnTo>
                  <a:pt x="352044" y="547116"/>
                </a:lnTo>
                <a:lnTo>
                  <a:pt x="354317" y="558393"/>
                </a:lnTo>
                <a:lnTo>
                  <a:pt x="360514" y="567601"/>
                </a:lnTo>
                <a:lnTo>
                  <a:pt x="369722" y="573798"/>
                </a:lnTo>
                <a:lnTo>
                  <a:pt x="381000" y="576072"/>
                </a:lnTo>
                <a:lnTo>
                  <a:pt x="392264" y="573798"/>
                </a:lnTo>
                <a:lnTo>
                  <a:pt x="401472" y="567601"/>
                </a:lnTo>
                <a:lnTo>
                  <a:pt x="407670" y="558393"/>
                </a:lnTo>
                <a:lnTo>
                  <a:pt x="409956" y="547116"/>
                </a:lnTo>
                <a:close/>
              </a:path>
              <a:path w="9144000" h="641985">
                <a:moveTo>
                  <a:pt x="790956" y="557022"/>
                </a:moveTo>
                <a:lnTo>
                  <a:pt x="788670" y="546036"/>
                </a:lnTo>
                <a:lnTo>
                  <a:pt x="782472" y="537070"/>
                </a:lnTo>
                <a:lnTo>
                  <a:pt x="773264" y="531037"/>
                </a:lnTo>
                <a:lnTo>
                  <a:pt x="762000" y="528828"/>
                </a:lnTo>
                <a:lnTo>
                  <a:pt x="750722" y="531037"/>
                </a:lnTo>
                <a:lnTo>
                  <a:pt x="741514" y="537070"/>
                </a:lnTo>
                <a:lnTo>
                  <a:pt x="735317" y="546036"/>
                </a:lnTo>
                <a:lnTo>
                  <a:pt x="733044" y="557022"/>
                </a:lnTo>
                <a:lnTo>
                  <a:pt x="735317" y="568020"/>
                </a:lnTo>
                <a:lnTo>
                  <a:pt x="741514" y="576986"/>
                </a:lnTo>
                <a:lnTo>
                  <a:pt x="750722" y="583018"/>
                </a:lnTo>
                <a:lnTo>
                  <a:pt x="762000" y="585216"/>
                </a:lnTo>
                <a:lnTo>
                  <a:pt x="773264" y="583018"/>
                </a:lnTo>
                <a:lnTo>
                  <a:pt x="782472" y="576986"/>
                </a:lnTo>
                <a:lnTo>
                  <a:pt x="788670" y="568020"/>
                </a:lnTo>
                <a:lnTo>
                  <a:pt x="790956" y="557022"/>
                </a:lnTo>
                <a:close/>
              </a:path>
              <a:path w="9144000" h="641985">
                <a:moveTo>
                  <a:pt x="1171956" y="485394"/>
                </a:moveTo>
                <a:lnTo>
                  <a:pt x="1169670" y="474408"/>
                </a:lnTo>
                <a:lnTo>
                  <a:pt x="1163472" y="465442"/>
                </a:lnTo>
                <a:lnTo>
                  <a:pt x="1154264" y="459409"/>
                </a:lnTo>
                <a:lnTo>
                  <a:pt x="1143000" y="457200"/>
                </a:lnTo>
                <a:lnTo>
                  <a:pt x="1131722" y="459409"/>
                </a:lnTo>
                <a:lnTo>
                  <a:pt x="1122514" y="465442"/>
                </a:lnTo>
                <a:lnTo>
                  <a:pt x="1116317" y="474408"/>
                </a:lnTo>
                <a:lnTo>
                  <a:pt x="1114044" y="485394"/>
                </a:lnTo>
                <a:lnTo>
                  <a:pt x="1116317" y="496392"/>
                </a:lnTo>
                <a:lnTo>
                  <a:pt x="1122514" y="505358"/>
                </a:lnTo>
                <a:lnTo>
                  <a:pt x="1131722" y="511390"/>
                </a:lnTo>
                <a:lnTo>
                  <a:pt x="1143000" y="513588"/>
                </a:lnTo>
                <a:lnTo>
                  <a:pt x="1154264" y="511390"/>
                </a:lnTo>
                <a:lnTo>
                  <a:pt x="1163472" y="505358"/>
                </a:lnTo>
                <a:lnTo>
                  <a:pt x="1169670" y="496392"/>
                </a:lnTo>
                <a:lnTo>
                  <a:pt x="1171956" y="485394"/>
                </a:lnTo>
                <a:close/>
              </a:path>
              <a:path w="9144000" h="641985">
                <a:moveTo>
                  <a:pt x="1552956" y="613410"/>
                </a:moveTo>
                <a:lnTo>
                  <a:pt x="1550670" y="602424"/>
                </a:lnTo>
                <a:lnTo>
                  <a:pt x="1544472" y="593458"/>
                </a:lnTo>
                <a:lnTo>
                  <a:pt x="1535264" y="587425"/>
                </a:lnTo>
                <a:lnTo>
                  <a:pt x="1524000" y="585216"/>
                </a:lnTo>
                <a:lnTo>
                  <a:pt x="1512722" y="587425"/>
                </a:lnTo>
                <a:lnTo>
                  <a:pt x="1503514" y="593458"/>
                </a:lnTo>
                <a:lnTo>
                  <a:pt x="1497317" y="602424"/>
                </a:lnTo>
                <a:lnTo>
                  <a:pt x="1495044" y="613410"/>
                </a:lnTo>
                <a:lnTo>
                  <a:pt x="1497317" y="624408"/>
                </a:lnTo>
                <a:lnTo>
                  <a:pt x="1503514" y="633374"/>
                </a:lnTo>
                <a:lnTo>
                  <a:pt x="1512722" y="639406"/>
                </a:lnTo>
                <a:lnTo>
                  <a:pt x="1524000" y="641604"/>
                </a:lnTo>
                <a:lnTo>
                  <a:pt x="1535264" y="639406"/>
                </a:lnTo>
                <a:lnTo>
                  <a:pt x="1544472" y="633374"/>
                </a:lnTo>
                <a:lnTo>
                  <a:pt x="1550670" y="624408"/>
                </a:lnTo>
                <a:lnTo>
                  <a:pt x="1552956" y="613410"/>
                </a:lnTo>
                <a:close/>
              </a:path>
              <a:path w="9144000" h="641985">
                <a:moveTo>
                  <a:pt x="1933956" y="418338"/>
                </a:moveTo>
                <a:lnTo>
                  <a:pt x="1931670" y="407352"/>
                </a:lnTo>
                <a:lnTo>
                  <a:pt x="1925472" y="398386"/>
                </a:lnTo>
                <a:lnTo>
                  <a:pt x="1916264" y="392353"/>
                </a:lnTo>
                <a:lnTo>
                  <a:pt x="1905000" y="390144"/>
                </a:lnTo>
                <a:lnTo>
                  <a:pt x="1893722" y="392353"/>
                </a:lnTo>
                <a:lnTo>
                  <a:pt x="1884514" y="398386"/>
                </a:lnTo>
                <a:lnTo>
                  <a:pt x="1878317" y="407352"/>
                </a:lnTo>
                <a:lnTo>
                  <a:pt x="1876044" y="418338"/>
                </a:lnTo>
                <a:lnTo>
                  <a:pt x="1878317" y="429336"/>
                </a:lnTo>
                <a:lnTo>
                  <a:pt x="1884514" y="438302"/>
                </a:lnTo>
                <a:lnTo>
                  <a:pt x="1893722" y="444334"/>
                </a:lnTo>
                <a:lnTo>
                  <a:pt x="1905000" y="446532"/>
                </a:lnTo>
                <a:lnTo>
                  <a:pt x="1916264" y="444334"/>
                </a:lnTo>
                <a:lnTo>
                  <a:pt x="1925472" y="438302"/>
                </a:lnTo>
                <a:lnTo>
                  <a:pt x="1931670" y="429336"/>
                </a:lnTo>
                <a:lnTo>
                  <a:pt x="1933956" y="418338"/>
                </a:lnTo>
                <a:close/>
              </a:path>
              <a:path w="9144000" h="641985">
                <a:moveTo>
                  <a:pt x="2314956" y="413766"/>
                </a:moveTo>
                <a:lnTo>
                  <a:pt x="2312670" y="402780"/>
                </a:lnTo>
                <a:lnTo>
                  <a:pt x="2306472" y="393814"/>
                </a:lnTo>
                <a:lnTo>
                  <a:pt x="2297265" y="387781"/>
                </a:lnTo>
                <a:lnTo>
                  <a:pt x="2286000" y="385572"/>
                </a:lnTo>
                <a:lnTo>
                  <a:pt x="2274722" y="387781"/>
                </a:lnTo>
                <a:lnTo>
                  <a:pt x="2265515" y="393814"/>
                </a:lnTo>
                <a:lnTo>
                  <a:pt x="2259317" y="402780"/>
                </a:lnTo>
                <a:lnTo>
                  <a:pt x="2257044" y="413766"/>
                </a:lnTo>
                <a:lnTo>
                  <a:pt x="2259317" y="424764"/>
                </a:lnTo>
                <a:lnTo>
                  <a:pt x="2265515" y="433730"/>
                </a:lnTo>
                <a:lnTo>
                  <a:pt x="2274722" y="439762"/>
                </a:lnTo>
                <a:lnTo>
                  <a:pt x="2286000" y="441960"/>
                </a:lnTo>
                <a:lnTo>
                  <a:pt x="2297265" y="439762"/>
                </a:lnTo>
                <a:lnTo>
                  <a:pt x="2306472" y="433730"/>
                </a:lnTo>
                <a:lnTo>
                  <a:pt x="2312670" y="424764"/>
                </a:lnTo>
                <a:lnTo>
                  <a:pt x="2314956" y="413766"/>
                </a:lnTo>
                <a:close/>
              </a:path>
              <a:path w="9144000" h="641985">
                <a:moveTo>
                  <a:pt x="2695956" y="132588"/>
                </a:moveTo>
                <a:lnTo>
                  <a:pt x="2693670" y="121323"/>
                </a:lnTo>
                <a:lnTo>
                  <a:pt x="2687472" y="112115"/>
                </a:lnTo>
                <a:lnTo>
                  <a:pt x="2678265" y="105918"/>
                </a:lnTo>
                <a:lnTo>
                  <a:pt x="2667000" y="103632"/>
                </a:lnTo>
                <a:lnTo>
                  <a:pt x="2655722" y="105918"/>
                </a:lnTo>
                <a:lnTo>
                  <a:pt x="2646515" y="112115"/>
                </a:lnTo>
                <a:lnTo>
                  <a:pt x="2640317" y="121323"/>
                </a:lnTo>
                <a:lnTo>
                  <a:pt x="2638044" y="132588"/>
                </a:lnTo>
                <a:lnTo>
                  <a:pt x="2640317" y="143865"/>
                </a:lnTo>
                <a:lnTo>
                  <a:pt x="2646515" y="153073"/>
                </a:lnTo>
                <a:lnTo>
                  <a:pt x="2655722" y="159270"/>
                </a:lnTo>
                <a:lnTo>
                  <a:pt x="2667000" y="161544"/>
                </a:lnTo>
                <a:lnTo>
                  <a:pt x="2678265" y="159270"/>
                </a:lnTo>
                <a:lnTo>
                  <a:pt x="2687472" y="153073"/>
                </a:lnTo>
                <a:lnTo>
                  <a:pt x="2693670" y="143865"/>
                </a:lnTo>
                <a:lnTo>
                  <a:pt x="2695956" y="132588"/>
                </a:lnTo>
                <a:close/>
              </a:path>
              <a:path w="9144000" h="641985">
                <a:moveTo>
                  <a:pt x="3076956" y="199644"/>
                </a:moveTo>
                <a:lnTo>
                  <a:pt x="3074670" y="188379"/>
                </a:lnTo>
                <a:lnTo>
                  <a:pt x="3068472" y="179171"/>
                </a:lnTo>
                <a:lnTo>
                  <a:pt x="3059265" y="172974"/>
                </a:lnTo>
                <a:lnTo>
                  <a:pt x="3048000" y="170688"/>
                </a:lnTo>
                <a:lnTo>
                  <a:pt x="3036722" y="172974"/>
                </a:lnTo>
                <a:lnTo>
                  <a:pt x="3027515" y="179171"/>
                </a:lnTo>
                <a:lnTo>
                  <a:pt x="3021317" y="188379"/>
                </a:lnTo>
                <a:lnTo>
                  <a:pt x="3019044" y="199644"/>
                </a:lnTo>
                <a:lnTo>
                  <a:pt x="3021317" y="210921"/>
                </a:lnTo>
                <a:lnTo>
                  <a:pt x="3027515" y="220129"/>
                </a:lnTo>
                <a:lnTo>
                  <a:pt x="3036722" y="226326"/>
                </a:lnTo>
                <a:lnTo>
                  <a:pt x="3048000" y="228600"/>
                </a:lnTo>
                <a:lnTo>
                  <a:pt x="3059265" y="226326"/>
                </a:lnTo>
                <a:lnTo>
                  <a:pt x="3068472" y="220129"/>
                </a:lnTo>
                <a:lnTo>
                  <a:pt x="3074670" y="210921"/>
                </a:lnTo>
                <a:lnTo>
                  <a:pt x="3076956" y="199644"/>
                </a:lnTo>
                <a:close/>
              </a:path>
              <a:path w="9144000" h="641985">
                <a:moveTo>
                  <a:pt x="3457956" y="199644"/>
                </a:moveTo>
                <a:lnTo>
                  <a:pt x="3455670" y="188379"/>
                </a:lnTo>
                <a:lnTo>
                  <a:pt x="3449472" y="179171"/>
                </a:lnTo>
                <a:lnTo>
                  <a:pt x="3440265" y="172974"/>
                </a:lnTo>
                <a:lnTo>
                  <a:pt x="3429000" y="170688"/>
                </a:lnTo>
                <a:lnTo>
                  <a:pt x="3417722" y="172974"/>
                </a:lnTo>
                <a:lnTo>
                  <a:pt x="3408515" y="179171"/>
                </a:lnTo>
                <a:lnTo>
                  <a:pt x="3402317" y="188379"/>
                </a:lnTo>
                <a:lnTo>
                  <a:pt x="3400044" y="199644"/>
                </a:lnTo>
                <a:lnTo>
                  <a:pt x="3402317" y="210921"/>
                </a:lnTo>
                <a:lnTo>
                  <a:pt x="3408515" y="220129"/>
                </a:lnTo>
                <a:lnTo>
                  <a:pt x="3417722" y="226326"/>
                </a:lnTo>
                <a:lnTo>
                  <a:pt x="3429000" y="228600"/>
                </a:lnTo>
                <a:lnTo>
                  <a:pt x="3440265" y="226326"/>
                </a:lnTo>
                <a:lnTo>
                  <a:pt x="3449472" y="220129"/>
                </a:lnTo>
                <a:lnTo>
                  <a:pt x="3455670" y="210921"/>
                </a:lnTo>
                <a:lnTo>
                  <a:pt x="3457956" y="199644"/>
                </a:lnTo>
                <a:close/>
              </a:path>
              <a:path w="9144000" h="641985">
                <a:moveTo>
                  <a:pt x="3838956" y="532638"/>
                </a:moveTo>
                <a:lnTo>
                  <a:pt x="3836670" y="521652"/>
                </a:lnTo>
                <a:lnTo>
                  <a:pt x="3830472" y="512686"/>
                </a:lnTo>
                <a:lnTo>
                  <a:pt x="3821265" y="506653"/>
                </a:lnTo>
                <a:lnTo>
                  <a:pt x="3810000" y="504444"/>
                </a:lnTo>
                <a:lnTo>
                  <a:pt x="3798722" y="506653"/>
                </a:lnTo>
                <a:lnTo>
                  <a:pt x="3789515" y="512686"/>
                </a:lnTo>
                <a:lnTo>
                  <a:pt x="3783317" y="521652"/>
                </a:lnTo>
                <a:lnTo>
                  <a:pt x="3781044" y="532638"/>
                </a:lnTo>
                <a:lnTo>
                  <a:pt x="3783317" y="543636"/>
                </a:lnTo>
                <a:lnTo>
                  <a:pt x="3789515" y="552602"/>
                </a:lnTo>
                <a:lnTo>
                  <a:pt x="3798722" y="558634"/>
                </a:lnTo>
                <a:lnTo>
                  <a:pt x="3810000" y="560832"/>
                </a:lnTo>
                <a:lnTo>
                  <a:pt x="3821265" y="558634"/>
                </a:lnTo>
                <a:lnTo>
                  <a:pt x="3830472" y="552602"/>
                </a:lnTo>
                <a:lnTo>
                  <a:pt x="3836670" y="543636"/>
                </a:lnTo>
                <a:lnTo>
                  <a:pt x="3838956" y="532638"/>
                </a:lnTo>
                <a:close/>
              </a:path>
              <a:path w="9144000" h="641985">
                <a:moveTo>
                  <a:pt x="4219956" y="532638"/>
                </a:moveTo>
                <a:lnTo>
                  <a:pt x="4217670" y="521652"/>
                </a:lnTo>
                <a:lnTo>
                  <a:pt x="4211472" y="512686"/>
                </a:lnTo>
                <a:lnTo>
                  <a:pt x="4202265" y="506653"/>
                </a:lnTo>
                <a:lnTo>
                  <a:pt x="4191000" y="504444"/>
                </a:lnTo>
                <a:lnTo>
                  <a:pt x="4179722" y="506653"/>
                </a:lnTo>
                <a:lnTo>
                  <a:pt x="4170515" y="512686"/>
                </a:lnTo>
                <a:lnTo>
                  <a:pt x="4164317" y="521652"/>
                </a:lnTo>
                <a:lnTo>
                  <a:pt x="4162044" y="532638"/>
                </a:lnTo>
                <a:lnTo>
                  <a:pt x="4164317" y="543636"/>
                </a:lnTo>
                <a:lnTo>
                  <a:pt x="4170515" y="552602"/>
                </a:lnTo>
                <a:lnTo>
                  <a:pt x="4179722" y="558634"/>
                </a:lnTo>
                <a:lnTo>
                  <a:pt x="4191000" y="560832"/>
                </a:lnTo>
                <a:lnTo>
                  <a:pt x="4202265" y="558634"/>
                </a:lnTo>
                <a:lnTo>
                  <a:pt x="4211472" y="552602"/>
                </a:lnTo>
                <a:lnTo>
                  <a:pt x="4217670" y="543636"/>
                </a:lnTo>
                <a:lnTo>
                  <a:pt x="4219956" y="532638"/>
                </a:lnTo>
                <a:close/>
              </a:path>
              <a:path w="9144000" h="641985">
                <a:moveTo>
                  <a:pt x="4600956" y="252222"/>
                </a:moveTo>
                <a:lnTo>
                  <a:pt x="4598670" y="241236"/>
                </a:lnTo>
                <a:lnTo>
                  <a:pt x="4592472" y="232270"/>
                </a:lnTo>
                <a:lnTo>
                  <a:pt x="4583265" y="226237"/>
                </a:lnTo>
                <a:lnTo>
                  <a:pt x="4572000" y="224028"/>
                </a:lnTo>
                <a:lnTo>
                  <a:pt x="4560722" y="226237"/>
                </a:lnTo>
                <a:lnTo>
                  <a:pt x="4551515" y="232270"/>
                </a:lnTo>
                <a:lnTo>
                  <a:pt x="4545317" y="241236"/>
                </a:lnTo>
                <a:lnTo>
                  <a:pt x="4543044" y="252222"/>
                </a:lnTo>
                <a:lnTo>
                  <a:pt x="4545317" y="263220"/>
                </a:lnTo>
                <a:lnTo>
                  <a:pt x="4551515" y="272186"/>
                </a:lnTo>
                <a:lnTo>
                  <a:pt x="4560722" y="278218"/>
                </a:lnTo>
                <a:lnTo>
                  <a:pt x="4572000" y="280416"/>
                </a:lnTo>
                <a:lnTo>
                  <a:pt x="4583265" y="278218"/>
                </a:lnTo>
                <a:lnTo>
                  <a:pt x="4592472" y="272186"/>
                </a:lnTo>
                <a:lnTo>
                  <a:pt x="4598670" y="263220"/>
                </a:lnTo>
                <a:lnTo>
                  <a:pt x="4600956" y="252222"/>
                </a:lnTo>
                <a:close/>
              </a:path>
              <a:path w="9144000" h="641985">
                <a:moveTo>
                  <a:pt x="4981956" y="128016"/>
                </a:moveTo>
                <a:lnTo>
                  <a:pt x="4979670" y="116751"/>
                </a:lnTo>
                <a:lnTo>
                  <a:pt x="4973472" y="107543"/>
                </a:lnTo>
                <a:lnTo>
                  <a:pt x="4964265" y="101346"/>
                </a:lnTo>
                <a:lnTo>
                  <a:pt x="4953000" y="99060"/>
                </a:lnTo>
                <a:lnTo>
                  <a:pt x="4941722" y="101346"/>
                </a:lnTo>
                <a:lnTo>
                  <a:pt x="4932515" y="107543"/>
                </a:lnTo>
                <a:lnTo>
                  <a:pt x="4926317" y="116751"/>
                </a:lnTo>
                <a:lnTo>
                  <a:pt x="4924044" y="128016"/>
                </a:lnTo>
                <a:lnTo>
                  <a:pt x="4926317" y="139293"/>
                </a:lnTo>
                <a:lnTo>
                  <a:pt x="4932515" y="148501"/>
                </a:lnTo>
                <a:lnTo>
                  <a:pt x="4941722" y="154698"/>
                </a:lnTo>
                <a:lnTo>
                  <a:pt x="4953000" y="156972"/>
                </a:lnTo>
                <a:lnTo>
                  <a:pt x="4964265" y="154698"/>
                </a:lnTo>
                <a:lnTo>
                  <a:pt x="4973472" y="148501"/>
                </a:lnTo>
                <a:lnTo>
                  <a:pt x="4979670" y="139293"/>
                </a:lnTo>
                <a:lnTo>
                  <a:pt x="4981956" y="128016"/>
                </a:lnTo>
                <a:close/>
              </a:path>
              <a:path w="9144000" h="641985">
                <a:moveTo>
                  <a:pt x="5362956" y="356616"/>
                </a:moveTo>
                <a:lnTo>
                  <a:pt x="5360670" y="345351"/>
                </a:lnTo>
                <a:lnTo>
                  <a:pt x="5354472" y="336143"/>
                </a:lnTo>
                <a:lnTo>
                  <a:pt x="5345265" y="329946"/>
                </a:lnTo>
                <a:lnTo>
                  <a:pt x="5334000" y="327660"/>
                </a:lnTo>
                <a:lnTo>
                  <a:pt x="5322722" y="329946"/>
                </a:lnTo>
                <a:lnTo>
                  <a:pt x="5313515" y="336143"/>
                </a:lnTo>
                <a:lnTo>
                  <a:pt x="5307317" y="345351"/>
                </a:lnTo>
                <a:lnTo>
                  <a:pt x="5305044" y="356616"/>
                </a:lnTo>
                <a:lnTo>
                  <a:pt x="5307317" y="367893"/>
                </a:lnTo>
                <a:lnTo>
                  <a:pt x="5313515" y="377101"/>
                </a:lnTo>
                <a:lnTo>
                  <a:pt x="5322722" y="383298"/>
                </a:lnTo>
                <a:lnTo>
                  <a:pt x="5334000" y="385572"/>
                </a:lnTo>
                <a:lnTo>
                  <a:pt x="5345265" y="383298"/>
                </a:lnTo>
                <a:lnTo>
                  <a:pt x="5354472" y="377101"/>
                </a:lnTo>
                <a:lnTo>
                  <a:pt x="5360670" y="367893"/>
                </a:lnTo>
                <a:lnTo>
                  <a:pt x="5362956" y="356616"/>
                </a:lnTo>
                <a:close/>
              </a:path>
              <a:path w="9144000" h="641985">
                <a:moveTo>
                  <a:pt x="5743956" y="356616"/>
                </a:moveTo>
                <a:lnTo>
                  <a:pt x="5741670" y="345351"/>
                </a:lnTo>
                <a:lnTo>
                  <a:pt x="5735472" y="336143"/>
                </a:lnTo>
                <a:lnTo>
                  <a:pt x="5726265" y="329946"/>
                </a:lnTo>
                <a:lnTo>
                  <a:pt x="5715000" y="327660"/>
                </a:lnTo>
                <a:lnTo>
                  <a:pt x="5703722" y="329946"/>
                </a:lnTo>
                <a:lnTo>
                  <a:pt x="5694515" y="336143"/>
                </a:lnTo>
                <a:lnTo>
                  <a:pt x="5688317" y="345351"/>
                </a:lnTo>
                <a:lnTo>
                  <a:pt x="5686044" y="356616"/>
                </a:lnTo>
                <a:lnTo>
                  <a:pt x="5688317" y="367893"/>
                </a:lnTo>
                <a:lnTo>
                  <a:pt x="5694515" y="377101"/>
                </a:lnTo>
                <a:lnTo>
                  <a:pt x="5703722" y="383298"/>
                </a:lnTo>
                <a:lnTo>
                  <a:pt x="5715000" y="385572"/>
                </a:lnTo>
                <a:lnTo>
                  <a:pt x="5726265" y="383298"/>
                </a:lnTo>
                <a:lnTo>
                  <a:pt x="5735472" y="377101"/>
                </a:lnTo>
                <a:lnTo>
                  <a:pt x="5741670" y="367893"/>
                </a:lnTo>
                <a:lnTo>
                  <a:pt x="5743956" y="356616"/>
                </a:lnTo>
                <a:close/>
              </a:path>
              <a:path w="9144000" h="641985">
                <a:moveTo>
                  <a:pt x="6124956" y="432816"/>
                </a:moveTo>
                <a:lnTo>
                  <a:pt x="6122670" y="421551"/>
                </a:lnTo>
                <a:lnTo>
                  <a:pt x="6116472" y="412343"/>
                </a:lnTo>
                <a:lnTo>
                  <a:pt x="6107265" y="406146"/>
                </a:lnTo>
                <a:lnTo>
                  <a:pt x="6096000" y="403860"/>
                </a:lnTo>
                <a:lnTo>
                  <a:pt x="6084722" y="406146"/>
                </a:lnTo>
                <a:lnTo>
                  <a:pt x="6075515" y="412343"/>
                </a:lnTo>
                <a:lnTo>
                  <a:pt x="6069317" y="421551"/>
                </a:lnTo>
                <a:lnTo>
                  <a:pt x="6067044" y="432816"/>
                </a:lnTo>
                <a:lnTo>
                  <a:pt x="6069317" y="444093"/>
                </a:lnTo>
                <a:lnTo>
                  <a:pt x="6075515" y="453301"/>
                </a:lnTo>
                <a:lnTo>
                  <a:pt x="6084722" y="459498"/>
                </a:lnTo>
                <a:lnTo>
                  <a:pt x="6096000" y="461772"/>
                </a:lnTo>
                <a:lnTo>
                  <a:pt x="6107265" y="459498"/>
                </a:lnTo>
                <a:lnTo>
                  <a:pt x="6116472" y="453301"/>
                </a:lnTo>
                <a:lnTo>
                  <a:pt x="6122670" y="444093"/>
                </a:lnTo>
                <a:lnTo>
                  <a:pt x="6124956" y="432816"/>
                </a:lnTo>
                <a:close/>
              </a:path>
              <a:path w="9144000" h="641985">
                <a:moveTo>
                  <a:pt x="6505956" y="313944"/>
                </a:moveTo>
                <a:lnTo>
                  <a:pt x="6503670" y="302679"/>
                </a:lnTo>
                <a:lnTo>
                  <a:pt x="6497472" y="293471"/>
                </a:lnTo>
                <a:lnTo>
                  <a:pt x="6488265" y="287274"/>
                </a:lnTo>
                <a:lnTo>
                  <a:pt x="6477000" y="284988"/>
                </a:lnTo>
                <a:lnTo>
                  <a:pt x="6465722" y="287274"/>
                </a:lnTo>
                <a:lnTo>
                  <a:pt x="6456515" y="293471"/>
                </a:lnTo>
                <a:lnTo>
                  <a:pt x="6450317" y="302679"/>
                </a:lnTo>
                <a:lnTo>
                  <a:pt x="6448044" y="313944"/>
                </a:lnTo>
                <a:lnTo>
                  <a:pt x="6450317" y="325221"/>
                </a:lnTo>
                <a:lnTo>
                  <a:pt x="6456515" y="334429"/>
                </a:lnTo>
                <a:lnTo>
                  <a:pt x="6465722" y="340626"/>
                </a:lnTo>
                <a:lnTo>
                  <a:pt x="6477000" y="342900"/>
                </a:lnTo>
                <a:lnTo>
                  <a:pt x="6488265" y="340626"/>
                </a:lnTo>
                <a:lnTo>
                  <a:pt x="6497472" y="334429"/>
                </a:lnTo>
                <a:lnTo>
                  <a:pt x="6503670" y="325221"/>
                </a:lnTo>
                <a:lnTo>
                  <a:pt x="6505956" y="313944"/>
                </a:lnTo>
                <a:close/>
              </a:path>
              <a:path w="9144000" h="641985">
                <a:moveTo>
                  <a:pt x="6886956" y="608838"/>
                </a:moveTo>
                <a:lnTo>
                  <a:pt x="6884670" y="597852"/>
                </a:lnTo>
                <a:lnTo>
                  <a:pt x="6878472" y="588886"/>
                </a:lnTo>
                <a:lnTo>
                  <a:pt x="6869265" y="582853"/>
                </a:lnTo>
                <a:lnTo>
                  <a:pt x="6858000" y="580644"/>
                </a:lnTo>
                <a:lnTo>
                  <a:pt x="6846722" y="582853"/>
                </a:lnTo>
                <a:lnTo>
                  <a:pt x="6837515" y="588886"/>
                </a:lnTo>
                <a:lnTo>
                  <a:pt x="6831317" y="597852"/>
                </a:lnTo>
                <a:lnTo>
                  <a:pt x="6829044" y="608838"/>
                </a:lnTo>
                <a:lnTo>
                  <a:pt x="6831317" y="619836"/>
                </a:lnTo>
                <a:lnTo>
                  <a:pt x="6837515" y="628802"/>
                </a:lnTo>
                <a:lnTo>
                  <a:pt x="6846722" y="634834"/>
                </a:lnTo>
                <a:lnTo>
                  <a:pt x="6858000" y="637032"/>
                </a:lnTo>
                <a:lnTo>
                  <a:pt x="6869265" y="634834"/>
                </a:lnTo>
                <a:lnTo>
                  <a:pt x="6878472" y="628802"/>
                </a:lnTo>
                <a:lnTo>
                  <a:pt x="6884670" y="619836"/>
                </a:lnTo>
                <a:lnTo>
                  <a:pt x="6886956" y="608838"/>
                </a:lnTo>
                <a:close/>
              </a:path>
              <a:path w="9144000" h="641985">
                <a:moveTo>
                  <a:pt x="7267956" y="608838"/>
                </a:moveTo>
                <a:lnTo>
                  <a:pt x="7265670" y="597852"/>
                </a:lnTo>
                <a:lnTo>
                  <a:pt x="7259472" y="588886"/>
                </a:lnTo>
                <a:lnTo>
                  <a:pt x="7250265" y="582853"/>
                </a:lnTo>
                <a:lnTo>
                  <a:pt x="7239000" y="580644"/>
                </a:lnTo>
                <a:lnTo>
                  <a:pt x="7227722" y="582853"/>
                </a:lnTo>
                <a:lnTo>
                  <a:pt x="7218515" y="588886"/>
                </a:lnTo>
                <a:lnTo>
                  <a:pt x="7212317" y="597852"/>
                </a:lnTo>
                <a:lnTo>
                  <a:pt x="7210044" y="608838"/>
                </a:lnTo>
                <a:lnTo>
                  <a:pt x="7212317" y="619836"/>
                </a:lnTo>
                <a:lnTo>
                  <a:pt x="7218515" y="628802"/>
                </a:lnTo>
                <a:lnTo>
                  <a:pt x="7227722" y="634834"/>
                </a:lnTo>
                <a:lnTo>
                  <a:pt x="7239000" y="637032"/>
                </a:lnTo>
                <a:lnTo>
                  <a:pt x="7250265" y="634834"/>
                </a:lnTo>
                <a:lnTo>
                  <a:pt x="7259472" y="628802"/>
                </a:lnTo>
                <a:lnTo>
                  <a:pt x="7265670" y="619836"/>
                </a:lnTo>
                <a:lnTo>
                  <a:pt x="7267956" y="608838"/>
                </a:lnTo>
                <a:close/>
              </a:path>
              <a:path w="9144000" h="641985">
                <a:moveTo>
                  <a:pt x="7648956" y="28194"/>
                </a:moveTo>
                <a:lnTo>
                  <a:pt x="7646670" y="17208"/>
                </a:lnTo>
                <a:lnTo>
                  <a:pt x="7640472" y="8242"/>
                </a:lnTo>
                <a:lnTo>
                  <a:pt x="7631265" y="2209"/>
                </a:lnTo>
                <a:lnTo>
                  <a:pt x="7620000" y="0"/>
                </a:lnTo>
                <a:lnTo>
                  <a:pt x="7608722" y="2209"/>
                </a:lnTo>
                <a:lnTo>
                  <a:pt x="7599515" y="8242"/>
                </a:lnTo>
                <a:lnTo>
                  <a:pt x="7593317" y="17208"/>
                </a:lnTo>
                <a:lnTo>
                  <a:pt x="7591044" y="28194"/>
                </a:lnTo>
                <a:lnTo>
                  <a:pt x="7593317" y="39192"/>
                </a:lnTo>
                <a:lnTo>
                  <a:pt x="7599515" y="48158"/>
                </a:lnTo>
                <a:lnTo>
                  <a:pt x="7608722" y="54190"/>
                </a:lnTo>
                <a:lnTo>
                  <a:pt x="7620000" y="56388"/>
                </a:lnTo>
                <a:lnTo>
                  <a:pt x="7631265" y="54190"/>
                </a:lnTo>
                <a:lnTo>
                  <a:pt x="7640472" y="48158"/>
                </a:lnTo>
                <a:lnTo>
                  <a:pt x="7646670" y="39192"/>
                </a:lnTo>
                <a:lnTo>
                  <a:pt x="7648956" y="28194"/>
                </a:lnTo>
                <a:close/>
              </a:path>
              <a:path w="9144000" h="641985">
                <a:moveTo>
                  <a:pt x="8029956" y="142494"/>
                </a:moveTo>
                <a:lnTo>
                  <a:pt x="8027670" y="131508"/>
                </a:lnTo>
                <a:lnTo>
                  <a:pt x="8021472" y="122542"/>
                </a:lnTo>
                <a:lnTo>
                  <a:pt x="8012265" y="116509"/>
                </a:lnTo>
                <a:lnTo>
                  <a:pt x="8001000" y="114300"/>
                </a:lnTo>
                <a:lnTo>
                  <a:pt x="7989722" y="116509"/>
                </a:lnTo>
                <a:lnTo>
                  <a:pt x="7980515" y="122542"/>
                </a:lnTo>
                <a:lnTo>
                  <a:pt x="7974317" y="131508"/>
                </a:lnTo>
                <a:lnTo>
                  <a:pt x="7972044" y="142494"/>
                </a:lnTo>
                <a:lnTo>
                  <a:pt x="7974317" y="153492"/>
                </a:lnTo>
                <a:lnTo>
                  <a:pt x="7980515" y="162458"/>
                </a:lnTo>
                <a:lnTo>
                  <a:pt x="7989722" y="168490"/>
                </a:lnTo>
                <a:lnTo>
                  <a:pt x="8001000" y="170688"/>
                </a:lnTo>
                <a:lnTo>
                  <a:pt x="8012265" y="168490"/>
                </a:lnTo>
                <a:lnTo>
                  <a:pt x="8021472" y="162458"/>
                </a:lnTo>
                <a:lnTo>
                  <a:pt x="8027670" y="153492"/>
                </a:lnTo>
                <a:lnTo>
                  <a:pt x="8029956" y="142494"/>
                </a:lnTo>
                <a:close/>
              </a:path>
              <a:path w="9144000" h="641985">
                <a:moveTo>
                  <a:pt x="8410956" y="142494"/>
                </a:moveTo>
                <a:lnTo>
                  <a:pt x="8408670" y="131508"/>
                </a:lnTo>
                <a:lnTo>
                  <a:pt x="8402472" y="122542"/>
                </a:lnTo>
                <a:lnTo>
                  <a:pt x="8393265" y="116509"/>
                </a:lnTo>
                <a:lnTo>
                  <a:pt x="8382000" y="114300"/>
                </a:lnTo>
                <a:lnTo>
                  <a:pt x="8370722" y="116509"/>
                </a:lnTo>
                <a:lnTo>
                  <a:pt x="8361515" y="122542"/>
                </a:lnTo>
                <a:lnTo>
                  <a:pt x="8355317" y="131508"/>
                </a:lnTo>
                <a:lnTo>
                  <a:pt x="8353044" y="142494"/>
                </a:lnTo>
                <a:lnTo>
                  <a:pt x="8355317" y="153492"/>
                </a:lnTo>
                <a:lnTo>
                  <a:pt x="8361515" y="162458"/>
                </a:lnTo>
                <a:lnTo>
                  <a:pt x="8370722" y="168490"/>
                </a:lnTo>
                <a:lnTo>
                  <a:pt x="8382000" y="170688"/>
                </a:lnTo>
                <a:lnTo>
                  <a:pt x="8393265" y="168490"/>
                </a:lnTo>
                <a:lnTo>
                  <a:pt x="8402472" y="162458"/>
                </a:lnTo>
                <a:lnTo>
                  <a:pt x="8408670" y="153492"/>
                </a:lnTo>
                <a:lnTo>
                  <a:pt x="8410956" y="142494"/>
                </a:lnTo>
                <a:close/>
              </a:path>
              <a:path w="9144000" h="641985">
                <a:moveTo>
                  <a:pt x="8791956" y="142494"/>
                </a:moveTo>
                <a:lnTo>
                  <a:pt x="8789670" y="131508"/>
                </a:lnTo>
                <a:lnTo>
                  <a:pt x="8783472" y="122542"/>
                </a:lnTo>
                <a:lnTo>
                  <a:pt x="8774265" y="116509"/>
                </a:lnTo>
                <a:lnTo>
                  <a:pt x="8763000" y="114300"/>
                </a:lnTo>
                <a:lnTo>
                  <a:pt x="8751722" y="116509"/>
                </a:lnTo>
                <a:lnTo>
                  <a:pt x="8742515" y="122542"/>
                </a:lnTo>
                <a:lnTo>
                  <a:pt x="8736317" y="131508"/>
                </a:lnTo>
                <a:lnTo>
                  <a:pt x="8734044" y="142494"/>
                </a:lnTo>
                <a:lnTo>
                  <a:pt x="8736317" y="153492"/>
                </a:lnTo>
                <a:lnTo>
                  <a:pt x="8742515" y="162458"/>
                </a:lnTo>
                <a:lnTo>
                  <a:pt x="8751722" y="168490"/>
                </a:lnTo>
                <a:lnTo>
                  <a:pt x="8763000" y="170688"/>
                </a:lnTo>
                <a:lnTo>
                  <a:pt x="8774265" y="168490"/>
                </a:lnTo>
                <a:lnTo>
                  <a:pt x="8783472" y="162458"/>
                </a:lnTo>
                <a:lnTo>
                  <a:pt x="8789670" y="153492"/>
                </a:lnTo>
                <a:lnTo>
                  <a:pt x="8791956" y="142494"/>
                </a:lnTo>
                <a:close/>
              </a:path>
              <a:path w="9144000" h="641985">
                <a:moveTo>
                  <a:pt x="9144000" y="428231"/>
                </a:moveTo>
                <a:lnTo>
                  <a:pt x="9138514" y="431914"/>
                </a:lnTo>
                <a:lnTo>
                  <a:pt x="9132481" y="440880"/>
                </a:lnTo>
                <a:lnTo>
                  <a:pt x="9130284" y="451866"/>
                </a:lnTo>
                <a:lnTo>
                  <a:pt x="9132481" y="462864"/>
                </a:lnTo>
                <a:lnTo>
                  <a:pt x="9138514" y="471830"/>
                </a:lnTo>
                <a:lnTo>
                  <a:pt x="9144000" y="475513"/>
                </a:lnTo>
                <a:lnTo>
                  <a:pt x="9144000" y="428231"/>
                </a:lnTo>
                <a:close/>
              </a:path>
            </a:pathLst>
          </a:custGeom>
          <a:solidFill>
            <a:srgbClr val="3B78D7"/>
          </a:solidFill>
        </p:spPr>
        <p:txBody>
          <a:bodyPr wrap="square" lIns="0" tIns="0" rIns="0" bIns="0" rtlCol="0"/>
          <a:lstStyle/>
          <a:p>
            <a:endParaRPr/>
          </a:p>
        </p:txBody>
      </p:sp>
      <p:sp>
        <p:nvSpPr>
          <p:cNvPr id="48" name="bg object 48"/>
          <p:cNvSpPr/>
          <p:nvPr/>
        </p:nvSpPr>
        <p:spPr>
          <a:xfrm>
            <a:off x="1085088" y="2077211"/>
            <a:ext cx="3926204" cy="471170"/>
          </a:xfrm>
          <a:custGeom>
            <a:avLst/>
            <a:gdLst/>
            <a:ahLst/>
            <a:cxnLst/>
            <a:rect l="l" t="t" r="r" b="b"/>
            <a:pathLst>
              <a:path w="3926204" h="471169">
                <a:moveTo>
                  <a:pt x="1905000" y="128015"/>
                </a:moveTo>
                <a:lnTo>
                  <a:pt x="1909548" y="105465"/>
                </a:lnTo>
                <a:lnTo>
                  <a:pt x="1921954" y="87058"/>
                </a:lnTo>
                <a:lnTo>
                  <a:pt x="1940361" y="74652"/>
                </a:lnTo>
                <a:lnTo>
                  <a:pt x="1962912" y="70104"/>
                </a:lnTo>
                <a:lnTo>
                  <a:pt x="1985462" y="74652"/>
                </a:lnTo>
                <a:lnTo>
                  <a:pt x="2003869" y="87058"/>
                </a:lnTo>
                <a:lnTo>
                  <a:pt x="2016275" y="105465"/>
                </a:lnTo>
                <a:lnTo>
                  <a:pt x="2020824" y="128015"/>
                </a:lnTo>
                <a:lnTo>
                  <a:pt x="2016275" y="150566"/>
                </a:lnTo>
                <a:lnTo>
                  <a:pt x="2003869" y="168973"/>
                </a:lnTo>
                <a:lnTo>
                  <a:pt x="1985462" y="181379"/>
                </a:lnTo>
                <a:lnTo>
                  <a:pt x="1962912" y="185927"/>
                </a:lnTo>
                <a:lnTo>
                  <a:pt x="1940361" y="181379"/>
                </a:lnTo>
                <a:lnTo>
                  <a:pt x="1921954" y="168973"/>
                </a:lnTo>
                <a:lnTo>
                  <a:pt x="1909548" y="150566"/>
                </a:lnTo>
                <a:lnTo>
                  <a:pt x="1905000" y="128015"/>
                </a:lnTo>
                <a:close/>
              </a:path>
              <a:path w="3926204" h="471169">
                <a:moveTo>
                  <a:pt x="0" y="413765"/>
                </a:moveTo>
                <a:lnTo>
                  <a:pt x="4551" y="391495"/>
                </a:lnTo>
                <a:lnTo>
                  <a:pt x="16964" y="373332"/>
                </a:lnTo>
                <a:lnTo>
                  <a:pt x="35372" y="361098"/>
                </a:lnTo>
                <a:lnTo>
                  <a:pt x="57912" y="356615"/>
                </a:lnTo>
                <a:lnTo>
                  <a:pt x="80451" y="361098"/>
                </a:lnTo>
                <a:lnTo>
                  <a:pt x="98859" y="373332"/>
                </a:lnTo>
                <a:lnTo>
                  <a:pt x="111272" y="391495"/>
                </a:lnTo>
                <a:lnTo>
                  <a:pt x="115824" y="413765"/>
                </a:lnTo>
                <a:lnTo>
                  <a:pt x="111272" y="436036"/>
                </a:lnTo>
                <a:lnTo>
                  <a:pt x="98859" y="454199"/>
                </a:lnTo>
                <a:lnTo>
                  <a:pt x="80451" y="466433"/>
                </a:lnTo>
                <a:lnTo>
                  <a:pt x="57912" y="470915"/>
                </a:lnTo>
                <a:lnTo>
                  <a:pt x="35372" y="466433"/>
                </a:lnTo>
                <a:lnTo>
                  <a:pt x="16964" y="454199"/>
                </a:lnTo>
                <a:lnTo>
                  <a:pt x="4551" y="436036"/>
                </a:lnTo>
                <a:lnTo>
                  <a:pt x="0" y="413765"/>
                </a:lnTo>
                <a:close/>
              </a:path>
              <a:path w="3926204" h="471169">
                <a:moveTo>
                  <a:pt x="3810000" y="57150"/>
                </a:moveTo>
                <a:lnTo>
                  <a:pt x="3814548" y="34879"/>
                </a:lnTo>
                <a:lnTo>
                  <a:pt x="3826954" y="16716"/>
                </a:lnTo>
                <a:lnTo>
                  <a:pt x="3845361" y="4482"/>
                </a:lnTo>
                <a:lnTo>
                  <a:pt x="3867912" y="0"/>
                </a:lnTo>
                <a:lnTo>
                  <a:pt x="3890462" y="4482"/>
                </a:lnTo>
                <a:lnTo>
                  <a:pt x="3908869" y="16716"/>
                </a:lnTo>
                <a:lnTo>
                  <a:pt x="3921275" y="34879"/>
                </a:lnTo>
                <a:lnTo>
                  <a:pt x="3925824" y="57150"/>
                </a:lnTo>
                <a:lnTo>
                  <a:pt x="3921275" y="79420"/>
                </a:lnTo>
                <a:lnTo>
                  <a:pt x="3908869" y="97583"/>
                </a:lnTo>
                <a:lnTo>
                  <a:pt x="3890462" y="109817"/>
                </a:lnTo>
                <a:lnTo>
                  <a:pt x="3867912" y="114300"/>
                </a:lnTo>
                <a:lnTo>
                  <a:pt x="3845361" y="109817"/>
                </a:lnTo>
                <a:lnTo>
                  <a:pt x="3826954" y="97583"/>
                </a:lnTo>
                <a:lnTo>
                  <a:pt x="3814548" y="79420"/>
                </a:lnTo>
                <a:lnTo>
                  <a:pt x="3810000" y="57150"/>
                </a:lnTo>
                <a:close/>
              </a:path>
            </a:pathLst>
          </a:custGeom>
          <a:ln w="9525">
            <a:solidFill>
              <a:srgbClr val="3B78D7"/>
            </a:solidFill>
          </a:ln>
        </p:spPr>
        <p:txBody>
          <a:bodyPr wrap="square" lIns="0" tIns="0" rIns="0" bIns="0" rtlCol="0"/>
          <a:lstStyle/>
          <a:p>
            <a:endParaRPr/>
          </a:p>
        </p:txBody>
      </p:sp>
      <p:pic>
        <p:nvPicPr>
          <p:cNvPr id="49" name="bg object 49"/>
          <p:cNvPicPr/>
          <p:nvPr/>
        </p:nvPicPr>
        <p:blipFill>
          <a:blip r:embed="rId5" cstate="print"/>
          <a:stretch>
            <a:fillRect/>
          </a:stretch>
        </p:blipFill>
        <p:spPr>
          <a:xfrm>
            <a:off x="8685624" y="1876488"/>
            <a:ext cx="151225" cy="176530"/>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6/20/2024</a:t>
            </a:fld>
            <a:endParaRPr lang="en-US"/>
          </a:p>
        </p:txBody>
      </p:sp>
      <p:sp>
        <p:nvSpPr>
          <p:cNvPr id="4" name="Holder 4"/>
          <p:cNvSpPr>
            <a:spLocks noGrp="1"/>
          </p:cNvSpPr>
          <p:nvPr>
            <p:ph type="sldNum" sz="quarter" idx="7"/>
          </p:nvPr>
        </p:nvSpPr>
        <p:spPr/>
        <p:txBody>
          <a:bodyPr lIns="0" tIns="0" rIns="0" bIns="0"/>
          <a:lstStyle>
            <a:lvl1pPr>
              <a:defRPr sz="1000" b="0" i="0">
                <a:solidFill>
                  <a:schemeClr val="bg1"/>
                </a:solidFill>
                <a:latin typeface="Trebuchet MS"/>
                <a:cs typeface="Trebuchet MS"/>
              </a:defRPr>
            </a:lvl1pPr>
          </a:lstStyle>
          <a:p>
            <a:pPr marL="98425">
              <a:lnSpc>
                <a:spcPct val="100000"/>
              </a:lnSpc>
              <a:spcBef>
                <a:spcPts val="290"/>
              </a:spcBef>
            </a:pPr>
            <a:fld id="{81D60167-4931-47E6-BA6A-407CBD079E47}" type="slidenum">
              <a:rPr spc="-25" dirty="0"/>
              <a:t>‹#›</a:t>
            </a:fld>
            <a:endParaRPr spc="-25"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b="0" i="0">
                <a:latin typeface="Edu Diatype Rounded Semi-Mono" panose="020B0509040202060203" pitchFamily="49" charset="77"/>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b="0" i="0">
                <a:latin typeface="Edu Diatype Rounded Semi-Mono" panose="020B0509040202060203" pitchFamily="49" charset="77"/>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845554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bg object 17"/>
          <p:cNvSpPr/>
          <p:nvPr/>
        </p:nvSpPr>
        <p:spPr>
          <a:xfrm>
            <a:off x="151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bg object 18"/>
          <p:cNvSpPr/>
          <p:nvPr/>
        </p:nvSpPr>
        <p:spPr>
          <a:xfrm>
            <a:off x="228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bg object 19"/>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bg object 20"/>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bg object 21"/>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bg object 22"/>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bg object 23"/>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bg object 24"/>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5" name="bg object 25"/>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6" name="bg object 26"/>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7" name="bg object 27"/>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8" name="bg object 28"/>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9" name="bg object 29"/>
          <p:cNvSpPr/>
          <p:nvPr/>
        </p:nvSpPr>
        <p:spPr>
          <a:xfrm>
            <a:off x="190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0" name="bg object 30"/>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1" name="bg object 31"/>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2" name="bg object 32"/>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3" name="bg object 33"/>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4" name="bg object 34"/>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5" name="bg object 35"/>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6" name="bg object 36"/>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7" name="bg object 37"/>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8" name="bg object 38"/>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9" name="bg object 39"/>
          <p:cNvSpPr/>
          <p:nvPr/>
        </p:nvSpPr>
        <p:spPr>
          <a:xfrm>
            <a:off x="0" y="4447032"/>
            <a:ext cx="9144000" cy="696595"/>
          </a:xfrm>
          <a:custGeom>
            <a:avLst/>
            <a:gdLst/>
            <a:ahLst/>
            <a:cxnLst/>
            <a:rect l="l" t="t" r="r" b="b"/>
            <a:pathLst>
              <a:path w="9144000" h="696595">
                <a:moveTo>
                  <a:pt x="0" y="19774"/>
                </a:moveTo>
                <a:lnTo>
                  <a:pt x="0" y="696466"/>
                </a:lnTo>
                <a:lnTo>
                  <a:pt x="9143999" y="696466"/>
                </a:lnTo>
                <a:lnTo>
                  <a:pt x="9143999" y="626435"/>
                </a:lnTo>
                <a:lnTo>
                  <a:pt x="5339080" y="626435"/>
                </a:lnTo>
                <a:lnTo>
                  <a:pt x="5192988" y="531317"/>
                </a:lnTo>
                <a:lnTo>
                  <a:pt x="2671699" y="531317"/>
                </a:lnTo>
                <a:lnTo>
                  <a:pt x="2295398" y="337820"/>
                </a:lnTo>
                <a:lnTo>
                  <a:pt x="2232504" y="282054"/>
                </a:lnTo>
                <a:lnTo>
                  <a:pt x="385445" y="282054"/>
                </a:lnTo>
                <a:lnTo>
                  <a:pt x="0" y="19774"/>
                </a:lnTo>
                <a:close/>
              </a:path>
              <a:path w="9144000" h="696595">
                <a:moveTo>
                  <a:pt x="6858508" y="285343"/>
                </a:moveTo>
                <a:lnTo>
                  <a:pt x="6501257" y="501802"/>
                </a:lnTo>
                <a:lnTo>
                  <a:pt x="6124956" y="501802"/>
                </a:lnTo>
                <a:lnTo>
                  <a:pt x="5724906" y="626435"/>
                </a:lnTo>
                <a:lnTo>
                  <a:pt x="9143999" y="626435"/>
                </a:lnTo>
                <a:lnTo>
                  <a:pt x="9143999" y="419798"/>
                </a:lnTo>
                <a:lnTo>
                  <a:pt x="7263383" y="419798"/>
                </a:lnTo>
                <a:lnTo>
                  <a:pt x="6858508" y="285343"/>
                </a:lnTo>
                <a:close/>
              </a:path>
              <a:path w="9144000" h="696595">
                <a:moveTo>
                  <a:pt x="4191127" y="58674"/>
                </a:moveTo>
                <a:lnTo>
                  <a:pt x="3824351" y="196786"/>
                </a:lnTo>
                <a:lnTo>
                  <a:pt x="3448050" y="259105"/>
                </a:lnTo>
                <a:lnTo>
                  <a:pt x="3048000" y="528040"/>
                </a:lnTo>
                <a:lnTo>
                  <a:pt x="2671699" y="531317"/>
                </a:lnTo>
                <a:lnTo>
                  <a:pt x="5192988" y="531317"/>
                </a:lnTo>
                <a:lnTo>
                  <a:pt x="4962779" y="381431"/>
                </a:lnTo>
                <a:lnTo>
                  <a:pt x="4581779" y="370611"/>
                </a:lnTo>
                <a:lnTo>
                  <a:pt x="4191127" y="58674"/>
                </a:lnTo>
                <a:close/>
              </a:path>
              <a:path w="9144000" h="696595">
                <a:moveTo>
                  <a:pt x="8392160" y="200075"/>
                </a:moveTo>
                <a:lnTo>
                  <a:pt x="7620508" y="203339"/>
                </a:lnTo>
                <a:lnTo>
                  <a:pt x="7263383" y="419798"/>
                </a:lnTo>
                <a:lnTo>
                  <a:pt x="9143999" y="419798"/>
                </a:lnTo>
                <a:lnTo>
                  <a:pt x="9143999" y="282054"/>
                </a:lnTo>
                <a:lnTo>
                  <a:pt x="8768461" y="282054"/>
                </a:lnTo>
                <a:lnTo>
                  <a:pt x="8392160" y="200075"/>
                </a:lnTo>
                <a:close/>
              </a:path>
              <a:path w="9144000" h="696595">
                <a:moveTo>
                  <a:pt x="1914398" y="0"/>
                </a:moveTo>
                <a:lnTo>
                  <a:pt x="1533398" y="124625"/>
                </a:lnTo>
                <a:lnTo>
                  <a:pt x="761720" y="127914"/>
                </a:lnTo>
                <a:lnTo>
                  <a:pt x="385445" y="282054"/>
                </a:lnTo>
                <a:lnTo>
                  <a:pt x="2232504" y="282054"/>
                </a:lnTo>
                <a:lnTo>
                  <a:pt x="1914398" y="0"/>
                </a:lnTo>
                <a:close/>
              </a:path>
              <a:path w="9144000" h="696595">
                <a:moveTo>
                  <a:pt x="9143999" y="79567"/>
                </a:moveTo>
                <a:lnTo>
                  <a:pt x="8768461" y="282054"/>
                </a:lnTo>
                <a:lnTo>
                  <a:pt x="9143999" y="282054"/>
                </a:lnTo>
                <a:lnTo>
                  <a:pt x="9143999" y="79567"/>
                </a:lnTo>
                <a:close/>
              </a:path>
            </a:pathLst>
          </a:custGeom>
          <a:solidFill>
            <a:srgbClr val="AEEF00">
              <a:alpha val="81959"/>
            </a:srgbClr>
          </a:solidFill>
        </p:spPr>
        <p:txBody>
          <a:bodyPr wrap="square" lIns="0" tIns="0" rIns="0" bIns="0" rtlCol="0"/>
          <a:lstStyle/>
          <a:p>
            <a:endParaRPr/>
          </a:p>
        </p:txBody>
      </p:sp>
      <p:sp>
        <p:nvSpPr>
          <p:cNvPr id="40" name="bg object 40"/>
          <p:cNvSpPr/>
          <p:nvPr/>
        </p:nvSpPr>
        <p:spPr>
          <a:xfrm>
            <a:off x="0" y="4593515"/>
            <a:ext cx="9144000" cy="550545"/>
          </a:xfrm>
          <a:custGeom>
            <a:avLst/>
            <a:gdLst/>
            <a:ahLst/>
            <a:cxnLst/>
            <a:rect l="l" t="t" r="r" b="b"/>
            <a:pathLst>
              <a:path w="9144000" h="550545">
                <a:moveTo>
                  <a:pt x="0" y="129420"/>
                </a:moveTo>
                <a:lnTo>
                  <a:pt x="0" y="549982"/>
                </a:lnTo>
                <a:lnTo>
                  <a:pt x="9143999" y="549982"/>
                </a:lnTo>
                <a:lnTo>
                  <a:pt x="9143999" y="498433"/>
                </a:lnTo>
                <a:lnTo>
                  <a:pt x="4962779" y="498433"/>
                </a:lnTo>
                <a:lnTo>
                  <a:pt x="4743708" y="388999"/>
                </a:lnTo>
                <a:lnTo>
                  <a:pt x="1914398" y="388999"/>
                </a:lnTo>
                <a:lnTo>
                  <a:pt x="1712244" y="265301"/>
                </a:lnTo>
                <a:lnTo>
                  <a:pt x="390194" y="265301"/>
                </a:lnTo>
                <a:lnTo>
                  <a:pt x="0" y="129420"/>
                </a:lnTo>
                <a:close/>
              </a:path>
              <a:path w="9144000" h="550545">
                <a:moveTo>
                  <a:pt x="6105906" y="132065"/>
                </a:moveTo>
                <a:lnTo>
                  <a:pt x="5715381" y="365199"/>
                </a:lnTo>
                <a:lnTo>
                  <a:pt x="5324729" y="365199"/>
                </a:lnTo>
                <a:lnTo>
                  <a:pt x="4962779" y="498433"/>
                </a:lnTo>
                <a:lnTo>
                  <a:pt x="9143999" y="498433"/>
                </a:lnTo>
                <a:lnTo>
                  <a:pt x="9143999" y="384236"/>
                </a:lnTo>
                <a:lnTo>
                  <a:pt x="8392160" y="384236"/>
                </a:lnTo>
                <a:lnTo>
                  <a:pt x="8193735" y="265301"/>
                </a:lnTo>
                <a:lnTo>
                  <a:pt x="6486906" y="265301"/>
                </a:lnTo>
                <a:lnTo>
                  <a:pt x="6105906" y="132065"/>
                </a:lnTo>
                <a:close/>
              </a:path>
              <a:path w="9144000" h="550545">
                <a:moveTo>
                  <a:pt x="3438525" y="189177"/>
                </a:moveTo>
                <a:lnTo>
                  <a:pt x="3038475" y="189177"/>
                </a:lnTo>
                <a:lnTo>
                  <a:pt x="2657475" y="265301"/>
                </a:lnTo>
                <a:lnTo>
                  <a:pt x="2295398" y="388999"/>
                </a:lnTo>
                <a:lnTo>
                  <a:pt x="4743708" y="388999"/>
                </a:lnTo>
                <a:lnTo>
                  <a:pt x="4572254" y="303350"/>
                </a:lnTo>
                <a:lnTo>
                  <a:pt x="4431093" y="255776"/>
                </a:lnTo>
                <a:lnTo>
                  <a:pt x="3819652" y="255776"/>
                </a:lnTo>
                <a:lnTo>
                  <a:pt x="3438525" y="189177"/>
                </a:lnTo>
                <a:close/>
              </a:path>
              <a:path w="9144000" h="550545">
                <a:moveTo>
                  <a:pt x="9143999" y="0"/>
                </a:moveTo>
                <a:lnTo>
                  <a:pt x="8754237" y="303350"/>
                </a:lnTo>
                <a:lnTo>
                  <a:pt x="8392160" y="384236"/>
                </a:lnTo>
                <a:lnTo>
                  <a:pt x="9143999" y="384236"/>
                </a:lnTo>
                <a:lnTo>
                  <a:pt x="9143999" y="0"/>
                </a:lnTo>
                <a:close/>
              </a:path>
              <a:path w="9144000" h="550545">
                <a:moveTo>
                  <a:pt x="1533398" y="155865"/>
                </a:moveTo>
                <a:lnTo>
                  <a:pt x="1152296" y="265301"/>
                </a:lnTo>
                <a:lnTo>
                  <a:pt x="1712244" y="265301"/>
                </a:lnTo>
                <a:lnTo>
                  <a:pt x="1533398" y="155865"/>
                </a:lnTo>
                <a:close/>
              </a:path>
              <a:path w="9144000" h="550545">
                <a:moveTo>
                  <a:pt x="8011159" y="155865"/>
                </a:moveTo>
                <a:lnTo>
                  <a:pt x="7249033" y="155865"/>
                </a:lnTo>
                <a:lnTo>
                  <a:pt x="6868033" y="265301"/>
                </a:lnTo>
                <a:lnTo>
                  <a:pt x="8193735" y="265301"/>
                </a:lnTo>
                <a:lnTo>
                  <a:pt x="8011159" y="155865"/>
                </a:lnTo>
                <a:close/>
              </a:path>
              <a:path w="9144000" h="550545">
                <a:moveTo>
                  <a:pt x="4191127" y="174902"/>
                </a:moveTo>
                <a:lnTo>
                  <a:pt x="3819652" y="255776"/>
                </a:lnTo>
                <a:lnTo>
                  <a:pt x="4431093" y="255776"/>
                </a:lnTo>
                <a:lnTo>
                  <a:pt x="4191127" y="174902"/>
                </a:lnTo>
                <a:close/>
              </a:path>
            </a:pathLst>
          </a:custGeom>
          <a:solidFill>
            <a:srgbClr val="00CEF6">
              <a:alpha val="73332"/>
            </a:srgbClr>
          </a:solidFill>
        </p:spPr>
        <p:txBody>
          <a:bodyPr wrap="square" lIns="0" tIns="0" rIns="0" bIns="0" rtlCol="0"/>
          <a:lstStyle/>
          <a:p>
            <a:endParaRPr/>
          </a:p>
        </p:txBody>
      </p:sp>
      <p:pic>
        <p:nvPicPr>
          <p:cNvPr id="41" name="bg object 41"/>
          <p:cNvPicPr/>
          <p:nvPr/>
        </p:nvPicPr>
        <p:blipFill>
          <a:blip r:embed="rId8" cstate="print"/>
          <a:stretch>
            <a:fillRect/>
          </a:stretch>
        </p:blipFill>
        <p:spPr>
          <a:xfrm>
            <a:off x="1847976" y="4252966"/>
            <a:ext cx="122650" cy="148002"/>
          </a:xfrm>
          <a:prstGeom prst="rect">
            <a:avLst/>
          </a:prstGeom>
        </p:spPr>
      </p:pic>
      <p:pic>
        <p:nvPicPr>
          <p:cNvPr id="42" name="bg object 42"/>
          <p:cNvPicPr/>
          <p:nvPr/>
        </p:nvPicPr>
        <p:blipFill>
          <a:blip r:embed="rId9" cstate="print"/>
          <a:stretch>
            <a:fillRect/>
          </a:stretch>
        </p:blipFill>
        <p:spPr>
          <a:xfrm>
            <a:off x="6024689" y="4522536"/>
            <a:ext cx="151225" cy="176577"/>
          </a:xfrm>
          <a:prstGeom prst="rect">
            <a:avLst/>
          </a:prstGeom>
        </p:spPr>
      </p:pic>
      <p:pic>
        <p:nvPicPr>
          <p:cNvPr id="43" name="bg object 43"/>
          <p:cNvPicPr/>
          <p:nvPr/>
        </p:nvPicPr>
        <p:blipFill>
          <a:blip r:embed="rId10" cstate="print"/>
          <a:stretch>
            <a:fillRect/>
          </a:stretch>
        </p:blipFill>
        <p:spPr>
          <a:xfrm>
            <a:off x="7181977" y="4570174"/>
            <a:ext cx="122650" cy="148002"/>
          </a:xfrm>
          <a:prstGeom prst="rect">
            <a:avLst/>
          </a:prstGeom>
        </p:spPr>
      </p:pic>
      <p:sp>
        <p:nvSpPr>
          <p:cNvPr id="44" name="bg object 44"/>
          <p:cNvSpPr/>
          <p:nvPr/>
        </p:nvSpPr>
        <p:spPr>
          <a:xfrm>
            <a:off x="0" y="4581144"/>
            <a:ext cx="4196080" cy="477520"/>
          </a:xfrm>
          <a:custGeom>
            <a:avLst/>
            <a:gdLst/>
            <a:ahLst/>
            <a:cxnLst/>
            <a:rect l="l" t="t" r="r" b="b"/>
            <a:pathLst>
              <a:path w="4196080" h="477520">
                <a:moveTo>
                  <a:pt x="0" y="51546"/>
                </a:moveTo>
                <a:lnTo>
                  <a:pt x="386105" y="415010"/>
                </a:lnTo>
                <a:lnTo>
                  <a:pt x="767041" y="415010"/>
                </a:lnTo>
                <a:lnTo>
                  <a:pt x="1147991" y="352983"/>
                </a:lnTo>
                <a:lnTo>
                  <a:pt x="1528953" y="477011"/>
                </a:lnTo>
                <a:lnTo>
                  <a:pt x="1905127" y="281444"/>
                </a:lnTo>
                <a:lnTo>
                  <a:pt x="2290826" y="281444"/>
                </a:lnTo>
                <a:lnTo>
                  <a:pt x="2662301" y="0"/>
                </a:lnTo>
                <a:lnTo>
                  <a:pt x="3043174" y="66776"/>
                </a:lnTo>
                <a:lnTo>
                  <a:pt x="3428873" y="66776"/>
                </a:lnTo>
                <a:lnTo>
                  <a:pt x="3814572" y="400684"/>
                </a:lnTo>
                <a:lnTo>
                  <a:pt x="4195572" y="400684"/>
                </a:lnTo>
              </a:path>
            </a:pathLst>
          </a:custGeom>
          <a:ln w="9525">
            <a:solidFill>
              <a:srgbClr val="3B78D7"/>
            </a:solidFill>
          </a:ln>
        </p:spPr>
        <p:txBody>
          <a:bodyPr wrap="square" lIns="0" tIns="0" rIns="0" bIns="0" rtlCol="0"/>
          <a:lstStyle/>
          <a:p>
            <a:endParaRPr/>
          </a:p>
        </p:txBody>
      </p:sp>
      <p:sp>
        <p:nvSpPr>
          <p:cNvPr id="45" name="bg object 45"/>
          <p:cNvSpPr/>
          <p:nvPr/>
        </p:nvSpPr>
        <p:spPr>
          <a:xfrm>
            <a:off x="4195571" y="4462271"/>
            <a:ext cx="3424554" cy="591820"/>
          </a:xfrm>
          <a:custGeom>
            <a:avLst/>
            <a:gdLst/>
            <a:ahLst/>
            <a:cxnLst/>
            <a:rect l="l" t="t" r="r" b="b"/>
            <a:pathLst>
              <a:path w="3424554" h="591820">
                <a:moveTo>
                  <a:pt x="0" y="524548"/>
                </a:moveTo>
                <a:lnTo>
                  <a:pt x="376300" y="228892"/>
                </a:lnTo>
                <a:lnTo>
                  <a:pt x="762000" y="109664"/>
                </a:lnTo>
                <a:lnTo>
                  <a:pt x="1143127" y="343344"/>
                </a:lnTo>
                <a:lnTo>
                  <a:pt x="1519301" y="343344"/>
                </a:lnTo>
                <a:lnTo>
                  <a:pt x="1900301" y="414858"/>
                </a:lnTo>
                <a:lnTo>
                  <a:pt x="2281301" y="295655"/>
                </a:lnTo>
                <a:lnTo>
                  <a:pt x="2667127" y="591311"/>
                </a:lnTo>
                <a:lnTo>
                  <a:pt x="3052953" y="591311"/>
                </a:lnTo>
                <a:lnTo>
                  <a:pt x="3424428" y="0"/>
                </a:lnTo>
              </a:path>
            </a:pathLst>
          </a:custGeom>
          <a:ln w="9525">
            <a:solidFill>
              <a:srgbClr val="3B78D7"/>
            </a:solidFill>
          </a:ln>
        </p:spPr>
        <p:txBody>
          <a:bodyPr wrap="square" lIns="0" tIns="0" rIns="0" bIns="0" rtlCol="0"/>
          <a:lstStyle/>
          <a:p>
            <a:endParaRPr/>
          </a:p>
        </p:txBody>
      </p:sp>
      <p:sp>
        <p:nvSpPr>
          <p:cNvPr id="46" name="bg object 46"/>
          <p:cNvSpPr/>
          <p:nvPr/>
        </p:nvSpPr>
        <p:spPr>
          <a:xfrm>
            <a:off x="7624571" y="4471415"/>
            <a:ext cx="1519555" cy="404495"/>
          </a:xfrm>
          <a:custGeom>
            <a:avLst/>
            <a:gdLst/>
            <a:ahLst/>
            <a:cxnLst/>
            <a:rect l="l" t="t" r="r" b="b"/>
            <a:pathLst>
              <a:path w="1519554" h="404495">
                <a:moveTo>
                  <a:pt x="0" y="0"/>
                </a:moveTo>
                <a:lnTo>
                  <a:pt x="376174" y="119113"/>
                </a:lnTo>
                <a:lnTo>
                  <a:pt x="766572" y="119113"/>
                </a:lnTo>
                <a:lnTo>
                  <a:pt x="1147445" y="119113"/>
                </a:lnTo>
                <a:lnTo>
                  <a:pt x="1519427" y="404022"/>
                </a:lnTo>
              </a:path>
            </a:pathLst>
          </a:custGeom>
          <a:ln w="9525">
            <a:solidFill>
              <a:srgbClr val="3B78D7"/>
            </a:solidFill>
          </a:ln>
        </p:spPr>
        <p:txBody>
          <a:bodyPr wrap="square" lIns="0" tIns="0" rIns="0" bIns="0" rtlCol="0"/>
          <a:lstStyle/>
          <a:p>
            <a:endParaRPr/>
          </a:p>
        </p:txBody>
      </p:sp>
      <p:sp>
        <p:nvSpPr>
          <p:cNvPr id="47" name="bg object 47"/>
          <p:cNvSpPr/>
          <p:nvPr/>
        </p:nvSpPr>
        <p:spPr>
          <a:xfrm>
            <a:off x="0" y="4443983"/>
            <a:ext cx="9144000" cy="641985"/>
          </a:xfrm>
          <a:custGeom>
            <a:avLst/>
            <a:gdLst/>
            <a:ahLst/>
            <a:cxnLst/>
            <a:rect l="l" t="t" r="r" b="b"/>
            <a:pathLst>
              <a:path w="9144000" h="641985">
                <a:moveTo>
                  <a:pt x="13716" y="189738"/>
                </a:moveTo>
                <a:lnTo>
                  <a:pt x="11493" y="178765"/>
                </a:lnTo>
                <a:lnTo>
                  <a:pt x="5448" y="169811"/>
                </a:lnTo>
                <a:lnTo>
                  <a:pt x="0" y="166128"/>
                </a:lnTo>
                <a:lnTo>
                  <a:pt x="0" y="213360"/>
                </a:lnTo>
                <a:lnTo>
                  <a:pt x="5448" y="209677"/>
                </a:lnTo>
                <a:lnTo>
                  <a:pt x="11493" y="200723"/>
                </a:lnTo>
                <a:lnTo>
                  <a:pt x="13716" y="189738"/>
                </a:lnTo>
                <a:close/>
              </a:path>
              <a:path w="9144000" h="641985">
                <a:moveTo>
                  <a:pt x="409956" y="547116"/>
                </a:moveTo>
                <a:lnTo>
                  <a:pt x="407670" y="535851"/>
                </a:lnTo>
                <a:lnTo>
                  <a:pt x="401472" y="526643"/>
                </a:lnTo>
                <a:lnTo>
                  <a:pt x="392264" y="520446"/>
                </a:lnTo>
                <a:lnTo>
                  <a:pt x="381000" y="518160"/>
                </a:lnTo>
                <a:lnTo>
                  <a:pt x="369722" y="520446"/>
                </a:lnTo>
                <a:lnTo>
                  <a:pt x="360514" y="526643"/>
                </a:lnTo>
                <a:lnTo>
                  <a:pt x="354317" y="535851"/>
                </a:lnTo>
                <a:lnTo>
                  <a:pt x="352044" y="547116"/>
                </a:lnTo>
                <a:lnTo>
                  <a:pt x="354317" y="558393"/>
                </a:lnTo>
                <a:lnTo>
                  <a:pt x="360514" y="567601"/>
                </a:lnTo>
                <a:lnTo>
                  <a:pt x="369722" y="573798"/>
                </a:lnTo>
                <a:lnTo>
                  <a:pt x="381000" y="576072"/>
                </a:lnTo>
                <a:lnTo>
                  <a:pt x="392264" y="573798"/>
                </a:lnTo>
                <a:lnTo>
                  <a:pt x="401472" y="567601"/>
                </a:lnTo>
                <a:lnTo>
                  <a:pt x="407670" y="558393"/>
                </a:lnTo>
                <a:lnTo>
                  <a:pt x="409956" y="547116"/>
                </a:lnTo>
                <a:close/>
              </a:path>
              <a:path w="9144000" h="641985">
                <a:moveTo>
                  <a:pt x="790956" y="557022"/>
                </a:moveTo>
                <a:lnTo>
                  <a:pt x="788670" y="546049"/>
                </a:lnTo>
                <a:lnTo>
                  <a:pt x="782472" y="537095"/>
                </a:lnTo>
                <a:lnTo>
                  <a:pt x="773264" y="531050"/>
                </a:lnTo>
                <a:lnTo>
                  <a:pt x="762000" y="528828"/>
                </a:lnTo>
                <a:lnTo>
                  <a:pt x="750722" y="531050"/>
                </a:lnTo>
                <a:lnTo>
                  <a:pt x="741514" y="537095"/>
                </a:lnTo>
                <a:lnTo>
                  <a:pt x="735317" y="546049"/>
                </a:lnTo>
                <a:lnTo>
                  <a:pt x="733044" y="557022"/>
                </a:lnTo>
                <a:lnTo>
                  <a:pt x="735317" y="568007"/>
                </a:lnTo>
                <a:lnTo>
                  <a:pt x="741514" y="576961"/>
                </a:lnTo>
                <a:lnTo>
                  <a:pt x="750722" y="583006"/>
                </a:lnTo>
                <a:lnTo>
                  <a:pt x="762000" y="585216"/>
                </a:lnTo>
                <a:lnTo>
                  <a:pt x="773264" y="583006"/>
                </a:lnTo>
                <a:lnTo>
                  <a:pt x="782472" y="576961"/>
                </a:lnTo>
                <a:lnTo>
                  <a:pt x="788670" y="568007"/>
                </a:lnTo>
                <a:lnTo>
                  <a:pt x="790956" y="557022"/>
                </a:lnTo>
                <a:close/>
              </a:path>
              <a:path w="9144000" h="641985">
                <a:moveTo>
                  <a:pt x="1171956" y="485394"/>
                </a:moveTo>
                <a:lnTo>
                  <a:pt x="1169670" y="474421"/>
                </a:lnTo>
                <a:lnTo>
                  <a:pt x="1163472" y="465467"/>
                </a:lnTo>
                <a:lnTo>
                  <a:pt x="1154264" y="459422"/>
                </a:lnTo>
                <a:lnTo>
                  <a:pt x="1143000" y="457200"/>
                </a:lnTo>
                <a:lnTo>
                  <a:pt x="1131722" y="459422"/>
                </a:lnTo>
                <a:lnTo>
                  <a:pt x="1122514" y="465467"/>
                </a:lnTo>
                <a:lnTo>
                  <a:pt x="1116317" y="474421"/>
                </a:lnTo>
                <a:lnTo>
                  <a:pt x="1114044" y="485394"/>
                </a:lnTo>
                <a:lnTo>
                  <a:pt x="1116317" y="496379"/>
                </a:lnTo>
                <a:lnTo>
                  <a:pt x="1122514" y="505333"/>
                </a:lnTo>
                <a:lnTo>
                  <a:pt x="1131722" y="511378"/>
                </a:lnTo>
                <a:lnTo>
                  <a:pt x="1143000" y="513588"/>
                </a:lnTo>
                <a:lnTo>
                  <a:pt x="1154264" y="511378"/>
                </a:lnTo>
                <a:lnTo>
                  <a:pt x="1163472" y="505333"/>
                </a:lnTo>
                <a:lnTo>
                  <a:pt x="1169670" y="496379"/>
                </a:lnTo>
                <a:lnTo>
                  <a:pt x="1171956" y="485394"/>
                </a:lnTo>
                <a:close/>
              </a:path>
              <a:path w="9144000" h="641985">
                <a:moveTo>
                  <a:pt x="1552956" y="613410"/>
                </a:moveTo>
                <a:lnTo>
                  <a:pt x="1550670" y="602437"/>
                </a:lnTo>
                <a:lnTo>
                  <a:pt x="1544472" y="593483"/>
                </a:lnTo>
                <a:lnTo>
                  <a:pt x="1535264" y="587438"/>
                </a:lnTo>
                <a:lnTo>
                  <a:pt x="1524000" y="585216"/>
                </a:lnTo>
                <a:lnTo>
                  <a:pt x="1512722" y="587438"/>
                </a:lnTo>
                <a:lnTo>
                  <a:pt x="1503514" y="593483"/>
                </a:lnTo>
                <a:lnTo>
                  <a:pt x="1497317" y="602437"/>
                </a:lnTo>
                <a:lnTo>
                  <a:pt x="1495044" y="613410"/>
                </a:lnTo>
                <a:lnTo>
                  <a:pt x="1497317" y="624395"/>
                </a:lnTo>
                <a:lnTo>
                  <a:pt x="1503514" y="633349"/>
                </a:lnTo>
                <a:lnTo>
                  <a:pt x="1512722" y="639394"/>
                </a:lnTo>
                <a:lnTo>
                  <a:pt x="1524000" y="641604"/>
                </a:lnTo>
                <a:lnTo>
                  <a:pt x="1535264" y="639394"/>
                </a:lnTo>
                <a:lnTo>
                  <a:pt x="1544472" y="633349"/>
                </a:lnTo>
                <a:lnTo>
                  <a:pt x="1550670" y="624395"/>
                </a:lnTo>
                <a:lnTo>
                  <a:pt x="1552956" y="613410"/>
                </a:lnTo>
                <a:close/>
              </a:path>
              <a:path w="9144000" h="641985">
                <a:moveTo>
                  <a:pt x="1933956" y="418338"/>
                </a:moveTo>
                <a:lnTo>
                  <a:pt x="1931670" y="407365"/>
                </a:lnTo>
                <a:lnTo>
                  <a:pt x="1925472" y="398411"/>
                </a:lnTo>
                <a:lnTo>
                  <a:pt x="1916264" y="392366"/>
                </a:lnTo>
                <a:lnTo>
                  <a:pt x="1905000" y="390144"/>
                </a:lnTo>
                <a:lnTo>
                  <a:pt x="1893722" y="392366"/>
                </a:lnTo>
                <a:lnTo>
                  <a:pt x="1884514" y="398411"/>
                </a:lnTo>
                <a:lnTo>
                  <a:pt x="1878317" y="407365"/>
                </a:lnTo>
                <a:lnTo>
                  <a:pt x="1876044" y="418338"/>
                </a:lnTo>
                <a:lnTo>
                  <a:pt x="1878317" y="429323"/>
                </a:lnTo>
                <a:lnTo>
                  <a:pt x="1884514" y="438277"/>
                </a:lnTo>
                <a:lnTo>
                  <a:pt x="1893722" y="444322"/>
                </a:lnTo>
                <a:lnTo>
                  <a:pt x="1905000" y="446532"/>
                </a:lnTo>
                <a:lnTo>
                  <a:pt x="1916264" y="444322"/>
                </a:lnTo>
                <a:lnTo>
                  <a:pt x="1925472" y="438277"/>
                </a:lnTo>
                <a:lnTo>
                  <a:pt x="1931670" y="429323"/>
                </a:lnTo>
                <a:lnTo>
                  <a:pt x="1933956" y="418338"/>
                </a:lnTo>
                <a:close/>
              </a:path>
              <a:path w="9144000" h="641985">
                <a:moveTo>
                  <a:pt x="2314956" y="413766"/>
                </a:moveTo>
                <a:lnTo>
                  <a:pt x="2312670" y="402793"/>
                </a:lnTo>
                <a:lnTo>
                  <a:pt x="2306472" y="393839"/>
                </a:lnTo>
                <a:lnTo>
                  <a:pt x="2297265" y="387794"/>
                </a:lnTo>
                <a:lnTo>
                  <a:pt x="2286000" y="385572"/>
                </a:lnTo>
                <a:lnTo>
                  <a:pt x="2274722" y="387794"/>
                </a:lnTo>
                <a:lnTo>
                  <a:pt x="2265515" y="393839"/>
                </a:lnTo>
                <a:lnTo>
                  <a:pt x="2259317" y="402793"/>
                </a:lnTo>
                <a:lnTo>
                  <a:pt x="2257044" y="413766"/>
                </a:lnTo>
                <a:lnTo>
                  <a:pt x="2259317" y="424751"/>
                </a:lnTo>
                <a:lnTo>
                  <a:pt x="2265515" y="433705"/>
                </a:lnTo>
                <a:lnTo>
                  <a:pt x="2274722" y="439750"/>
                </a:lnTo>
                <a:lnTo>
                  <a:pt x="2286000" y="441960"/>
                </a:lnTo>
                <a:lnTo>
                  <a:pt x="2297265" y="439750"/>
                </a:lnTo>
                <a:lnTo>
                  <a:pt x="2306472" y="433705"/>
                </a:lnTo>
                <a:lnTo>
                  <a:pt x="2312670" y="424751"/>
                </a:lnTo>
                <a:lnTo>
                  <a:pt x="2314956" y="413766"/>
                </a:lnTo>
                <a:close/>
              </a:path>
              <a:path w="9144000" h="641985">
                <a:moveTo>
                  <a:pt x="2695956" y="132588"/>
                </a:moveTo>
                <a:lnTo>
                  <a:pt x="2693670" y="121323"/>
                </a:lnTo>
                <a:lnTo>
                  <a:pt x="2687472" y="112115"/>
                </a:lnTo>
                <a:lnTo>
                  <a:pt x="2678265" y="105918"/>
                </a:lnTo>
                <a:lnTo>
                  <a:pt x="2667000" y="103632"/>
                </a:lnTo>
                <a:lnTo>
                  <a:pt x="2655722" y="105918"/>
                </a:lnTo>
                <a:lnTo>
                  <a:pt x="2646515" y="112115"/>
                </a:lnTo>
                <a:lnTo>
                  <a:pt x="2640317" y="121323"/>
                </a:lnTo>
                <a:lnTo>
                  <a:pt x="2638044" y="132588"/>
                </a:lnTo>
                <a:lnTo>
                  <a:pt x="2640317" y="143865"/>
                </a:lnTo>
                <a:lnTo>
                  <a:pt x="2646515" y="153073"/>
                </a:lnTo>
                <a:lnTo>
                  <a:pt x="2655722" y="159270"/>
                </a:lnTo>
                <a:lnTo>
                  <a:pt x="2667000" y="161544"/>
                </a:lnTo>
                <a:lnTo>
                  <a:pt x="2678265" y="159270"/>
                </a:lnTo>
                <a:lnTo>
                  <a:pt x="2687472" y="153073"/>
                </a:lnTo>
                <a:lnTo>
                  <a:pt x="2693670" y="143865"/>
                </a:lnTo>
                <a:lnTo>
                  <a:pt x="2695956" y="132588"/>
                </a:lnTo>
                <a:close/>
              </a:path>
              <a:path w="9144000" h="641985">
                <a:moveTo>
                  <a:pt x="3076956" y="199644"/>
                </a:moveTo>
                <a:lnTo>
                  <a:pt x="3074670" y="188379"/>
                </a:lnTo>
                <a:lnTo>
                  <a:pt x="3068472" y="179171"/>
                </a:lnTo>
                <a:lnTo>
                  <a:pt x="3059265" y="172974"/>
                </a:lnTo>
                <a:lnTo>
                  <a:pt x="3048000" y="170688"/>
                </a:lnTo>
                <a:lnTo>
                  <a:pt x="3036722" y="172974"/>
                </a:lnTo>
                <a:lnTo>
                  <a:pt x="3027515" y="179171"/>
                </a:lnTo>
                <a:lnTo>
                  <a:pt x="3021317" y="188379"/>
                </a:lnTo>
                <a:lnTo>
                  <a:pt x="3019044" y="199644"/>
                </a:lnTo>
                <a:lnTo>
                  <a:pt x="3021317" y="210921"/>
                </a:lnTo>
                <a:lnTo>
                  <a:pt x="3027515" y="220129"/>
                </a:lnTo>
                <a:lnTo>
                  <a:pt x="3036722" y="226326"/>
                </a:lnTo>
                <a:lnTo>
                  <a:pt x="3048000" y="228600"/>
                </a:lnTo>
                <a:lnTo>
                  <a:pt x="3059265" y="226326"/>
                </a:lnTo>
                <a:lnTo>
                  <a:pt x="3068472" y="220129"/>
                </a:lnTo>
                <a:lnTo>
                  <a:pt x="3074670" y="210921"/>
                </a:lnTo>
                <a:lnTo>
                  <a:pt x="3076956" y="199644"/>
                </a:lnTo>
                <a:close/>
              </a:path>
              <a:path w="9144000" h="641985">
                <a:moveTo>
                  <a:pt x="3457956" y="199644"/>
                </a:moveTo>
                <a:lnTo>
                  <a:pt x="3455670" y="188379"/>
                </a:lnTo>
                <a:lnTo>
                  <a:pt x="3449472" y="179171"/>
                </a:lnTo>
                <a:lnTo>
                  <a:pt x="3440265" y="172974"/>
                </a:lnTo>
                <a:lnTo>
                  <a:pt x="3429000" y="170688"/>
                </a:lnTo>
                <a:lnTo>
                  <a:pt x="3417722" y="172974"/>
                </a:lnTo>
                <a:lnTo>
                  <a:pt x="3408515" y="179171"/>
                </a:lnTo>
                <a:lnTo>
                  <a:pt x="3402317" y="188379"/>
                </a:lnTo>
                <a:lnTo>
                  <a:pt x="3400044" y="199644"/>
                </a:lnTo>
                <a:lnTo>
                  <a:pt x="3402317" y="210921"/>
                </a:lnTo>
                <a:lnTo>
                  <a:pt x="3408515" y="220129"/>
                </a:lnTo>
                <a:lnTo>
                  <a:pt x="3417722" y="226326"/>
                </a:lnTo>
                <a:lnTo>
                  <a:pt x="3429000" y="228600"/>
                </a:lnTo>
                <a:lnTo>
                  <a:pt x="3440265" y="226326"/>
                </a:lnTo>
                <a:lnTo>
                  <a:pt x="3449472" y="220129"/>
                </a:lnTo>
                <a:lnTo>
                  <a:pt x="3455670" y="210921"/>
                </a:lnTo>
                <a:lnTo>
                  <a:pt x="3457956" y="199644"/>
                </a:lnTo>
                <a:close/>
              </a:path>
              <a:path w="9144000" h="641985">
                <a:moveTo>
                  <a:pt x="3838956" y="532638"/>
                </a:moveTo>
                <a:lnTo>
                  <a:pt x="3836670" y="521665"/>
                </a:lnTo>
                <a:lnTo>
                  <a:pt x="3830472" y="512711"/>
                </a:lnTo>
                <a:lnTo>
                  <a:pt x="3821265" y="506666"/>
                </a:lnTo>
                <a:lnTo>
                  <a:pt x="3810000" y="504444"/>
                </a:lnTo>
                <a:lnTo>
                  <a:pt x="3798722" y="506666"/>
                </a:lnTo>
                <a:lnTo>
                  <a:pt x="3789515" y="512711"/>
                </a:lnTo>
                <a:lnTo>
                  <a:pt x="3783317" y="521665"/>
                </a:lnTo>
                <a:lnTo>
                  <a:pt x="3781044" y="532638"/>
                </a:lnTo>
                <a:lnTo>
                  <a:pt x="3783317" y="543623"/>
                </a:lnTo>
                <a:lnTo>
                  <a:pt x="3789515" y="552577"/>
                </a:lnTo>
                <a:lnTo>
                  <a:pt x="3798722" y="558622"/>
                </a:lnTo>
                <a:lnTo>
                  <a:pt x="3810000" y="560832"/>
                </a:lnTo>
                <a:lnTo>
                  <a:pt x="3821265" y="558622"/>
                </a:lnTo>
                <a:lnTo>
                  <a:pt x="3830472" y="552577"/>
                </a:lnTo>
                <a:lnTo>
                  <a:pt x="3836670" y="543623"/>
                </a:lnTo>
                <a:lnTo>
                  <a:pt x="3838956" y="532638"/>
                </a:lnTo>
                <a:close/>
              </a:path>
              <a:path w="9144000" h="641985">
                <a:moveTo>
                  <a:pt x="4219956" y="532638"/>
                </a:moveTo>
                <a:lnTo>
                  <a:pt x="4217670" y="521665"/>
                </a:lnTo>
                <a:lnTo>
                  <a:pt x="4211472" y="512711"/>
                </a:lnTo>
                <a:lnTo>
                  <a:pt x="4202265" y="506666"/>
                </a:lnTo>
                <a:lnTo>
                  <a:pt x="4191000" y="504444"/>
                </a:lnTo>
                <a:lnTo>
                  <a:pt x="4179722" y="506666"/>
                </a:lnTo>
                <a:lnTo>
                  <a:pt x="4170515" y="512711"/>
                </a:lnTo>
                <a:lnTo>
                  <a:pt x="4164317" y="521665"/>
                </a:lnTo>
                <a:lnTo>
                  <a:pt x="4162044" y="532638"/>
                </a:lnTo>
                <a:lnTo>
                  <a:pt x="4164317" y="543623"/>
                </a:lnTo>
                <a:lnTo>
                  <a:pt x="4170515" y="552577"/>
                </a:lnTo>
                <a:lnTo>
                  <a:pt x="4179722" y="558622"/>
                </a:lnTo>
                <a:lnTo>
                  <a:pt x="4191000" y="560832"/>
                </a:lnTo>
                <a:lnTo>
                  <a:pt x="4202265" y="558622"/>
                </a:lnTo>
                <a:lnTo>
                  <a:pt x="4211472" y="552577"/>
                </a:lnTo>
                <a:lnTo>
                  <a:pt x="4217670" y="543623"/>
                </a:lnTo>
                <a:lnTo>
                  <a:pt x="4219956" y="532638"/>
                </a:lnTo>
                <a:close/>
              </a:path>
              <a:path w="9144000" h="641985">
                <a:moveTo>
                  <a:pt x="4600956" y="252222"/>
                </a:moveTo>
                <a:lnTo>
                  <a:pt x="4598670" y="241249"/>
                </a:lnTo>
                <a:lnTo>
                  <a:pt x="4592472" y="232295"/>
                </a:lnTo>
                <a:lnTo>
                  <a:pt x="4583265" y="226250"/>
                </a:lnTo>
                <a:lnTo>
                  <a:pt x="4572000" y="224028"/>
                </a:lnTo>
                <a:lnTo>
                  <a:pt x="4560722" y="226250"/>
                </a:lnTo>
                <a:lnTo>
                  <a:pt x="4551515" y="232295"/>
                </a:lnTo>
                <a:lnTo>
                  <a:pt x="4545317" y="241249"/>
                </a:lnTo>
                <a:lnTo>
                  <a:pt x="4543044" y="252222"/>
                </a:lnTo>
                <a:lnTo>
                  <a:pt x="4545317" y="263207"/>
                </a:lnTo>
                <a:lnTo>
                  <a:pt x="4551515" y="272161"/>
                </a:lnTo>
                <a:lnTo>
                  <a:pt x="4560722" y="278206"/>
                </a:lnTo>
                <a:lnTo>
                  <a:pt x="4572000" y="280416"/>
                </a:lnTo>
                <a:lnTo>
                  <a:pt x="4583265" y="278206"/>
                </a:lnTo>
                <a:lnTo>
                  <a:pt x="4592472" y="272161"/>
                </a:lnTo>
                <a:lnTo>
                  <a:pt x="4598670" y="263207"/>
                </a:lnTo>
                <a:lnTo>
                  <a:pt x="4600956" y="252222"/>
                </a:lnTo>
                <a:close/>
              </a:path>
              <a:path w="9144000" h="641985">
                <a:moveTo>
                  <a:pt x="4981956" y="128016"/>
                </a:moveTo>
                <a:lnTo>
                  <a:pt x="4979670" y="116751"/>
                </a:lnTo>
                <a:lnTo>
                  <a:pt x="4973472" y="107543"/>
                </a:lnTo>
                <a:lnTo>
                  <a:pt x="4964265" y="101346"/>
                </a:lnTo>
                <a:lnTo>
                  <a:pt x="4953000" y="99060"/>
                </a:lnTo>
                <a:lnTo>
                  <a:pt x="4941722" y="101346"/>
                </a:lnTo>
                <a:lnTo>
                  <a:pt x="4932515" y="107543"/>
                </a:lnTo>
                <a:lnTo>
                  <a:pt x="4926317" y="116751"/>
                </a:lnTo>
                <a:lnTo>
                  <a:pt x="4924044" y="128016"/>
                </a:lnTo>
                <a:lnTo>
                  <a:pt x="4926317" y="139293"/>
                </a:lnTo>
                <a:lnTo>
                  <a:pt x="4932515" y="148501"/>
                </a:lnTo>
                <a:lnTo>
                  <a:pt x="4941722" y="154698"/>
                </a:lnTo>
                <a:lnTo>
                  <a:pt x="4953000" y="156972"/>
                </a:lnTo>
                <a:lnTo>
                  <a:pt x="4964265" y="154698"/>
                </a:lnTo>
                <a:lnTo>
                  <a:pt x="4973472" y="148501"/>
                </a:lnTo>
                <a:lnTo>
                  <a:pt x="4979670" y="139293"/>
                </a:lnTo>
                <a:lnTo>
                  <a:pt x="4981956" y="128016"/>
                </a:lnTo>
                <a:close/>
              </a:path>
              <a:path w="9144000" h="641985">
                <a:moveTo>
                  <a:pt x="5362956" y="356616"/>
                </a:moveTo>
                <a:lnTo>
                  <a:pt x="5360670" y="345351"/>
                </a:lnTo>
                <a:lnTo>
                  <a:pt x="5354472" y="336143"/>
                </a:lnTo>
                <a:lnTo>
                  <a:pt x="5345265" y="329946"/>
                </a:lnTo>
                <a:lnTo>
                  <a:pt x="5334000" y="327660"/>
                </a:lnTo>
                <a:lnTo>
                  <a:pt x="5322722" y="329946"/>
                </a:lnTo>
                <a:lnTo>
                  <a:pt x="5313515" y="336143"/>
                </a:lnTo>
                <a:lnTo>
                  <a:pt x="5307317" y="345351"/>
                </a:lnTo>
                <a:lnTo>
                  <a:pt x="5305044" y="356616"/>
                </a:lnTo>
                <a:lnTo>
                  <a:pt x="5307317" y="367893"/>
                </a:lnTo>
                <a:lnTo>
                  <a:pt x="5313515" y="377101"/>
                </a:lnTo>
                <a:lnTo>
                  <a:pt x="5322722" y="383298"/>
                </a:lnTo>
                <a:lnTo>
                  <a:pt x="5334000" y="385572"/>
                </a:lnTo>
                <a:lnTo>
                  <a:pt x="5345265" y="383298"/>
                </a:lnTo>
                <a:lnTo>
                  <a:pt x="5354472" y="377101"/>
                </a:lnTo>
                <a:lnTo>
                  <a:pt x="5360670" y="367893"/>
                </a:lnTo>
                <a:lnTo>
                  <a:pt x="5362956" y="356616"/>
                </a:lnTo>
                <a:close/>
              </a:path>
              <a:path w="9144000" h="641985">
                <a:moveTo>
                  <a:pt x="5743956" y="356616"/>
                </a:moveTo>
                <a:lnTo>
                  <a:pt x="5741670" y="345351"/>
                </a:lnTo>
                <a:lnTo>
                  <a:pt x="5735472" y="336143"/>
                </a:lnTo>
                <a:lnTo>
                  <a:pt x="5726265" y="329946"/>
                </a:lnTo>
                <a:lnTo>
                  <a:pt x="5715000" y="327660"/>
                </a:lnTo>
                <a:lnTo>
                  <a:pt x="5703722" y="329946"/>
                </a:lnTo>
                <a:lnTo>
                  <a:pt x="5694515" y="336143"/>
                </a:lnTo>
                <a:lnTo>
                  <a:pt x="5688317" y="345351"/>
                </a:lnTo>
                <a:lnTo>
                  <a:pt x="5686044" y="356616"/>
                </a:lnTo>
                <a:lnTo>
                  <a:pt x="5688317" y="367893"/>
                </a:lnTo>
                <a:lnTo>
                  <a:pt x="5694515" y="377101"/>
                </a:lnTo>
                <a:lnTo>
                  <a:pt x="5703722" y="383298"/>
                </a:lnTo>
                <a:lnTo>
                  <a:pt x="5715000" y="385572"/>
                </a:lnTo>
                <a:lnTo>
                  <a:pt x="5726265" y="383298"/>
                </a:lnTo>
                <a:lnTo>
                  <a:pt x="5735472" y="377101"/>
                </a:lnTo>
                <a:lnTo>
                  <a:pt x="5741670" y="367893"/>
                </a:lnTo>
                <a:lnTo>
                  <a:pt x="5743956" y="356616"/>
                </a:lnTo>
                <a:close/>
              </a:path>
              <a:path w="9144000" h="641985">
                <a:moveTo>
                  <a:pt x="6124956" y="432816"/>
                </a:moveTo>
                <a:lnTo>
                  <a:pt x="6122670" y="421551"/>
                </a:lnTo>
                <a:lnTo>
                  <a:pt x="6116472" y="412343"/>
                </a:lnTo>
                <a:lnTo>
                  <a:pt x="6107265" y="406146"/>
                </a:lnTo>
                <a:lnTo>
                  <a:pt x="6096000" y="403860"/>
                </a:lnTo>
                <a:lnTo>
                  <a:pt x="6084722" y="406146"/>
                </a:lnTo>
                <a:lnTo>
                  <a:pt x="6075515" y="412343"/>
                </a:lnTo>
                <a:lnTo>
                  <a:pt x="6069317" y="421551"/>
                </a:lnTo>
                <a:lnTo>
                  <a:pt x="6067044" y="432816"/>
                </a:lnTo>
                <a:lnTo>
                  <a:pt x="6069317" y="444093"/>
                </a:lnTo>
                <a:lnTo>
                  <a:pt x="6075515" y="453301"/>
                </a:lnTo>
                <a:lnTo>
                  <a:pt x="6084722" y="459498"/>
                </a:lnTo>
                <a:lnTo>
                  <a:pt x="6096000" y="461772"/>
                </a:lnTo>
                <a:lnTo>
                  <a:pt x="6107265" y="459498"/>
                </a:lnTo>
                <a:lnTo>
                  <a:pt x="6116472" y="453301"/>
                </a:lnTo>
                <a:lnTo>
                  <a:pt x="6122670" y="444093"/>
                </a:lnTo>
                <a:lnTo>
                  <a:pt x="6124956" y="432816"/>
                </a:lnTo>
                <a:close/>
              </a:path>
              <a:path w="9144000" h="641985">
                <a:moveTo>
                  <a:pt x="6505956" y="313944"/>
                </a:moveTo>
                <a:lnTo>
                  <a:pt x="6503670" y="302679"/>
                </a:lnTo>
                <a:lnTo>
                  <a:pt x="6497472" y="293471"/>
                </a:lnTo>
                <a:lnTo>
                  <a:pt x="6488265" y="287274"/>
                </a:lnTo>
                <a:lnTo>
                  <a:pt x="6477000" y="284988"/>
                </a:lnTo>
                <a:lnTo>
                  <a:pt x="6465722" y="287274"/>
                </a:lnTo>
                <a:lnTo>
                  <a:pt x="6456515" y="293471"/>
                </a:lnTo>
                <a:lnTo>
                  <a:pt x="6450317" y="302679"/>
                </a:lnTo>
                <a:lnTo>
                  <a:pt x="6448044" y="313944"/>
                </a:lnTo>
                <a:lnTo>
                  <a:pt x="6450317" y="325221"/>
                </a:lnTo>
                <a:lnTo>
                  <a:pt x="6456515" y="334429"/>
                </a:lnTo>
                <a:lnTo>
                  <a:pt x="6465722" y="340626"/>
                </a:lnTo>
                <a:lnTo>
                  <a:pt x="6477000" y="342900"/>
                </a:lnTo>
                <a:lnTo>
                  <a:pt x="6488265" y="340626"/>
                </a:lnTo>
                <a:lnTo>
                  <a:pt x="6497472" y="334429"/>
                </a:lnTo>
                <a:lnTo>
                  <a:pt x="6503670" y="325221"/>
                </a:lnTo>
                <a:lnTo>
                  <a:pt x="6505956" y="313944"/>
                </a:lnTo>
                <a:close/>
              </a:path>
              <a:path w="9144000" h="641985">
                <a:moveTo>
                  <a:pt x="6886956" y="608838"/>
                </a:moveTo>
                <a:lnTo>
                  <a:pt x="6884670" y="597865"/>
                </a:lnTo>
                <a:lnTo>
                  <a:pt x="6878472" y="588911"/>
                </a:lnTo>
                <a:lnTo>
                  <a:pt x="6869265" y="582866"/>
                </a:lnTo>
                <a:lnTo>
                  <a:pt x="6858000" y="580644"/>
                </a:lnTo>
                <a:lnTo>
                  <a:pt x="6846722" y="582866"/>
                </a:lnTo>
                <a:lnTo>
                  <a:pt x="6837515" y="588911"/>
                </a:lnTo>
                <a:lnTo>
                  <a:pt x="6831317" y="597865"/>
                </a:lnTo>
                <a:lnTo>
                  <a:pt x="6829044" y="608838"/>
                </a:lnTo>
                <a:lnTo>
                  <a:pt x="6831317" y="619823"/>
                </a:lnTo>
                <a:lnTo>
                  <a:pt x="6837515" y="628777"/>
                </a:lnTo>
                <a:lnTo>
                  <a:pt x="6846722" y="634822"/>
                </a:lnTo>
                <a:lnTo>
                  <a:pt x="6858000" y="637032"/>
                </a:lnTo>
                <a:lnTo>
                  <a:pt x="6869265" y="634822"/>
                </a:lnTo>
                <a:lnTo>
                  <a:pt x="6878472" y="628777"/>
                </a:lnTo>
                <a:lnTo>
                  <a:pt x="6884670" y="619823"/>
                </a:lnTo>
                <a:lnTo>
                  <a:pt x="6886956" y="608838"/>
                </a:lnTo>
                <a:close/>
              </a:path>
              <a:path w="9144000" h="641985">
                <a:moveTo>
                  <a:pt x="7267956" y="608838"/>
                </a:moveTo>
                <a:lnTo>
                  <a:pt x="7265670" y="597865"/>
                </a:lnTo>
                <a:lnTo>
                  <a:pt x="7259472" y="588911"/>
                </a:lnTo>
                <a:lnTo>
                  <a:pt x="7250265" y="582866"/>
                </a:lnTo>
                <a:lnTo>
                  <a:pt x="7239000" y="580644"/>
                </a:lnTo>
                <a:lnTo>
                  <a:pt x="7227722" y="582866"/>
                </a:lnTo>
                <a:lnTo>
                  <a:pt x="7218515" y="588911"/>
                </a:lnTo>
                <a:lnTo>
                  <a:pt x="7212317" y="597865"/>
                </a:lnTo>
                <a:lnTo>
                  <a:pt x="7210044" y="608838"/>
                </a:lnTo>
                <a:lnTo>
                  <a:pt x="7212317" y="619823"/>
                </a:lnTo>
                <a:lnTo>
                  <a:pt x="7218515" y="628777"/>
                </a:lnTo>
                <a:lnTo>
                  <a:pt x="7227722" y="634822"/>
                </a:lnTo>
                <a:lnTo>
                  <a:pt x="7239000" y="637032"/>
                </a:lnTo>
                <a:lnTo>
                  <a:pt x="7250265" y="634822"/>
                </a:lnTo>
                <a:lnTo>
                  <a:pt x="7259472" y="628777"/>
                </a:lnTo>
                <a:lnTo>
                  <a:pt x="7265670" y="619823"/>
                </a:lnTo>
                <a:lnTo>
                  <a:pt x="7267956" y="608838"/>
                </a:lnTo>
                <a:close/>
              </a:path>
              <a:path w="9144000" h="641985">
                <a:moveTo>
                  <a:pt x="7648956" y="28194"/>
                </a:moveTo>
                <a:lnTo>
                  <a:pt x="7646670" y="17221"/>
                </a:lnTo>
                <a:lnTo>
                  <a:pt x="7640472" y="8267"/>
                </a:lnTo>
                <a:lnTo>
                  <a:pt x="7631265" y="2222"/>
                </a:lnTo>
                <a:lnTo>
                  <a:pt x="7620000" y="0"/>
                </a:lnTo>
                <a:lnTo>
                  <a:pt x="7608722" y="2222"/>
                </a:lnTo>
                <a:lnTo>
                  <a:pt x="7599515" y="8267"/>
                </a:lnTo>
                <a:lnTo>
                  <a:pt x="7593317" y="17221"/>
                </a:lnTo>
                <a:lnTo>
                  <a:pt x="7591044" y="28194"/>
                </a:lnTo>
                <a:lnTo>
                  <a:pt x="7593317" y="39179"/>
                </a:lnTo>
                <a:lnTo>
                  <a:pt x="7599515" y="48133"/>
                </a:lnTo>
                <a:lnTo>
                  <a:pt x="7608722" y="54178"/>
                </a:lnTo>
                <a:lnTo>
                  <a:pt x="7620000" y="56388"/>
                </a:lnTo>
                <a:lnTo>
                  <a:pt x="7631265" y="54178"/>
                </a:lnTo>
                <a:lnTo>
                  <a:pt x="7640472" y="48133"/>
                </a:lnTo>
                <a:lnTo>
                  <a:pt x="7646670" y="39179"/>
                </a:lnTo>
                <a:lnTo>
                  <a:pt x="7648956" y="28194"/>
                </a:lnTo>
                <a:close/>
              </a:path>
              <a:path w="9144000" h="641985">
                <a:moveTo>
                  <a:pt x="8029956" y="142494"/>
                </a:moveTo>
                <a:lnTo>
                  <a:pt x="8027670" y="131521"/>
                </a:lnTo>
                <a:lnTo>
                  <a:pt x="8021472" y="122567"/>
                </a:lnTo>
                <a:lnTo>
                  <a:pt x="8012265" y="116522"/>
                </a:lnTo>
                <a:lnTo>
                  <a:pt x="8001000" y="114300"/>
                </a:lnTo>
                <a:lnTo>
                  <a:pt x="7989722" y="116522"/>
                </a:lnTo>
                <a:lnTo>
                  <a:pt x="7980515" y="122567"/>
                </a:lnTo>
                <a:lnTo>
                  <a:pt x="7974317" y="131521"/>
                </a:lnTo>
                <a:lnTo>
                  <a:pt x="7972044" y="142494"/>
                </a:lnTo>
                <a:lnTo>
                  <a:pt x="7974317" y="153479"/>
                </a:lnTo>
                <a:lnTo>
                  <a:pt x="7980515" y="162433"/>
                </a:lnTo>
                <a:lnTo>
                  <a:pt x="7989722" y="168478"/>
                </a:lnTo>
                <a:lnTo>
                  <a:pt x="8001000" y="170688"/>
                </a:lnTo>
                <a:lnTo>
                  <a:pt x="8012265" y="168478"/>
                </a:lnTo>
                <a:lnTo>
                  <a:pt x="8021472" y="162433"/>
                </a:lnTo>
                <a:lnTo>
                  <a:pt x="8027670" y="153479"/>
                </a:lnTo>
                <a:lnTo>
                  <a:pt x="8029956" y="142494"/>
                </a:lnTo>
                <a:close/>
              </a:path>
              <a:path w="9144000" h="641985">
                <a:moveTo>
                  <a:pt x="8410956" y="142494"/>
                </a:moveTo>
                <a:lnTo>
                  <a:pt x="8408670" y="131521"/>
                </a:lnTo>
                <a:lnTo>
                  <a:pt x="8402472" y="122567"/>
                </a:lnTo>
                <a:lnTo>
                  <a:pt x="8393265" y="116522"/>
                </a:lnTo>
                <a:lnTo>
                  <a:pt x="8382000" y="114300"/>
                </a:lnTo>
                <a:lnTo>
                  <a:pt x="8370722" y="116522"/>
                </a:lnTo>
                <a:lnTo>
                  <a:pt x="8361515" y="122567"/>
                </a:lnTo>
                <a:lnTo>
                  <a:pt x="8355317" y="131521"/>
                </a:lnTo>
                <a:lnTo>
                  <a:pt x="8353044" y="142494"/>
                </a:lnTo>
                <a:lnTo>
                  <a:pt x="8355317" y="153479"/>
                </a:lnTo>
                <a:lnTo>
                  <a:pt x="8361515" y="162433"/>
                </a:lnTo>
                <a:lnTo>
                  <a:pt x="8370722" y="168478"/>
                </a:lnTo>
                <a:lnTo>
                  <a:pt x="8382000" y="170688"/>
                </a:lnTo>
                <a:lnTo>
                  <a:pt x="8393265" y="168478"/>
                </a:lnTo>
                <a:lnTo>
                  <a:pt x="8402472" y="162433"/>
                </a:lnTo>
                <a:lnTo>
                  <a:pt x="8408670" y="153479"/>
                </a:lnTo>
                <a:lnTo>
                  <a:pt x="8410956" y="142494"/>
                </a:lnTo>
                <a:close/>
              </a:path>
              <a:path w="9144000" h="641985">
                <a:moveTo>
                  <a:pt x="8791956" y="142494"/>
                </a:moveTo>
                <a:lnTo>
                  <a:pt x="8789670" y="131521"/>
                </a:lnTo>
                <a:lnTo>
                  <a:pt x="8783472" y="122567"/>
                </a:lnTo>
                <a:lnTo>
                  <a:pt x="8774265" y="116522"/>
                </a:lnTo>
                <a:lnTo>
                  <a:pt x="8763000" y="114300"/>
                </a:lnTo>
                <a:lnTo>
                  <a:pt x="8751722" y="116522"/>
                </a:lnTo>
                <a:lnTo>
                  <a:pt x="8742515" y="122567"/>
                </a:lnTo>
                <a:lnTo>
                  <a:pt x="8736317" y="131521"/>
                </a:lnTo>
                <a:lnTo>
                  <a:pt x="8734044" y="142494"/>
                </a:lnTo>
                <a:lnTo>
                  <a:pt x="8736317" y="153479"/>
                </a:lnTo>
                <a:lnTo>
                  <a:pt x="8742515" y="162433"/>
                </a:lnTo>
                <a:lnTo>
                  <a:pt x="8751722" y="168478"/>
                </a:lnTo>
                <a:lnTo>
                  <a:pt x="8763000" y="170688"/>
                </a:lnTo>
                <a:lnTo>
                  <a:pt x="8774265" y="168478"/>
                </a:lnTo>
                <a:lnTo>
                  <a:pt x="8783472" y="162433"/>
                </a:lnTo>
                <a:lnTo>
                  <a:pt x="8789670" y="153479"/>
                </a:lnTo>
                <a:lnTo>
                  <a:pt x="8791956" y="142494"/>
                </a:lnTo>
                <a:close/>
              </a:path>
              <a:path w="9144000" h="641985">
                <a:moveTo>
                  <a:pt x="9144000" y="428244"/>
                </a:moveTo>
                <a:lnTo>
                  <a:pt x="9138514" y="431939"/>
                </a:lnTo>
                <a:lnTo>
                  <a:pt x="9132481" y="440893"/>
                </a:lnTo>
                <a:lnTo>
                  <a:pt x="9130284" y="451866"/>
                </a:lnTo>
                <a:lnTo>
                  <a:pt x="9132481" y="462851"/>
                </a:lnTo>
                <a:lnTo>
                  <a:pt x="9138514" y="471805"/>
                </a:lnTo>
                <a:lnTo>
                  <a:pt x="9144000" y="475500"/>
                </a:lnTo>
                <a:lnTo>
                  <a:pt x="9144000" y="428244"/>
                </a:lnTo>
                <a:close/>
              </a:path>
            </a:pathLst>
          </a:custGeom>
          <a:solidFill>
            <a:srgbClr val="3B78D7"/>
          </a:solidFill>
        </p:spPr>
        <p:txBody>
          <a:bodyPr wrap="square" lIns="0" tIns="0" rIns="0" bIns="0" rtlCol="0"/>
          <a:lstStyle/>
          <a:p>
            <a:endParaRPr/>
          </a:p>
        </p:txBody>
      </p:sp>
      <p:sp>
        <p:nvSpPr>
          <p:cNvPr id="48" name="bg object 48"/>
          <p:cNvSpPr/>
          <p:nvPr/>
        </p:nvSpPr>
        <p:spPr>
          <a:xfrm>
            <a:off x="1085088" y="4515611"/>
            <a:ext cx="3926204" cy="471170"/>
          </a:xfrm>
          <a:custGeom>
            <a:avLst/>
            <a:gdLst/>
            <a:ahLst/>
            <a:cxnLst/>
            <a:rect l="l" t="t" r="r" b="b"/>
            <a:pathLst>
              <a:path w="3926204" h="471170">
                <a:moveTo>
                  <a:pt x="1905000" y="128015"/>
                </a:moveTo>
                <a:lnTo>
                  <a:pt x="1909548" y="105476"/>
                </a:lnTo>
                <a:lnTo>
                  <a:pt x="1921954" y="87068"/>
                </a:lnTo>
                <a:lnTo>
                  <a:pt x="1940361" y="74655"/>
                </a:lnTo>
                <a:lnTo>
                  <a:pt x="1962912" y="70103"/>
                </a:lnTo>
                <a:lnTo>
                  <a:pt x="1985462" y="74655"/>
                </a:lnTo>
                <a:lnTo>
                  <a:pt x="2003869" y="87068"/>
                </a:lnTo>
                <a:lnTo>
                  <a:pt x="2016275" y="105476"/>
                </a:lnTo>
                <a:lnTo>
                  <a:pt x="2020824" y="128015"/>
                </a:lnTo>
                <a:lnTo>
                  <a:pt x="2016275" y="150555"/>
                </a:lnTo>
                <a:lnTo>
                  <a:pt x="2003869" y="168963"/>
                </a:lnTo>
                <a:lnTo>
                  <a:pt x="1985462" y="181376"/>
                </a:lnTo>
                <a:lnTo>
                  <a:pt x="1962912" y="185928"/>
                </a:lnTo>
                <a:lnTo>
                  <a:pt x="1940361" y="181376"/>
                </a:lnTo>
                <a:lnTo>
                  <a:pt x="1921954" y="168963"/>
                </a:lnTo>
                <a:lnTo>
                  <a:pt x="1909548" y="150555"/>
                </a:lnTo>
                <a:lnTo>
                  <a:pt x="1905000" y="128015"/>
                </a:lnTo>
                <a:close/>
              </a:path>
              <a:path w="3926204" h="471170">
                <a:moveTo>
                  <a:pt x="0" y="413766"/>
                </a:moveTo>
                <a:lnTo>
                  <a:pt x="4551" y="391522"/>
                </a:lnTo>
                <a:lnTo>
                  <a:pt x="16964" y="373356"/>
                </a:lnTo>
                <a:lnTo>
                  <a:pt x="35372" y="361107"/>
                </a:lnTo>
                <a:lnTo>
                  <a:pt x="57912" y="356616"/>
                </a:lnTo>
                <a:lnTo>
                  <a:pt x="80451" y="361107"/>
                </a:lnTo>
                <a:lnTo>
                  <a:pt x="98859" y="373356"/>
                </a:lnTo>
                <a:lnTo>
                  <a:pt x="111272" y="391522"/>
                </a:lnTo>
                <a:lnTo>
                  <a:pt x="115824" y="413766"/>
                </a:lnTo>
                <a:lnTo>
                  <a:pt x="111272" y="436009"/>
                </a:lnTo>
                <a:lnTo>
                  <a:pt x="98859" y="454175"/>
                </a:lnTo>
                <a:lnTo>
                  <a:pt x="80451" y="466424"/>
                </a:lnTo>
                <a:lnTo>
                  <a:pt x="57912" y="470916"/>
                </a:lnTo>
                <a:lnTo>
                  <a:pt x="35372" y="466424"/>
                </a:lnTo>
                <a:lnTo>
                  <a:pt x="16964" y="454175"/>
                </a:lnTo>
                <a:lnTo>
                  <a:pt x="4551" y="436009"/>
                </a:lnTo>
                <a:lnTo>
                  <a:pt x="0" y="413766"/>
                </a:lnTo>
                <a:close/>
              </a:path>
              <a:path w="3926204" h="471170">
                <a:moveTo>
                  <a:pt x="3810000" y="57150"/>
                </a:moveTo>
                <a:lnTo>
                  <a:pt x="3814548" y="34906"/>
                </a:lnTo>
                <a:lnTo>
                  <a:pt x="3826954" y="16740"/>
                </a:lnTo>
                <a:lnTo>
                  <a:pt x="3845361" y="4491"/>
                </a:lnTo>
                <a:lnTo>
                  <a:pt x="3867912" y="0"/>
                </a:lnTo>
                <a:lnTo>
                  <a:pt x="3890462" y="4491"/>
                </a:lnTo>
                <a:lnTo>
                  <a:pt x="3908869" y="16740"/>
                </a:lnTo>
                <a:lnTo>
                  <a:pt x="3921275" y="34906"/>
                </a:lnTo>
                <a:lnTo>
                  <a:pt x="3925824" y="57150"/>
                </a:lnTo>
                <a:lnTo>
                  <a:pt x="3921275" y="79393"/>
                </a:lnTo>
                <a:lnTo>
                  <a:pt x="3908869" y="97559"/>
                </a:lnTo>
                <a:lnTo>
                  <a:pt x="3890462" y="109808"/>
                </a:lnTo>
                <a:lnTo>
                  <a:pt x="3867912" y="114300"/>
                </a:lnTo>
                <a:lnTo>
                  <a:pt x="3845361" y="109808"/>
                </a:lnTo>
                <a:lnTo>
                  <a:pt x="3826954" y="97559"/>
                </a:lnTo>
                <a:lnTo>
                  <a:pt x="3814548" y="79393"/>
                </a:lnTo>
                <a:lnTo>
                  <a:pt x="3810000" y="57150"/>
                </a:lnTo>
                <a:close/>
              </a:path>
            </a:pathLst>
          </a:custGeom>
          <a:ln w="9525">
            <a:solidFill>
              <a:srgbClr val="3B78D7"/>
            </a:solidFill>
          </a:ln>
        </p:spPr>
        <p:txBody>
          <a:bodyPr wrap="square" lIns="0" tIns="0" rIns="0" bIns="0" rtlCol="0"/>
          <a:lstStyle/>
          <a:p>
            <a:endParaRPr/>
          </a:p>
        </p:txBody>
      </p:sp>
      <p:pic>
        <p:nvPicPr>
          <p:cNvPr id="49" name="bg object 49"/>
          <p:cNvPicPr/>
          <p:nvPr/>
        </p:nvPicPr>
        <p:blipFill>
          <a:blip r:embed="rId11" cstate="print"/>
          <a:stretch>
            <a:fillRect/>
          </a:stretch>
        </p:blipFill>
        <p:spPr>
          <a:xfrm>
            <a:off x="8685624" y="4314878"/>
            <a:ext cx="151225" cy="176577"/>
          </a:xfrm>
          <a:prstGeom prst="rect">
            <a:avLst/>
          </a:prstGeom>
        </p:spPr>
      </p:pic>
      <p:sp>
        <p:nvSpPr>
          <p:cNvPr id="2" name="Holder 2"/>
          <p:cNvSpPr>
            <a:spLocks noGrp="1"/>
          </p:cNvSpPr>
          <p:nvPr>
            <p:ph type="title"/>
          </p:nvPr>
        </p:nvSpPr>
        <p:spPr>
          <a:xfrm>
            <a:off x="2336545" y="379857"/>
            <a:ext cx="4470908" cy="513715"/>
          </a:xfrm>
          <a:prstGeom prst="rect">
            <a:avLst/>
          </a:prstGeom>
        </p:spPr>
        <p:txBody>
          <a:bodyPr wrap="square" lIns="0" tIns="0" rIns="0" bIns="0">
            <a:spAutoFit/>
          </a:bodyPr>
          <a:lstStyle>
            <a:lvl1pPr>
              <a:defRPr sz="3200" b="1" i="0">
                <a:solidFill>
                  <a:srgbClr val="00CEF6"/>
                </a:solidFill>
                <a:latin typeface="Trebuchet MS"/>
                <a:cs typeface="Trebuchet MS"/>
              </a:defRPr>
            </a:lvl1pPr>
          </a:lstStyle>
          <a:p>
            <a:endParaRPr/>
          </a:p>
        </p:txBody>
      </p:sp>
      <p:sp>
        <p:nvSpPr>
          <p:cNvPr id="3" name="Holder 3"/>
          <p:cNvSpPr>
            <a:spLocks noGrp="1"/>
          </p:cNvSpPr>
          <p:nvPr>
            <p:ph type="body" idx="1"/>
          </p:nvPr>
        </p:nvSpPr>
        <p:spPr>
          <a:xfrm>
            <a:off x="1189456" y="1683511"/>
            <a:ext cx="6765086" cy="1153160"/>
          </a:xfrm>
          <a:prstGeom prst="rect">
            <a:avLst/>
          </a:prstGeom>
        </p:spPr>
        <p:txBody>
          <a:bodyPr wrap="square" lIns="0" tIns="0" rIns="0" bIns="0">
            <a:spAutoFit/>
          </a:bodyPr>
          <a:lstStyle>
            <a:lvl1pPr>
              <a:defRPr sz="1600" b="0" i="0">
                <a:solidFill>
                  <a:srgbClr val="283149"/>
                </a:solidFill>
                <a:latin typeface="Lucida Sans Unicode"/>
                <a:cs typeface="Lucida Sans Unicode"/>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6/20/2024</a:t>
            </a:fld>
            <a:endParaRPr lang="en-US"/>
          </a:p>
        </p:txBody>
      </p:sp>
      <p:sp>
        <p:nvSpPr>
          <p:cNvPr id="6" name="Holder 6"/>
          <p:cNvSpPr>
            <a:spLocks noGrp="1"/>
          </p:cNvSpPr>
          <p:nvPr>
            <p:ph type="sldNum" sz="quarter" idx="7"/>
          </p:nvPr>
        </p:nvSpPr>
        <p:spPr>
          <a:xfrm>
            <a:off x="8852661" y="4878337"/>
            <a:ext cx="202565" cy="213360"/>
          </a:xfrm>
          <a:prstGeom prst="rect">
            <a:avLst/>
          </a:prstGeom>
        </p:spPr>
        <p:txBody>
          <a:bodyPr wrap="square" lIns="0" tIns="0" rIns="0" bIns="0">
            <a:spAutoFit/>
          </a:bodyPr>
          <a:lstStyle>
            <a:lvl1pPr>
              <a:defRPr sz="1000" b="0" i="0">
                <a:solidFill>
                  <a:schemeClr val="bg1"/>
                </a:solidFill>
                <a:latin typeface="Trebuchet MS"/>
                <a:cs typeface="Trebuchet MS"/>
              </a:defRPr>
            </a:lvl1pPr>
          </a:lstStyle>
          <a:p>
            <a:pPr marL="98425">
              <a:lnSpc>
                <a:spcPct val="100000"/>
              </a:lnSpc>
              <a:spcBef>
                <a:spcPts val="290"/>
              </a:spcBef>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26.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25.png"/><Relationship Id="rId17" Type="http://schemas.openxmlformats.org/officeDocument/2006/relationships/image" Target="../media/image144.png"/><Relationship Id="rId2" Type="http://schemas.openxmlformats.org/officeDocument/2006/relationships/notesSlide" Target="../notesSlides/notesSlide70.xml"/><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43.png"/><Relationship Id="rId5" Type="http://schemas.openxmlformats.org/officeDocument/2006/relationships/image" Target="../media/image139.png"/><Relationship Id="rId15" Type="http://schemas.openxmlformats.org/officeDocument/2006/relationships/image" Target="../media/image128.png"/><Relationship Id="rId10" Type="http://schemas.openxmlformats.org/officeDocument/2006/relationships/image" Target="../media/image142.png"/><Relationship Id="rId4" Type="http://schemas.openxmlformats.org/officeDocument/2006/relationships/image" Target="../media/image131.png"/><Relationship Id="rId9" Type="http://schemas.openxmlformats.org/officeDocument/2006/relationships/image" Target="../media/image141.png"/><Relationship Id="rId14" Type="http://schemas.openxmlformats.org/officeDocument/2006/relationships/image" Target="../media/image127.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0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0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1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8.pn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2" Type="http://schemas.openxmlformats.org/officeDocument/2006/relationships/image" Target="../media/image17.png"/><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46.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s>
</file>

<file path=ppt/slides/_rels/slide12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jp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28.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image" Target="../media/image161.png"/><Relationship Id="rId1" Type="http://schemas.openxmlformats.org/officeDocument/2006/relationships/slideLayout" Target="../slideLayouts/slideLayout2.xml"/><Relationship Id="rId5" Type="http://schemas.openxmlformats.org/officeDocument/2006/relationships/hyperlink" Target="https://www.kaggle.com/datasets" TargetMode="External"/><Relationship Id="rId4" Type="http://schemas.openxmlformats.org/officeDocument/2006/relationships/hyperlink" Target="https://www.openml.org/"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8.pn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2" Type="http://schemas.openxmlformats.org/officeDocument/2006/relationships/image" Target="../media/image17.png"/><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46.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1.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mailto:zz396@cornell.edu"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4.jpg"/></Relationships>
</file>

<file path=ppt/slides/_rels/slide6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4.jpg"/></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84.jpg"/><Relationship Id="rId4" Type="http://schemas.openxmlformats.org/officeDocument/2006/relationships/image" Target="../media/image83.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8.jpg"/><Relationship Id="rId5" Type="http://schemas.openxmlformats.org/officeDocument/2006/relationships/image" Target="../media/image87.png"/><Relationship Id="rId4" Type="http://schemas.openxmlformats.org/officeDocument/2006/relationships/image" Target="../media/image86.jpg"/><Relationship Id="rId9" Type="http://schemas.openxmlformats.org/officeDocument/2006/relationships/image" Target="../media/image91.jpg"/></Relationships>
</file>

<file path=ppt/slides/_rels/slide71.xml.rels><?xml version="1.0" encoding="UTF-8" standalone="yes"?>
<Relationships xmlns="http://schemas.openxmlformats.org/package/2006/relationships"><Relationship Id="rId8" Type="http://schemas.openxmlformats.org/officeDocument/2006/relationships/image" Target="../media/image88.jpg"/><Relationship Id="rId3" Type="http://schemas.openxmlformats.org/officeDocument/2006/relationships/image" Target="../media/image85.png"/><Relationship Id="rId7" Type="http://schemas.openxmlformats.org/officeDocument/2006/relationships/image" Target="../media/image86.jp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92.jp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1.jpg"/></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4.jpg"/></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4.jpg"/></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84.jpg"/></Relationships>
</file>

<file path=ppt/slides/_rels/slide7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96.jpg"/><Relationship Id="rId4" Type="http://schemas.openxmlformats.org/officeDocument/2006/relationships/image" Target="../media/image95.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9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24.png"/></Relationships>
</file>

<file path=ppt/slides/_rels/slide96.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97.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7.png"/><Relationship Id="rId3" Type="http://schemas.openxmlformats.org/officeDocument/2006/relationships/image" Target="../media/image125.png"/><Relationship Id="rId7" Type="http://schemas.openxmlformats.org/officeDocument/2006/relationships/image" Target="../media/image133.png"/><Relationship Id="rId12" Type="http://schemas.openxmlformats.org/officeDocument/2006/relationships/image" Target="../media/image136.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5.png"/><Relationship Id="rId5" Type="http://schemas.openxmlformats.org/officeDocument/2006/relationships/image" Target="../media/image126.png"/><Relationship Id="rId10" Type="http://schemas.openxmlformats.org/officeDocument/2006/relationships/image" Target="../media/image134.png"/><Relationship Id="rId4" Type="http://schemas.openxmlformats.org/officeDocument/2006/relationships/image" Target="../media/image132.png"/><Relationship Id="rId9" Type="http://schemas.openxmlformats.org/officeDocument/2006/relationships/image" Target="../media/image131.png"/><Relationship Id="rId14" Type="http://schemas.openxmlformats.org/officeDocument/2006/relationships/image" Target="../media/image138.png"/></Relationships>
</file>

<file path=ppt/slides/_rels/slide98.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9.png"/><Relationship Id="rId4" Type="http://schemas.openxmlformats.org/officeDocument/2006/relationships/image" Target="../media/image131.png"/><Relationship Id="rId9" Type="http://schemas.openxmlformats.org/officeDocument/2006/relationships/image" Target="../media/image141.png"/></Relationships>
</file>

<file path=ppt/slides/_rels/slide9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43.png"/><Relationship Id="rId5" Type="http://schemas.openxmlformats.org/officeDocument/2006/relationships/image" Target="../media/image139.png"/><Relationship Id="rId10" Type="http://schemas.openxmlformats.org/officeDocument/2006/relationships/image" Target="../media/image142.png"/><Relationship Id="rId4" Type="http://schemas.openxmlformats.org/officeDocument/2006/relationships/image" Target="../media/image131.png"/><Relationship Id="rId9" Type="http://schemas.openxmlformats.org/officeDocument/2006/relationships/image" Target="../media/image14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 name="object 3"/>
          <p:cNvSpPr/>
          <p:nvPr/>
        </p:nvSpPr>
        <p:spPr>
          <a:xfrm>
            <a:off x="151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4" name="object 4"/>
          <p:cNvSpPr/>
          <p:nvPr/>
        </p:nvSpPr>
        <p:spPr>
          <a:xfrm>
            <a:off x="228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5" name="object 15"/>
          <p:cNvSpPr/>
          <p:nvPr/>
        </p:nvSpPr>
        <p:spPr>
          <a:xfrm>
            <a:off x="190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grpSp>
        <p:nvGrpSpPr>
          <p:cNvPr id="24" name="object 24"/>
          <p:cNvGrpSpPr/>
          <p:nvPr/>
        </p:nvGrpSpPr>
        <p:grpSpPr>
          <a:xfrm>
            <a:off x="-4762" y="0"/>
            <a:ext cx="9153525" cy="5143500"/>
            <a:chOff x="-4762" y="0"/>
            <a:chExt cx="9153525" cy="5143500"/>
          </a:xfrm>
        </p:grpSpPr>
        <p:sp>
          <p:nvSpPr>
            <p:cNvPr id="25" name="object 25"/>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6" name="object 26"/>
            <p:cNvSpPr/>
            <p:nvPr/>
          </p:nvSpPr>
          <p:spPr>
            <a:xfrm>
              <a:off x="0" y="2008632"/>
              <a:ext cx="9144000" cy="3134995"/>
            </a:xfrm>
            <a:custGeom>
              <a:avLst/>
              <a:gdLst/>
              <a:ahLst/>
              <a:cxnLst/>
              <a:rect l="l" t="t" r="r" b="b"/>
              <a:pathLst>
                <a:path w="9144000" h="3134995">
                  <a:moveTo>
                    <a:pt x="0" y="20024"/>
                  </a:moveTo>
                  <a:lnTo>
                    <a:pt x="0" y="3134866"/>
                  </a:lnTo>
                  <a:lnTo>
                    <a:pt x="9143999" y="3134866"/>
                  </a:lnTo>
                  <a:lnTo>
                    <a:pt x="9143999" y="627253"/>
                  </a:lnTo>
                  <a:lnTo>
                    <a:pt x="5338318" y="627253"/>
                  </a:lnTo>
                  <a:lnTo>
                    <a:pt x="5192287" y="532003"/>
                  </a:lnTo>
                  <a:lnTo>
                    <a:pt x="2671191" y="532003"/>
                  </a:lnTo>
                  <a:lnTo>
                    <a:pt x="2295017" y="338200"/>
                  </a:lnTo>
                  <a:lnTo>
                    <a:pt x="2232065" y="282320"/>
                  </a:lnTo>
                  <a:lnTo>
                    <a:pt x="385140" y="282320"/>
                  </a:lnTo>
                  <a:lnTo>
                    <a:pt x="0" y="20024"/>
                  </a:lnTo>
                  <a:close/>
                </a:path>
                <a:path w="9144000" h="3134995">
                  <a:moveTo>
                    <a:pt x="6857619" y="285623"/>
                  </a:moveTo>
                  <a:lnTo>
                    <a:pt x="6500495" y="502412"/>
                  </a:lnTo>
                  <a:lnTo>
                    <a:pt x="6124194" y="502412"/>
                  </a:lnTo>
                  <a:lnTo>
                    <a:pt x="5724144" y="627253"/>
                  </a:lnTo>
                  <a:lnTo>
                    <a:pt x="9143999" y="627253"/>
                  </a:lnTo>
                  <a:lnTo>
                    <a:pt x="9143999" y="420243"/>
                  </a:lnTo>
                  <a:lnTo>
                    <a:pt x="7262495" y="420243"/>
                  </a:lnTo>
                  <a:lnTo>
                    <a:pt x="6857619" y="285623"/>
                  </a:lnTo>
                  <a:close/>
                </a:path>
                <a:path w="9144000" h="3134995">
                  <a:moveTo>
                    <a:pt x="4190491" y="58674"/>
                  </a:moveTo>
                  <a:lnTo>
                    <a:pt x="3823842" y="196976"/>
                  </a:lnTo>
                  <a:lnTo>
                    <a:pt x="3447541" y="259461"/>
                  </a:lnTo>
                  <a:lnTo>
                    <a:pt x="3047492" y="528701"/>
                  </a:lnTo>
                  <a:lnTo>
                    <a:pt x="2671191" y="532003"/>
                  </a:lnTo>
                  <a:lnTo>
                    <a:pt x="5192287" y="532003"/>
                  </a:lnTo>
                  <a:lnTo>
                    <a:pt x="4962144" y="381888"/>
                  </a:lnTo>
                  <a:lnTo>
                    <a:pt x="4581017" y="371094"/>
                  </a:lnTo>
                  <a:lnTo>
                    <a:pt x="4190491" y="58674"/>
                  </a:lnTo>
                  <a:close/>
                </a:path>
                <a:path w="9144000" h="3134995">
                  <a:moveTo>
                    <a:pt x="8391271" y="200279"/>
                  </a:moveTo>
                  <a:lnTo>
                    <a:pt x="7619619" y="203581"/>
                  </a:lnTo>
                  <a:lnTo>
                    <a:pt x="7262495" y="420243"/>
                  </a:lnTo>
                  <a:lnTo>
                    <a:pt x="9143999" y="420243"/>
                  </a:lnTo>
                  <a:lnTo>
                    <a:pt x="9143999" y="282320"/>
                  </a:lnTo>
                  <a:lnTo>
                    <a:pt x="8767445" y="282320"/>
                  </a:lnTo>
                  <a:lnTo>
                    <a:pt x="8391271" y="200279"/>
                  </a:lnTo>
                  <a:close/>
                </a:path>
                <a:path w="9144000" h="3134995">
                  <a:moveTo>
                    <a:pt x="1914017" y="0"/>
                  </a:moveTo>
                  <a:lnTo>
                    <a:pt x="1532890" y="124841"/>
                  </a:lnTo>
                  <a:lnTo>
                    <a:pt x="761377" y="128016"/>
                  </a:lnTo>
                  <a:lnTo>
                    <a:pt x="385140" y="282320"/>
                  </a:lnTo>
                  <a:lnTo>
                    <a:pt x="2232065" y="282320"/>
                  </a:lnTo>
                  <a:lnTo>
                    <a:pt x="1914017" y="0"/>
                  </a:lnTo>
                  <a:close/>
                </a:path>
                <a:path w="9144000" h="3134995">
                  <a:moveTo>
                    <a:pt x="9143999" y="79104"/>
                  </a:moveTo>
                  <a:lnTo>
                    <a:pt x="8767445" y="282320"/>
                  </a:lnTo>
                  <a:lnTo>
                    <a:pt x="9143999" y="282320"/>
                  </a:lnTo>
                  <a:lnTo>
                    <a:pt x="9143999" y="79104"/>
                  </a:lnTo>
                  <a:close/>
                </a:path>
              </a:pathLst>
            </a:custGeom>
            <a:solidFill>
              <a:srgbClr val="AEEF00">
                <a:alpha val="81959"/>
              </a:srgbClr>
            </a:solidFill>
          </p:spPr>
          <p:txBody>
            <a:bodyPr wrap="square" lIns="0" tIns="0" rIns="0" bIns="0" rtlCol="0"/>
            <a:lstStyle/>
            <a:p>
              <a:endParaRPr/>
            </a:p>
          </p:txBody>
        </p:sp>
        <p:sp>
          <p:nvSpPr>
            <p:cNvPr id="27" name="object 27"/>
            <p:cNvSpPr/>
            <p:nvPr/>
          </p:nvSpPr>
          <p:spPr>
            <a:xfrm>
              <a:off x="0" y="2154307"/>
              <a:ext cx="9144000" cy="2989580"/>
            </a:xfrm>
            <a:custGeom>
              <a:avLst/>
              <a:gdLst/>
              <a:ahLst/>
              <a:cxnLst/>
              <a:rect l="l" t="t" r="r" b="b"/>
              <a:pathLst>
                <a:path w="9144000" h="2989579">
                  <a:moveTo>
                    <a:pt x="0" y="130166"/>
                  </a:moveTo>
                  <a:lnTo>
                    <a:pt x="0" y="2989191"/>
                  </a:lnTo>
                  <a:lnTo>
                    <a:pt x="9143999" y="2989191"/>
                  </a:lnTo>
                  <a:lnTo>
                    <a:pt x="9143999" y="498722"/>
                  </a:lnTo>
                  <a:lnTo>
                    <a:pt x="4962144" y="498722"/>
                  </a:lnTo>
                  <a:lnTo>
                    <a:pt x="4743022" y="389375"/>
                  </a:lnTo>
                  <a:lnTo>
                    <a:pt x="1914017" y="389375"/>
                  </a:lnTo>
                  <a:lnTo>
                    <a:pt x="1711816" y="265804"/>
                  </a:lnTo>
                  <a:lnTo>
                    <a:pt x="389890" y="265804"/>
                  </a:lnTo>
                  <a:lnTo>
                    <a:pt x="0" y="130166"/>
                  </a:lnTo>
                  <a:close/>
                </a:path>
                <a:path w="9144000" h="2989579">
                  <a:moveTo>
                    <a:pt x="6105144" y="132708"/>
                  </a:moveTo>
                  <a:lnTo>
                    <a:pt x="5714619" y="365626"/>
                  </a:lnTo>
                  <a:lnTo>
                    <a:pt x="5324094" y="365626"/>
                  </a:lnTo>
                  <a:lnTo>
                    <a:pt x="4962144" y="498722"/>
                  </a:lnTo>
                  <a:lnTo>
                    <a:pt x="9143999" y="498722"/>
                  </a:lnTo>
                  <a:lnTo>
                    <a:pt x="9143999" y="384676"/>
                  </a:lnTo>
                  <a:lnTo>
                    <a:pt x="8391271" y="384676"/>
                  </a:lnTo>
                  <a:lnTo>
                    <a:pt x="8192820" y="265804"/>
                  </a:lnTo>
                  <a:lnTo>
                    <a:pt x="6486144" y="265804"/>
                  </a:lnTo>
                  <a:lnTo>
                    <a:pt x="6105144" y="132708"/>
                  </a:lnTo>
                  <a:close/>
                </a:path>
                <a:path w="9144000" h="2989579">
                  <a:moveTo>
                    <a:pt x="3438016" y="189731"/>
                  </a:moveTo>
                  <a:lnTo>
                    <a:pt x="3037967" y="189731"/>
                  </a:lnTo>
                  <a:lnTo>
                    <a:pt x="2656967" y="265804"/>
                  </a:lnTo>
                  <a:lnTo>
                    <a:pt x="2295017" y="389375"/>
                  </a:lnTo>
                  <a:lnTo>
                    <a:pt x="4743022" y="389375"/>
                  </a:lnTo>
                  <a:lnTo>
                    <a:pt x="4571492" y="303777"/>
                  </a:lnTo>
                  <a:lnTo>
                    <a:pt x="4430408" y="256279"/>
                  </a:lnTo>
                  <a:lnTo>
                    <a:pt x="3819016" y="256279"/>
                  </a:lnTo>
                  <a:lnTo>
                    <a:pt x="3438016" y="189731"/>
                  </a:lnTo>
                  <a:close/>
                </a:path>
                <a:path w="9144000" h="2989579">
                  <a:moveTo>
                    <a:pt x="9143999" y="0"/>
                  </a:moveTo>
                  <a:lnTo>
                    <a:pt x="8753221" y="303777"/>
                  </a:lnTo>
                  <a:lnTo>
                    <a:pt x="8391271" y="384676"/>
                  </a:lnTo>
                  <a:lnTo>
                    <a:pt x="9143999" y="384676"/>
                  </a:lnTo>
                  <a:lnTo>
                    <a:pt x="9143999" y="0"/>
                  </a:lnTo>
                  <a:close/>
                </a:path>
                <a:path w="9144000" h="2989579">
                  <a:moveTo>
                    <a:pt x="1532890" y="156457"/>
                  </a:moveTo>
                  <a:lnTo>
                    <a:pt x="1151915" y="265804"/>
                  </a:lnTo>
                  <a:lnTo>
                    <a:pt x="1711816" y="265804"/>
                  </a:lnTo>
                  <a:lnTo>
                    <a:pt x="1532890" y="156457"/>
                  </a:lnTo>
                  <a:close/>
                </a:path>
                <a:path w="9144000" h="2989579">
                  <a:moveTo>
                    <a:pt x="8010271" y="156457"/>
                  </a:moveTo>
                  <a:lnTo>
                    <a:pt x="7248144" y="156457"/>
                  </a:lnTo>
                  <a:lnTo>
                    <a:pt x="6867144" y="265804"/>
                  </a:lnTo>
                  <a:lnTo>
                    <a:pt x="8192820" y="265804"/>
                  </a:lnTo>
                  <a:lnTo>
                    <a:pt x="8010271" y="156457"/>
                  </a:lnTo>
                  <a:close/>
                </a:path>
                <a:path w="9144000" h="2989579">
                  <a:moveTo>
                    <a:pt x="4190491" y="175507"/>
                  </a:moveTo>
                  <a:lnTo>
                    <a:pt x="3819016" y="256279"/>
                  </a:lnTo>
                  <a:lnTo>
                    <a:pt x="4430408" y="256279"/>
                  </a:lnTo>
                  <a:lnTo>
                    <a:pt x="4190491" y="175507"/>
                  </a:lnTo>
                  <a:close/>
                </a:path>
              </a:pathLst>
            </a:custGeom>
            <a:solidFill>
              <a:srgbClr val="00CEF6">
                <a:alpha val="73332"/>
              </a:srgbClr>
            </a:solidFill>
          </p:spPr>
          <p:txBody>
            <a:bodyPr wrap="square" lIns="0" tIns="0" rIns="0" bIns="0" rtlCol="0"/>
            <a:lstStyle/>
            <a:p>
              <a:endParaRPr/>
            </a:p>
          </p:txBody>
        </p:sp>
        <p:pic>
          <p:nvPicPr>
            <p:cNvPr id="28" name="object 28"/>
            <p:cNvPicPr/>
            <p:nvPr/>
          </p:nvPicPr>
          <p:blipFill>
            <a:blip r:embed="rId3" cstate="print"/>
            <a:stretch>
              <a:fillRect/>
            </a:stretch>
          </p:blipFill>
          <p:spPr>
            <a:xfrm>
              <a:off x="1847976" y="1814576"/>
              <a:ext cx="122650" cy="147955"/>
            </a:xfrm>
            <a:prstGeom prst="rect">
              <a:avLst/>
            </a:prstGeom>
          </p:spPr>
        </p:pic>
        <p:pic>
          <p:nvPicPr>
            <p:cNvPr id="29" name="object 29"/>
            <p:cNvPicPr/>
            <p:nvPr/>
          </p:nvPicPr>
          <p:blipFill>
            <a:blip r:embed="rId4" cstate="print"/>
            <a:stretch>
              <a:fillRect/>
            </a:stretch>
          </p:blipFill>
          <p:spPr>
            <a:xfrm>
              <a:off x="6024689" y="2084133"/>
              <a:ext cx="151225" cy="176530"/>
            </a:xfrm>
            <a:prstGeom prst="rect">
              <a:avLst/>
            </a:prstGeom>
          </p:spPr>
        </p:pic>
        <p:pic>
          <p:nvPicPr>
            <p:cNvPr id="30" name="object 30"/>
            <p:cNvPicPr/>
            <p:nvPr/>
          </p:nvPicPr>
          <p:blipFill>
            <a:blip r:embed="rId5" cstate="print"/>
            <a:stretch>
              <a:fillRect/>
            </a:stretch>
          </p:blipFill>
          <p:spPr>
            <a:xfrm>
              <a:off x="7181977" y="2131726"/>
              <a:ext cx="122650" cy="148050"/>
            </a:xfrm>
            <a:prstGeom prst="rect">
              <a:avLst/>
            </a:prstGeom>
          </p:spPr>
        </p:pic>
        <p:sp>
          <p:nvSpPr>
            <p:cNvPr id="31" name="object 31"/>
            <p:cNvSpPr/>
            <p:nvPr/>
          </p:nvSpPr>
          <p:spPr>
            <a:xfrm>
              <a:off x="0" y="2142744"/>
              <a:ext cx="4196080" cy="477520"/>
            </a:xfrm>
            <a:custGeom>
              <a:avLst/>
              <a:gdLst/>
              <a:ahLst/>
              <a:cxnLst/>
              <a:rect l="l" t="t" r="r" b="b"/>
              <a:pathLst>
                <a:path w="4196080" h="477519">
                  <a:moveTo>
                    <a:pt x="0" y="51534"/>
                  </a:moveTo>
                  <a:lnTo>
                    <a:pt x="386105" y="415036"/>
                  </a:lnTo>
                  <a:lnTo>
                    <a:pt x="767041" y="415036"/>
                  </a:lnTo>
                  <a:lnTo>
                    <a:pt x="1147991" y="352932"/>
                  </a:lnTo>
                  <a:lnTo>
                    <a:pt x="1528953" y="477012"/>
                  </a:lnTo>
                  <a:lnTo>
                    <a:pt x="1905127" y="281431"/>
                  </a:lnTo>
                  <a:lnTo>
                    <a:pt x="2290826" y="281431"/>
                  </a:lnTo>
                  <a:lnTo>
                    <a:pt x="2662301" y="0"/>
                  </a:lnTo>
                  <a:lnTo>
                    <a:pt x="3043174" y="66801"/>
                  </a:lnTo>
                  <a:lnTo>
                    <a:pt x="3428873" y="66801"/>
                  </a:lnTo>
                  <a:lnTo>
                    <a:pt x="3814572" y="400685"/>
                  </a:lnTo>
                  <a:lnTo>
                    <a:pt x="4195572" y="400685"/>
                  </a:lnTo>
                </a:path>
              </a:pathLst>
            </a:custGeom>
            <a:ln w="9525">
              <a:solidFill>
                <a:srgbClr val="3B78D7"/>
              </a:solidFill>
            </a:ln>
          </p:spPr>
          <p:txBody>
            <a:bodyPr wrap="square" lIns="0" tIns="0" rIns="0" bIns="0" rtlCol="0"/>
            <a:lstStyle/>
            <a:p>
              <a:endParaRPr/>
            </a:p>
          </p:txBody>
        </p:sp>
        <p:sp>
          <p:nvSpPr>
            <p:cNvPr id="32" name="object 32"/>
            <p:cNvSpPr/>
            <p:nvPr/>
          </p:nvSpPr>
          <p:spPr>
            <a:xfrm>
              <a:off x="4195571" y="2023872"/>
              <a:ext cx="3424554" cy="591820"/>
            </a:xfrm>
            <a:custGeom>
              <a:avLst/>
              <a:gdLst/>
              <a:ahLst/>
              <a:cxnLst/>
              <a:rect l="l" t="t" r="r" b="b"/>
              <a:pathLst>
                <a:path w="3424554" h="591819">
                  <a:moveTo>
                    <a:pt x="0" y="524509"/>
                  </a:moveTo>
                  <a:lnTo>
                    <a:pt x="376300" y="228853"/>
                  </a:lnTo>
                  <a:lnTo>
                    <a:pt x="762000" y="109727"/>
                  </a:lnTo>
                  <a:lnTo>
                    <a:pt x="1143127" y="343280"/>
                  </a:lnTo>
                  <a:lnTo>
                    <a:pt x="1519301" y="343280"/>
                  </a:lnTo>
                  <a:lnTo>
                    <a:pt x="1900301" y="414908"/>
                  </a:lnTo>
                  <a:lnTo>
                    <a:pt x="2281301" y="295655"/>
                  </a:lnTo>
                  <a:lnTo>
                    <a:pt x="2667127" y="591311"/>
                  </a:lnTo>
                  <a:lnTo>
                    <a:pt x="3052953" y="591311"/>
                  </a:lnTo>
                  <a:lnTo>
                    <a:pt x="3424428" y="0"/>
                  </a:lnTo>
                </a:path>
              </a:pathLst>
            </a:custGeom>
            <a:ln w="9525">
              <a:solidFill>
                <a:srgbClr val="3B78D7"/>
              </a:solidFill>
            </a:ln>
          </p:spPr>
          <p:txBody>
            <a:bodyPr wrap="square" lIns="0" tIns="0" rIns="0" bIns="0" rtlCol="0"/>
            <a:lstStyle/>
            <a:p>
              <a:endParaRPr/>
            </a:p>
          </p:txBody>
        </p:sp>
        <p:sp>
          <p:nvSpPr>
            <p:cNvPr id="33" name="object 33"/>
            <p:cNvSpPr/>
            <p:nvPr/>
          </p:nvSpPr>
          <p:spPr>
            <a:xfrm>
              <a:off x="7624571" y="2033016"/>
              <a:ext cx="1519555" cy="404495"/>
            </a:xfrm>
            <a:custGeom>
              <a:avLst/>
              <a:gdLst/>
              <a:ahLst/>
              <a:cxnLst/>
              <a:rect l="l" t="t" r="r" b="b"/>
              <a:pathLst>
                <a:path w="1519554" h="404494">
                  <a:moveTo>
                    <a:pt x="0" y="0"/>
                  </a:moveTo>
                  <a:lnTo>
                    <a:pt x="376174" y="119125"/>
                  </a:lnTo>
                  <a:lnTo>
                    <a:pt x="766572" y="119125"/>
                  </a:lnTo>
                  <a:lnTo>
                    <a:pt x="1147445" y="119125"/>
                  </a:lnTo>
                  <a:lnTo>
                    <a:pt x="1519427" y="404023"/>
                  </a:lnTo>
                </a:path>
              </a:pathLst>
            </a:custGeom>
            <a:ln w="9525">
              <a:solidFill>
                <a:srgbClr val="3B78D7"/>
              </a:solidFill>
            </a:ln>
          </p:spPr>
          <p:txBody>
            <a:bodyPr wrap="square" lIns="0" tIns="0" rIns="0" bIns="0" rtlCol="0"/>
            <a:lstStyle/>
            <a:p>
              <a:endParaRPr/>
            </a:p>
          </p:txBody>
        </p:sp>
        <p:sp>
          <p:nvSpPr>
            <p:cNvPr id="34" name="object 34"/>
            <p:cNvSpPr/>
            <p:nvPr/>
          </p:nvSpPr>
          <p:spPr>
            <a:xfrm>
              <a:off x="0" y="2005583"/>
              <a:ext cx="9144000" cy="641985"/>
            </a:xfrm>
            <a:custGeom>
              <a:avLst/>
              <a:gdLst/>
              <a:ahLst/>
              <a:cxnLst/>
              <a:rect l="l" t="t" r="r" b="b"/>
              <a:pathLst>
                <a:path w="9144000" h="641985">
                  <a:moveTo>
                    <a:pt x="13716" y="189738"/>
                  </a:moveTo>
                  <a:lnTo>
                    <a:pt x="11493" y="178752"/>
                  </a:lnTo>
                  <a:lnTo>
                    <a:pt x="5448" y="169786"/>
                  </a:lnTo>
                  <a:lnTo>
                    <a:pt x="0" y="166116"/>
                  </a:lnTo>
                  <a:lnTo>
                    <a:pt x="0" y="213372"/>
                  </a:lnTo>
                  <a:lnTo>
                    <a:pt x="5448" y="209702"/>
                  </a:lnTo>
                  <a:lnTo>
                    <a:pt x="11493" y="200736"/>
                  </a:lnTo>
                  <a:lnTo>
                    <a:pt x="13716" y="189738"/>
                  </a:lnTo>
                  <a:close/>
                </a:path>
                <a:path w="9144000" h="641985">
                  <a:moveTo>
                    <a:pt x="409956" y="547116"/>
                  </a:moveTo>
                  <a:lnTo>
                    <a:pt x="407670" y="535851"/>
                  </a:lnTo>
                  <a:lnTo>
                    <a:pt x="401472" y="526643"/>
                  </a:lnTo>
                  <a:lnTo>
                    <a:pt x="392264" y="520446"/>
                  </a:lnTo>
                  <a:lnTo>
                    <a:pt x="381000" y="518160"/>
                  </a:lnTo>
                  <a:lnTo>
                    <a:pt x="369722" y="520446"/>
                  </a:lnTo>
                  <a:lnTo>
                    <a:pt x="360514" y="526643"/>
                  </a:lnTo>
                  <a:lnTo>
                    <a:pt x="354317" y="535851"/>
                  </a:lnTo>
                  <a:lnTo>
                    <a:pt x="352044" y="547116"/>
                  </a:lnTo>
                  <a:lnTo>
                    <a:pt x="354317" y="558393"/>
                  </a:lnTo>
                  <a:lnTo>
                    <a:pt x="360514" y="567601"/>
                  </a:lnTo>
                  <a:lnTo>
                    <a:pt x="369722" y="573798"/>
                  </a:lnTo>
                  <a:lnTo>
                    <a:pt x="381000" y="576072"/>
                  </a:lnTo>
                  <a:lnTo>
                    <a:pt x="392264" y="573798"/>
                  </a:lnTo>
                  <a:lnTo>
                    <a:pt x="401472" y="567601"/>
                  </a:lnTo>
                  <a:lnTo>
                    <a:pt x="407670" y="558393"/>
                  </a:lnTo>
                  <a:lnTo>
                    <a:pt x="409956" y="547116"/>
                  </a:lnTo>
                  <a:close/>
                </a:path>
                <a:path w="9144000" h="641985">
                  <a:moveTo>
                    <a:pt x="790956" y="557022"/>
                  </a:moveTo>
                  <a:lnTo>
                    <a:pt x="788670" y="546036"/>
                  </a:lnTo>
                  <a:lnTo>
                    <a:pt x="782472" y="537070"/>
                  </a:lnTo>
                  <a:lnTo>
                    <a:pt x="773264" y="531037"/>
                  </a:lnTo>
                  <a:lnTo>
                    <a:pt x="762000" y="528828"/>
                  </a:lnTo>
                  <a:lnTo>
                    <a:pt x="750722" y="531037"/>
                  </a:lnTo>
                  <a:lnTo>
                    <a:pt x="741514" y="537070"/>
                  </a:lnTo>
                  <a:lnTo>
                    <a:pt x="735317" y="546036"/>
                  </a:lnTo>
                  <a:lnTo>
                    <a:pt x="733044" y="557022"/>
                  </a:lnTo>
                  <a:lnTo>
                    <a:pt x="735317" y="568020"/>
                  </a:lnTo>
                  <a:lnTo>
                    <a:pt x="741514" y="576986"/>
                  </a:lnTo>
                  <a:lnTo>
                    <a:pt x="750722" y="583018"/>
                  </a:lnTo>
                  <a:lnTo>
                    <a:pt x="762000" y="585216"/>
                  </a:lnTo>
                  <a:lnTo>
                    <a:pt x="773264" y="583018"/>
                  </a:lnTo>
                  <a:lnTo>
                    <a:pt x="782472" y="576986"/>
                  </a:lnTo>
                  <a:lnTo>
                    <a:pt x="788670" y="568020"/>
                  </a:lnTo>
                  <a:lnTo>
                    <a:pt x="790956" y="557022"/>
                  </a:lnTo>
                  <a:close/>
                </a:path>
                <a:path w="9144000" h="641985">
                  <a:moveTo>
                    <a:pt x="1171956" y="485394"/>
                  </a:moveTo>
                  <a:lnTo>
                    <a:pt x="1169670" y="474408"/>
                  </a:lnTo>
                  <a:lnTo>
                    <a:pt x="1163472" y="465442"/>
                  </a:lnTo>
                  <a:lnTo>
                    <a:pt x="1154264" y="459409"/>
                  </a:lnTo>
                  <a:lnTo>
                    <a:pt x="1143000" y="457200"/>
                  </a:lnTo>
                  <a:lnTo>
                    <a:pt x="1131722" y="459409"/>
                  </a:lnTo>
                  <a:lnTo>
                    <a:pt x="1122514" y="465442"/>
                  </a:lnTo>
                  <a:lnTo>
                    <a:pt x="1116317" y="474408"/>
                  </a:lnTo>
                  <a:lnTo>
                    <a:pt x="1114044" y="485394"/>
                  </a:lnTo>
                  <a:lnTo>
                    <a:pt x="1116317" y="496392"/>
                  </a:lnTo>
                  <a:lnTo>
                    <a:pt x="1122514" y="505358"/>
                  </a:lnTo>
                  <a:lnTo>
                    <a:pt x="1131722" y="511390"/>
                  </a:lnTo>
                  <a:lnTo>
                    <a:pt x="1143000" y="513588"/>
                  </a:lnTo>
                  <a:lnTo>
                    <a:pt x="1154264" y="511390"/>
                  </a:lnTo>
                  <a:lnTo>
                    <a:pt x="1163472" y="505358"/>
                  </a:lnTo>
                  <a:lnTo>
                    <a:pt x="1169670" y="496392"/>
                  </a:lnTo>
                  <a:lnTo>
                    <a:pt x="1171956" y="485394"/>
                  </a:lnTo>
                  <a:close/>
                </a:path>
                <a:path w="9144000" h="641985">
                  <a:moveTo>
                    <a:pt x="1552956" y="613410"/>
                  </a:moveTo>
                  <a:lnTo>
                    <a:pt x="1550670" y="602424"/>
                  </a:lnTo>
                  <a:lnTo>
                    <a:pt x="1544472" y="593458"/>
                  </a:lnTo>
                  <a:lnTo>
                    <a:pt x="1535264" y="587425"/>
                  </a:lnTo>
                  <a:lnTo>
                    <a:pt x="1524000" y="585216"/>
                  </a:lnTo>
                  <a:lnTo>
                    <a:pt x="1512722" y="587425"/>
                  </a:lnTo>
                  <a:lnTo>
                    <a:pt x="1503514" y="593458"/>
                  </a:lnTo>
                  <a:lnTo>
                    <a:pt x="1497317" y="602424"/>
                  </a:lnTo>
                  <a:lnTo>
                    <a:pt x="1495044" y="613410"/>
                  </a:lnTo>
                  <a:lnTo>
                    <a:pt x="1497317" y="624408"/>
                  </a:lnTo>
                  <a:lnTo>
                    <a:pt x="1503514" y="633374"/>
                  </a:lnTo>
                  <a:lnTo>
                    <a:pt x="1512722" y="639406"/>
                  </a:lnTo>
                  <a:lnTo>
                    <a:pt x="1524000" y="641604"/>
                  </a:lnTo>
                  <a:lnTo>
                    <a:pt x="1535264" y="639406"/>
                  </a:lnTo>
                  <a:lnTo>
                    <a:pt x="1544472" y="633374"/>
                  </a:lnTo>
                  <a:lnTo>
                    <a:pt x="1550670" y="624408"/>
                  </a:lnTo>
                  <a:lnTo>
                    <a:pt x="1552956" y="613410"/>
                  </a:lnTo>
                  <a:close/>
                </a:path>
                <a:path w="9144000" h="641985">
                  <a:moveTo>
                    <a:pt x="1933956" y="418338"/>
                  </a:moveTo>
                  <a:lnTo>
                    <a:pt x="1931670" y="407352"/>
                  </a:lnTo>
                  <a:lnTo>
                    <a:pt x="1925472" y="398386"/>
                  </a:lnTo>
                  <a:lnTo>
                    <a:pt x="1916264" y="392353"/>
                  </a:lnTo>
                  <a:lnTo>
                    <a:pt x="1905000" y="390144"/>
                  </a:lnTo>
                  <a:lnTo>
                    <a:pt x="1893722" y="392353"/>
                  </a:lnTo>
                  <a:lnTo>
                    <a:pt x="1884514" y="398386"/>
                  </a:lnTo>
                  <a:lnTo>
                    <a:pt x="1878317" y="407352"/>
                  </a:lnTo>
                  <a:lnTo>
                    <a:pt x="1876044" y="418338"/>
                  </a:lnTo>
                  <a:lnTo>
                    <a:pt x="1878317" y="429336"/>
                  </a:lnTo>
                  <a:lnTo>
                    <a:pt x="1884514" y="438302"/>
                  </a:lnTo>
                  <a:lnTo>
                    <a:pt x="1893722" y="444334"/>
                  </a:lnTo>
                  <a:lnTo>
                    <a:pt x="1905000" y="446532"/>
                  </a:lnTo>
                  <a:lnTo>
                    <a:pt x="1916264" y="444334"/>
                  </a:lnTo>
                  <a:lnTo>
                    <a:pt x="1925472" y="438302"/>
                  </a:lnTo>
                  <a:lnTo>
                    <a:pt x="1931670" y="429336"/>
                  </a:lnTo>
                  <a:lnTo>
                    <a:pt x="1933956" y="418338"/>
                  </a:lnTo>
                  <a:close/>
                </a:path>
                <a:path w="9144000" h="641985">
                  <a:moveTo>
                    <a:pt x="2314956" y="413766"/>
                  </a:moveTo>
                  <a:lnTo>
                    <a:pt x="2312670" y="402780"/>
                  </a:lnTo>
                  <a:lnTo>
                    <a:pt x="2306472" y="393814"/>
                  </a:lnTo>
                  <a:lnTo>
                    <a:pt x="2297265" y="387781"/>
                  </a:lnTo>
                  <a:lnTo>
                    <a:pt x="2286000" y="385572"/>
                  </a:lnTo>
                  <a:lnTo>
                    <a:pt x="2274722" y="387781"/>
                  </a:lnTo>
                  <a:lnTo>
                    <a:pt x="2265515" y="393814"/>
                  </a:lnTo>
                  <a:lnTo>
                    <a:pt x="2259317" y="402780"/>
                  </a:lnTo>
                  <a:lnTo>
                    <a:pt x="2257044" y="413766"/>
                  </a:lnTo>
                  <a:lnTo>
                    <a:pt x="2259317" y="424764"/>
                  </a:lnTo>
                  <a:lnTo>
                    <a:pt x="2265515" y="433730"/>
                  </a:lnTo>
                  <a:lnTo>
                    <a:pt x="2274722" y="439762"/>
                  </a:lnTo>
                  <a:lnTo>
                    <a:pt x="2286000" y="441960"/>
                  </a:lnTo>
                  <a:lnTo>
                    <a:pt x="2297265" y="439762"/>
                  </a:lnTo>
                  <a:lnTo>
                    <a:pt x="2306472" y="433730"/>
                  </a:lnTo>
                  <a:lnTo>
                    <a:pt x="2312670" y="424764"/>
                  </a:lnTo>
                  <a:lnTo>
                    <a:pt x="2314956" y="413766"/>
                  </a:lnTo>
                  <a:close/>
                </a:path>
                <a:path w="9144000" h="641985">
                  <a:moveTo>
                    <a:pt x="2695956" y="132588"/>
                  </a:moveTo>
                  <a:lnTo>
                    <a:pt x="2693670" y="121323"/>
                  </a:lnTo>
                  <a:lnTo>
                    <a:pt x="2687472" y="112115"/>
                  </a:lnTo>
                  <a:lnTo>
                    <a:pt x="2678265" y="105918"/>
                  </a:lnTo>
                  <a:lnTo>
                    <a:pt x="2667000" y="103632"/>
                  </a:lnTo>
                  <a:lnTo>
                    <a:pt x="2655722" y="105918"/>
                  </a:lnTo>
                  <a:lnTo>
                    <a:pt x="2646515" y="112115"/>
                  </a:lnTo>
                  <a:lnTo>
                    <a:pt x="2640317" y="121323"/>
                  </a:lnTo>
                  <a:lnTo>
                    <a:pt x="2638044" y="132588"/>
                  </a:lnTo>
                  <a:lnTo>
                    <a:pt x="2640317" y="143865"/>
                  </a:lnTo>
                  <a:lnTo>
                    <a:pt x="2646515" y="153073"/>
                  </a:lnTo>
                  <a:lnTo>
                    <a:pt x="2655722" y="159270"/>
                  </a:lnTo>
                  <a:lnTo>
                    <a:pt x="2667000" y="161544"/>
                  </a:lnTo>
                  <a:lnTo>
                    <a:pt x="2678265" y="159270"/>
                  </a:lnTo>
                  <a:lnTo>
                    <a:pt x="2687472" y="153073"/>
                  </a:lnTo>
                  <a:lnTo>
                    <a:pt x="2693670" y="143865"/>
                  </a:lnTo>
                  <a:lnTo>
                    <a:pt x="2695956" y="132588"/>
                  </a:lnTo>
                  <a:close/>
                </a:path>
                <a:path w="9144000" h="641985">
                  <a:moveTo>
                    <a:pt x="3076956" y="199644"/>
                  </a:moveTo>
                  <a:lnTo>
                    <a:pt x="3074670" y="188379"/>
                  </a:lnTo>
                  <a:lnTo>
                    <a:pt x="3068472" y="179171"/>
                  </a:lnTo>
                  <a:lnTo>
                    <a:pt x="3059265" y="172974"/>
                  </a:lnTo>
                  <a:lnTo>
                    <a:pt x="3048000" y="170688"/>
                  </a:lnTo>
                  <a:lnTo>
                    <a:pt x="3036722" y="172974"/>
                  </a:lnTo>
                  <a:lnTo>
                    <a:pt x="3027515" y="179171"/>
                  </a:lnTo>
                  <a:lnTo>
                    <a:pt x="3021317" y="188379"/>
                  </a:lnTo>
                  <a:lnTo>
                    <a:pt x="3019044" y="199644"/>
                  </a:lnTo>
                  <a:lnTo>
                    <a:pt x="3021317" y="210921"/>
                  </a:lnTo>
                  <a:lnTo>
                    <a:pt x="3027515" y="220129"/>
                  </a:lnTo>
                  <a:lnTo>
                    <a:pt x="3036722" y="226326"/>
                  </a:lnTo>
                  <a:lnTo>
                    <a:pt x="3048000" y="228600"/>
                  </a:lnTo>
                  <a:lnTo>
                    <a:pt x="3059265" y="226326"/>
                  </a:lnTo>
                  <a:lnTo>
                    <a:pt x="3068472" y="220129"/>
                  </a:lnTo>
                  <a:lnTo>
                    <a:pt x="3074670" y="210921"/>
                  </a:lnTo>
                  <a:lnTo>
                    <a:pt x="3076956" y="199644"/>
                  </a:lnTo>
                  <a:close/>
                </a:path>
                <a:path w="9144000" h="641985">
                  <a:moveTo>
                    <a:pt x="3457956" y="199644"/>
                  </a:moveTo>
                  <a:lnTo>
                    <a:pt x="3455670" y="188379"/>
                  </a:lnTo>
                  <a:lnTo>
                    <a:pt x="3449472" y="179171"/>
                  </a:lnTo>
                  <a:lnTo>
                    <a:pt x="3440265" y="172974"/>
                  </a:lnTo>
                  <a:lnTo>
                    <a:pt x="3429000" y="170688"/>
                  </a:lnTo>
                  <a:lnTo>
                    <a:pt x="3417722" y="172974"/>
                  </a:lnTo>
                  <a:lnTo>
                    <a:pt x="3408515" y="179171"/>
                  </a:lnTo>
                  <a:lnTo>
                    <a:pt x="3402317" y="188379"/>
                  </a:lnTo>
                  <a:lnTo>
                    <a:pt x="3400044" y="199644"/>
                  </a:lnTo>
                  <a:lnTo>
                    <a:pt x="3402317" y="210921"/>
                  </a:lnTo>
                  <a:lnTo>
                    <a:pt x="3408515" y="220129"/>
                  </a:lnTo>
                  <a:lnTo>
                    <a:pt x="3417722" y="226326"/>
                  </a:lnTo>
                  <a:lnTo>
                    <a:pt x="3429000" y="228600"/>
                  </a:lnTo>
                  <a:lnTo>
                    <a:pt x="3440265" y="226326"/>
                  </a:lnTo>
                  <a:lnTo>
                    <a:pt x="3449472" y="220129"/>
                  </a:lnTo>
                  <a:lnTo>
                    <a:pt x="3455670" y="210921"/>
                  </a:lnTo>
                  <a:lnTo>
                    <a:pt x="3457956" y="199644"/>
                  </a:lnTo>
                  <a:close/>
                </a:path>
                <a:path w="9144000" h="641985">
                  <a:moveTo>
                    <a:pt x="3838956" y="532638"/>
                  </a:moveTo>
                  <a:lnTo>
                    <a:pt x="3836670" y="521652"/>
                  </a:lnTo>
                  <a:lnTo>
                    <a:pt x="3830472" y="512686"/>
                  </a:lnTo>
                  <a:lnTo>
                    <a:pt x="3821265" y="506653"/>
                  </a:lnTo>
                  <a:lnTo>
                    <a:pt x="3810000" y="504444"/>
                  </a:lnTo>
                  <a:lnTo>
                    <a:pt x="3798722" y="506653"/>
                  </a:lnTo>
                  <a:lnTo>
                    <a:pt x="3789515" y="512686"/>
                  </a:lnTo>
                  <a:lnTo>
                    <a:pt x="3783317" y="521652"/>
                  </a:lnTo>
                  <a:lnTo>
                    <a:pt x="3781044" y="532638"/>
                  </a:lnTo>
                  <a:lnTo>
                    <a:pt x="3783317" y="543636"/>
                  </a:lnTo>
                  <a:lnTo>
                    <a:pt x="3789515" y="552602"/>
                  </a:lnTo>
                  <a:lnTo>
                    <a:pt x="3798722" y="558634"/>
                  </a:lnTo>
                  <a:lnTo>
                    <a:pt x="3810000" y="560832"/>
                  </a:lnTo>
                  <a:lnTo>
                    <a:pt x="3821265" y="558634"/>
                  </a:lnTo>
                  <a:lnTo>
                    <a:pt x="3830472" y="552602"/>
                  </a:lnTo>
                  <a:lnTo>
                    <a:pt x="3836670" y="543636"/>
                  </a:lnTo>
                  <a:lnTo>
                    <a:pt x="3838956" y="532638"/>
                  </a:lnTo>
                  <a:close/>
                </a:path>
                <a:path w="9144000" h="641985">
                  <a:moveTo>
                    <a:pt x="4219956" y="532638"/>
                  </a:moveTo>
                  <a:lnTo>
                    <a:pt x="4217670" y="521652"/>
                  </a:lnTo>
                  <a:lnTo>
                    <a:pt x="4211472" y="512686"/>
                  </a:lnTo>
                  <a:lnTo>
                    <a:pt x="4202265" y="506653"/>
                  </a:lnTo>
                  <a:lnTo>
                    <a:pt x="4191000" y="504444"/>
                  </a:lnTo>
                  <a:lnTo>
                    <a:pt x="4179722" y="506653"/>
                  </a:lnTo>
                  <a:lnTo>
                    <a:pt x="4170515" y="512686"/>
                  </a:lnTo>
                  <a:lnTo>
                    <a:pt x="4164317" y="521652"/>
                  </a:lnTo>
                  <a:lnTo>
                    <a:pt x="4162044" y="532638"/>
                  </a:lnTo>
                  <a:lnTo>
                    <a:pt x="4164317" y="543636"/>
                  </a:lnTo>
                  <a:lnTo>
                    <a:pt x="4170515" y="552602"/>
                  </a:lnTo>
                  <a:lnTo>
                    <a:pt x="4179722" y="558634"/>
                  </a:lnTo>
                  <a:lnTo>
                    <a:pt x="4191000" y="560832"/>
                  </a:lnTo>
                  <a:lnTo>
                    <a:pt x="4202265" y="558634"/>
                  </a:lnTo>
                  <a:lnTo>
                    <a:pt x="4211472" y="552602"/>
                  </a:lnTo>
                  <a:lnTo>
                    <a:pt x="4217670" y="543636"/>
                  </a:lnTo>
                  <a:lnTo>
                    <a:pt x="4219956" y="532638"/>
                  </a:lnTo>
                  <a:close/>
                </a:path>
                <a:path w="9144000" h="641985">
                  <a:moveTo>
                    <a:pt x="4600956" y="252222"/>
                  </a:moveTo>
                  <a:lnTo>
                    <a:pt x="4598670" y="241236"/>
                  </a:lnTo>
                  <a:lnTo>
                    <a:pt x="4592472" y="232270"/>
                  </a:lnTo>
                  <a:lnTo>
                    <a:pt x="4583265" y="226237"/>
                  </a:lnTo>
                  <a:lnTo>
                    <a:pt x="4572000" y="224028"/>
                  </a:lnTo>
                  <a:lnTo>
                    <a:pt x="4560722" y="226237"/>
                  </a:lnTo>
                  <a:lnTo>
                    <a:pt x="4551515" y="232270"/>
                  </a:lnTo>
                  <a:lnTo>
                    <a:pt x="4545317" y="241236"/>
                  </a:lnTo>
                  <a:lnTo>
                    <a:pt x="4543044" y="252222"/>
                  </a:lnTo>
                  <a:lnTo>
                    <a:pt x="4545317" y="263220"/>
                  </a:lnTo>
                  <a:lnTo>
                    <a:pt x="4551515" y="272186"/>
                  </a:lnTo>
                  <a:lnTo>
                    <a:pt x="4560722" y="278218"/>
                  </a:lnTo>
                  <a:lnTo>
                    <a:pt x="4572000" y="280416"/>
                  </a:lnTo>
                  <a:lnTo>
                    <a:pt x="4583265" y="278218"/>
                  </a:lnTo>
                  <a:lnTo>
                    <a:pt x="4592472" y="272186"/>
                  </a:lnTo>
                  <a:lnTo>
                    <a:pt x="4598670" y="263220"/>
                  </a:lnTo>
                  <a:lnTo>
                    <a:pt x="4600956" y="252222"/>
                  </a:lnTo>
                  <a:close/>
                </a:path>
                <a:path w="9144000" h="641985">
                  <a:moveTo>
                    <a:pt x="4981956" y="128016"/>
                  </a:moveTo>
                  <a:lnTo>
                    <a:pt x="4979670" y="116751"/>
                  </a:lnTo>
                  <a:lnTo>
                    <a:pt x="4973472" y="107543"/>
                  </a:lnTo>
                  <a:lnTo>
                    <a:pt x="4964265" y="101346"/>
                  </a:lnTo>
                  <a:lnTo>
                    <a:pt x="4953000" y="99060"/>
                  </a:lnTo>
                  <a:lnTo>
                    <a:pt x="4941722" y="101346"/>
                  </a:lnTo>
                  <a:lnTo>
                    <a:pt x="4932515" y="107543"/>
                  </a:lnTo>
                  <a:lnTo>
                    <a:pt x="4926317" y="116751"/>
                  </a:lnTo>
                  <a:lnTo>
                    <a:pt x="4924044" y="128016"/>
                  </a:lnTo>
                  <a:lnTo>
                    <a:pt x="4926317" y="139293"/>
                  </a:lnTo>
                  <a:lnTo>
                    <a:pt x="4932515" y="148501"/>
                  </a:lnTo>
                  <a:lnTo>
                    <a:pt x="4941722" y="154698"/>
                  </a:lnTo>
                  <a:lnTo>
                    <a:pt x="4953000" y="156972"/>
                  </a:lnTo>
                  <a:lnTo>
                    <a:pt x="4964265" y="154698"/>
                  </a:lnTo>
                  <a:lnTo>
                    <a:pt x="4973472" y="148501"/>
                  </a:lnTo>
                  <a:lnTo>
                    <a:pt x="4979670" y="139293"/>
                  </a:lnTo>
                  <a:lnTo>
                    <a:pt x="4981956" y="128016"/>
                  </a:lnTo>
                  <a:close/>
                </a:path>
                <a:path w="9144000" h="641985">
                  <a:moveTo>
                    <a:pt x="5362956" y="356616"/>
                  </a:moveTo>
                  <a:lnTo>
                    <a:pt x="5360670" y="345351"/>
                  </a:lnTo>
                  <a:lnTo>
                    <a:pt x="5354472" y="336143"/>
                  </a:lnTo>
                  <a:lnTo>
                    <a:pt x="5345265" y="329946"/>
                  </a:lnTo>
                  <a:lnTo>
                    <a:pt x="5334000" y="327660"/>
                  </a:lnTo>
                  <a:lnTo>
                    <a:pt x="5322722" y="329946"/>
                  </a:lnTo>
                  <a:lnTo>
                    <a:pt x="5313515" y="336143"/>
                  </a:lnTo>
                  <a:lnTo>
                    <a:pt x="5307317" y="345351"/>
                  </a:lnTo>
                  <a:lnTo>
                    <a:pt x="5305044" y="356616"/>
                  </a:lnTo>
                  <a:lnTo>
                    <a:pt x="5307317" y="367893"/>
                  </a:lnTo>
                  <a:lnTo>
                    <a:pt x="5313515" y="377101"/>
                  </a:lnTo>
                  <a:lnTo>
                    <a:pt x="5322722" y="383298"/>
                  </a:lnTo>
                  <a:lnTo>
                    <a:pt x="5334000" y="385572"/>
                  </a:lnTo>
                  <a:lnTo>
                    <a:pt x="5345265" y="383298"/>
                  </a:lnTo>
                  <a:lnTo>
                    <a:pt x="5354472" y="377101"/>
                  </a:lnTo>
                  <a:lnTo>
                    <a:pt x="5360670" y="367893"/>
                  </a:lnTo>
                  <a:lnTo>
                    <a:pt x="5362956" y="356616"/>
                  </a:lnTo>
                  <a:close/>
                </a:path>
                <a:path w="9144000" h="641985">
                  <a:moveTo>
                    <a:pt x="5743956" y="356616"/>
                  </a:moveTo>
                  <a:lnTo>
                    <a:pt x="5741670" y="345351"/>
                  </a:lnTo>
                  <a:lnTo>
                    <a:pt x="5735472" y="336143"/>
                  </a:lnTo>
                  <a:lnTo>
                    <a:pt x="5726265" y="329946"/>
                  </a:lnTo>
                  <a:lnTo>
                    <a:pt x="5715000" y="327660"/>
                  </a:lnTo>
                  <a:lnTo>
                    <a:pt x="5703722" y="329946"/>
                  </a:lnTo>
                  <a:lnTo>
                    <a:pt x="5694515" y="336143"/>
                  </a:lnTo>
                  <a:lnTo>
                    <a:pt x="5688317" y="345351"/>
                  </a:lnTo>
                  <a:lnTo>
                    <a:pt x="5686044" y="356616"/>
                  </a:lnTo>
                  <a:lnTo>
                    <a:pt x="5688317" y="367893"/>
                  </a:lnTo>
                  <a:lnTo>
                    <a:pt x="5694515" y="377101"/>
                  </a:lnTo>
                  <a:lnTo>
                    <a:pt x="5703722" y="383298"/>
                  </a:lnTo>
                  <a:lnTo>
                    <a:pt x="5715000" y="385572"/>
                  </a:lnTo>
                  <a:lnTo>
                    <a:pt x="5726265" y="383298"/>
                  </a:lnTo>
                  <a:lnTo>
                    <a:pt x="5735472" y="377101"/>
                  </a:lnTo>
                  <a:lnTo>
                    <a:pt x="5741670" y="367893"/>
                  </a:lnTo>
                  <a:lnTo>
                    <a:pt x="5743956" y="356616"/>
                  </a:lnTo>
                  <a:close/>
                </a:path>
                <a:path w="9144000" h="641985">
                  <a:moveTo>
                    <a:pt x="6124956" y="432816"/>
                  </a:moveTo>
                  <a:lnTo>
                    <a:pt x="6122670" y="421551"/>
                  </a:lnTo>
                  <a:lnTo>
                    <a:pt x="6116472" y="412343"/>
                  </a:lnTo>
                  <a:lnTo>
                    <a:pt x="6107265" y="406146"/>
                  </a:lnTo>
                  <a:lnTo>
                    <a:pt x="6096000" y="403860"/>
                  </a:lnTo>
                  <a:lnTo>
                    <a:pt x="6084722" y="406146"/>
                  </a:lnTo>
                  <a:lnTo>
                    <a:pt x="6075515" y="412343"/>
                  </a:lnTo>
                  <a:lnTo>
                    <a:pt x="6069317" y="421551"/>
                  </a:lnTo>
                  <a:lnTo>
                    <a:pt x="6067044" y="432816"/>
                  </a:lnTo>
                  <a:lnTo>
                    <a:pt x="6069317" y="444093"/>
                  </a:lnTo>
                  <a:lnTo>
                    <a:pt x="6075515" y="453301"/>
                  </a:lnTo>
                  <a:lnTo>
                    <a:pt x="6084722" y="459498"/>
                  </a:lnTo>
                  <a:lnTo>
                    <a:pt x="6096000" y="461772"/>
                  </a:lnTo>
                  <a:lnTo>
                    <a:pt x="6107265" y="459498"/>
                  </a:lnTo>
                  <a:lnTo>
                    <a:pt x="6116472" y="453301"/>
                  </a:lnTo>
                  <a:lnTo>
                    <a:pt x="6122670" y="444093"/>
                  </a:lnTo>
                  <a:lnTo>
                    <a:pt x="6124956" y="432816"/>
                  </a:lnTo>
                  <a:close/>
                </a:path>
                <a:path w="9144000" h="641985">
                  <a:moveTo>
                    <a:pt x="6505956" y="313944"/>
                  </a:moveTo>
                  <a:lnTo>
                    <a:pt x="6503670" y="302679"/>
                  </a:lnTo>
                  <a:lnTo>
                    <a:pt x="6497472" y="293471"/>
                  </a:lnTo>
                  <a:lnTo>
                    <a:pt x="6488265" y="287274"/>
                  </a:lnTo>
                  <a:lnTo>
                    <a:pt x="6477000" y="284988"/>
                  </a:lnTo>
                  <a:lnTo>
                    <a:pt x="6465722" y="287274"/>
                  </a:lnTo>
                  <a:lnTo>
                    <a:pt x="6456515" y="293471"/>
                  </a:lnTo>
                  <a:lnTo>
                    <a:pt x="6450317" y="302679"/>
                  </a:lnTo>
                  <a:lnTo>
                    <a:pt x="6448044" y="313944"/>
                  </a:lnTo>
                  <a:lnTo>
                    <a:pt x="6450317" y="325221"/>
                  </a:lnTo>
                  <a:lnTo>
                    <a:pt x="6456515" y="334429"/>
                  </a:lnTo>
                  <a:lnTo>
                    <a:pt x="6465722" y="340626"/>
                  </a:lnTo>
                  <a:lnTo>
                    <a:pt x="6477000" y="342900"/>
                  </a:lnTo>
                  <a:lnTo>
                    <a:pt x="6488265" y="340626"/>
                  </a:lnTo>
                  <a:lnTo>
                    <a:pt x="6497472" y="334429"/>
                  </a:lnTo>
                  <a:lnTo>
                    <a:pt x="6503670" y="325221"/>
                  </a:lnTo>
                  <a:lnTo>
                    <a:pt x="6505956" y="313944"/>
                  </a:lnTo>
                  <a:close/>
                </a:path>
                <a:path w="9144000" h="641985">
                  <a:moveTo>
                    <a:pt x="6886956" y="608838"/>
                  </a:moveTo>
                  <a:lnTo>
                    <a:pt x="6884670" y="597852"/>
                  </a:lnTo>
                  <a:lnTo>
                    <a:pt x="6878472" y="588886"/>
                  </a:lnTo>
                  <a:lnTo>
                    <a:pt x="6869265" y="582853"/>
                  </a:lnTo>
                  <a:lnTo>
                    <a:pt x="6858000" y="580644"/>
                  </a:lnTo>
                  <a:lnTo>
                    <a:pt x="6846722" y="582853"/>
                  </a:lnTo>
                  <a:lnTo>
                    <a:pt x="6837515" y="588886"/>
                  </a:lnTo>
                  <a:lnTo>
                    <a:pt x="6831317" y="597852"/>
                  </a:lnTo>
                  <a:lnTo>
                    <a:pt x="6829044" y="608838"/>
                  </a:lnTo>
                  <a:lnTo>
                    <a:pt x="6831317" y="619836"/>
                  </a:lnTo>
                  <a:lnTo>
                    <a:pt x="6837515" y="628802"/>
                  </a:lnTo>
                  <a:lnTo>
                    <a:pt x="6846722" y="634834"/>
                  </a:lnTo>
                  <a:lnTo>
                    <a:pt x="6858000" y="637032"/>
                  </a:lnTo>
                  <a:lnTo>
                    <a:pt x="6869265" y="634834"/>
                  </a:lnTo>
                  <a:lnTo>
                    <a:pt x="6878472" y="628802"/>
                  </a:lnTo>
                  <a:lnTo>
                    <a:pt x="6884670" y="619836"/>
                  </a:lnTo>
                  <a:lnTo>
                    <a:pt x="6886956" y="608838"/>
                  </a:lnTo>
                  <a:close/>
                </a:path>
                <a:path w="9144000" h="641985">
                  <a:moveTo>
                    <a:pt x="7267956" y="608838"/>
                  </a:moveTo>
                  <a:lnTo>
                    <a:pt x="7265670" y="597852"/>
                  </a:lnTo>
                  <a:lnTo>
                    <a:pt x="7259472" y="588886"/>
                  </a:lnTo>
                  <a:lnTo>
                    <a:pt x="7250265" y="582853"/>
                  </a:lnTo>
                  <a:lnTo>
                    <a:pt x="7239000" y="580644"/>
                  </a:lnTo>
                  <a:lnTo>
                    <a:pt x="7227722" y="582853"/>
                  </a:lnTo>
                  <a:lnTo>
                    <a:pt x="7218515" y="588886"/>
                  </a:lnTo>
                  <a:lnTo>
                    <a:pt x="7212317" y="597852"/>
                  </a:lnTo>
                  <a:lnTo>
                    <a:pt x="7210044" y="608838"/>
                  </a:lnTo>
                  <a:lnTo>
                    <a:pt x="7212317" y="619836"/>
                  </a:lnTo>
                  <a:lnTo>
                    <a:pt x="7218515" y="628802"/>
                  </a:lnTo>
                  <a:lnTo>
                    <a:pt x="7227722" y="634834"/>
                  </a:lnTo>
                  <a:lnTo>
                    <a:pt x="7239000" y="637032"/>
                  </a:lnTo>
                  <a:lnTo>
                    <a:pt x="7250265" y="634834"/>
                  </a:lnTo>
                  <a:lnTo>
                    <a:pt x="7259472" y="628802"/>
                  </a:lnTo>
                  <a:lnTo>
                    <a:pt x="7265670" y="619836"/>
                  </a:lnTo>
                  <a:lnTo>
                    <a:pt x="7267956" y="608838"/>
                  </a:lnTo>
                  <a:close/>
                </a:path>
                <a:path w="9144000" h="641985">
                  <a:moveTo>
                    <a:pt x="7648956" y="28194"/>
                  </a:moveTo>
                  <a:lnTo>
                    <a:pt x="7646670" y="17208"/>
                  </a:lnTo>
                  <a:lnTo>
                    <a:pt x="7640472" y="8242"/>
                  </a:lnTo>
                  <a:lnTo>
                    <a:pt x="7631265" y="2209"/>
                  </a:lnTo>
                  <a:lnTo>
                    <a:pt x="7620000" y="0"/>
                  </a:lnTo>
                  <a:lnTo>
                    <a:pt x="7608722" y="2209"/>
                  </a:lnTo>
                  <a:lnTo>
                    <a:pt x="7599515" y="8242"/>
                  </a:lnTo>
                  <a:lnTo>
                    <a:pt x="7593317" y="17208"/>
                  </a:lnTo>
                  <a:lnTo>
                    <a:pt x="7591044" y="28194"/>
                  </a:lnTo>
                  <a:lnTo>
                    <a:pt x="7593317" y="39192"/>
                  </a:lnTo>
                  <a:lnTo>
                    <a:pt x="7599515" y="48158"/>
                  </a:lnTo>
                  <a:lnTo>
                    <a:pt x="7608722" y="54190"/>
                  </a:lnTo>
                  <a:lnTo>
                    <a:pt x="7620000" y="56388"/>
                  </a:lnTo>
                  <a:lnTo>
                    <a:pt x="7631265" y="54190"/>
                  </a:lnTo>
                  <a:lnTo>
                    <a:pt x="7640472" y="48158"/>
                  </a:lnTo>
                  <a:lnTo>
                    <a:pt x="7646670" y="39192"/>
                  </a:lnTo>
                  <a:lnTo>
                    <a:pt x="7648956" y="28194"/>
                  </a:lnTo>
                  <a:close/>
                </a:path>
                <a:path w="9144000" h="641985">
                  <a:moveTo>
                    <a:pt x="8029956" y="142494"/>
                  </a:moveTo>
                  <a:lnTo>
                    <a:pt x="8027670" y="131508"/>
                  </a:lnTo>
                  <a:lnTo>
                    <a:pt x="8021472" y="122542"/>
                  </a:lnTo>
                  <a:lnTo>
                    <a:pt x="8012265" y="116509"/>
                  </a:lnTo>
                  <a:lnTo>
                    <a:pt x="8001000" y="114300"/>
                  </a:lnTo>
                  <a:lnTo>
                    <a:pt x="7989722" y="116509"/>
                  </a:lnTo>
                  <a:lnTo>
                    <a:pt x="7980515" y="122542"/>
                  </a:lnTo>
                  <a:lnTo>
                    <a:pt x="7974317" y="131508"/>
                  </a:lnTo>
                  <a:lnTo>
                    <a:pt x="7972044" y="142494"/>
                  </a:lnTo>
                  <a:lnTo>
                    <a:pt x="7974317" y="153492"/>
                  </a:lnTo>
                  <a:lnTo>
                    <a:pt x="7980515" y="162458"/>
                  </a:lnTo>
                  <a:lnTo>
                    <a:pt x="7989722" y="168490"/>
                  </a:lnTo>
                  <a:lnTo>
                    <a:pt x="8001000" y="170688"/>
                  </a:lnTo>
                  <a:lnTo>
                    <a:pt x="8012265" y="168490"/>
                  </a:lnTo>
                  <a:lnTo>
                    <a:pt x="8021472" y="162458"/>
                  </a:lnTo>
                  <a:lnTo>
                    <a:pt x="8027670" y="153492"/>
                  </a:lnTo>
                  <a:lnTo>
                    <a:pt x="8029956" y="142494"/>
                  </a:lnTo>
                  <a:close/>
                </a:path>
                <a:path w="9144000" h="641985">
                  <a:moveTo>
                    <a:pt x="8410956" y="142494"/>
                  </a:moveTo>
                  <a:lnTo>
                    <a:pt x="8408670" y="131508"/>
                  </a:lnTo>
                  <a:lnTo>
                    <a:pt x="8402472" y="122542"/>
                  </a:lnTo>
                  <a:lnTo>
                    <a:pt x="8393265" y="116509"/>
                  </a:lnTo>
                  <a:lnTo>
                    <a:pt x="8382000" y="114300"/>
                  </a:lnTo>
                  <a:lnTo>
                    <a:pt x="8370722" y="116509"/>
                  </a:lnTo>
                  <a:lnTo>
                    <a:pt x="8361515" y="122542"/>
                  </a:lnTo>
                  <a:lnTo>
                    <a:pt x="8355317" y="131508"/>
                  </a:lnTo>
                  <a:lnTo>
                    <a:pt x="8353044" y="142494"/>
                  </a:lnTo>
                  <a:lnTo>
                    <a:pt x="8355317" y="153492"/>
                  </a:lnTo>
                  <a:lnTo>
                    <a:pt x="8361515" y="162458"/>
                  </a:lnTo>
                  <a:lnTo>
                    <a:pt x="8370722" y="168490"/>
                  </a:lnTo>
                  <a:lnTo>
                    <a:pt x="8382000" y="170688"/>
                  </a:lnTo>
                  <a:lnTo>
                    <a:pt x="8393265" y="168490"/>
                  </a:lnTo>
                  <a:lnTo>
                    <a:pt x="8402472" y="162458"/>
                  </a:lnTo>
                  <a:lnTo>
                    <a:pt x="8408670" y="153492"/>
                  </a:lnTo>
                  <a:lnTo>
                    <a:pt x="8410956" y="142494"/>
                  </a:lnTo>
                  <a:close/>
                </a:path>
                <a:path w="9144000" h="641985">
                  <a:moveTo>
                    <a:pt x="8791956" y="142494"/>
                  </a:moveTo>
                  <a:lnTo>
                    <a:pt x="8789670" y="131508"/>
                  </a:lnTo>
                  <a:lnTo>
                    <a:pt x="8783472" y="122542"/>
                  </a:lnTo>
                  <a:lnTo>
                    <a:pt x="8774265" y="116509"/>
                  </a:lnTo>
                  <a:lnTo>
                    <a:pt x="8763000" y="114300"/>
                  </a:lnTo>
                  <a:lnTo>
                    <a:pt x="8751722" y="116509"/>
                  </a:lnTo>
                  <a:lnTo>
                    <a:pt x="8742515" y="122542"/>
                  </a:lnTo>
                  <a:lnTo>
                    <a:pt x="8736317" y="131508"/>
                  </a:lnTo>
                  <a:lnTo>
                    <a:pt x="8734044" y="142494"/>
                  </a:lnTo>
                  <a:lnTo>
                    <a:pt x="8736317" y="153492"/>
                  </a:lnTo>
                  <a:lnTo>
                    <a:pt x="8742515" y="162458"/>
                  </a:lnTo>
                  <a:lnTo>
                    <a:pt x="8751722" y="168490"/>
                  </a:lnTo>
                  <a:lnTo>
                    <a:pt x="8763000" y="170688"/>
                  </a:lnTo>
                  <a:lnTo>
                    <a:pt x="8774265" y="168490"/>
                  </a:lnTo>
                  <a:lnTo>
                    <a:pt x="8783472" y="162458"/>
                  </a:lnTo>
                  <a:lnTo>
                    <a:pt x="8789670" y="153492"/>
                  </a:lnTo>
                  <a:lnTo>
                    <a:pt x="8791956" y="142494"/>
                  </a:lnTo>
                  <a:close/>
                </a:path>
                <a:path w="9144000" h="641985">
                  <a:moveTo>
                    <a:pt x="9144000" y="428231"/>
                  </a:moveTo>
                  <a:lnTo>
                    <a:pt x="9138514" y="431914"/>
                  </a:lnTo>
                  <a:lnTo>
                    <a:pt x="9132481" y="440880"/>
                  </a:lnTo>
                  <a:lnTo>
                    <a:pt x="9130284" y="451866"/>
                  </a:lnTo>
                  <a:lnTo>
                    <a:pt x="9132481" y="462864"/>
                  </a:lnTo>
                  <a:lnTo>
                    <a:pt x="9138514" y="471830"/>
                  </a:lnTo>
                  <a:lnTo>
                    <a:pt x="9144000" y="475513"/>
                  </a:lnTo>
                  <a:lnTo>
                    <a:pt x="9144000" y="428231"/>
                  </a:lnTo>
                  <a:close/>
                </a:path>
              </a:pathLst>
            </a:custGeom>
            <a:solidFill>
              <a:srgbClr val="3B78D7"/>
            </a:solidFill>
          </p:spPr>
          <p:txBody>
            <a:bodyPr wrap="square" lIns="0" tIns="0" rIns="0" bIns="0" rtlCol="0"/>
            <a:lstStyle/>
            <a:p>
              <a:endParaRPr/>
            </a:p>
          </p:txBody>
        </p:sp>
        <p:sp>
          <p:nvSpPr>
            <p:cNvPr id="35" name="object 35"/>
            <p:cNvSpPr/>
            <p:nvPr/>
          </p:nvSpPr>
          <p:spPr>
            <a:xfrm>
              <a:off x="1085088" y="2077211"/>
              <a:ext cx="3926204" cy="471170"/>
            </a:xfrm>
            <a:custGeom>
              <a:avLst/>
              <a:gdLst/>
              <a:ahLst/>
              <a:cxnLst/>
              <a:rect l="l" t="t" r="r" b="b"/>
              <a:pathLst>
                <a:path w="3926204" h="471169">
                  <a:moveTo>
                    <a:pt x="1905000" y="128015"/>
                  </a:moveTo>
                  <a:lnTo>
                    <a:pt x="1909548" y="105465"/>
                  </a:lnTo>
                  <a:lnTo>
                    <a:pt x="1921954" y="87058"/>
                  </a:lnTo>
                  <a:lnTo>
                    <a:pt x="1940361" y="74652"/>
                  </a:lnTo>
                  <a:lnTo>
                    <a:pt x="1962912" y="70104"/>
                  </a:lnTo>
                  <a:lnTo>
                    <a:pt x="1985462" y="74652"/>
                  </a:lnTo>
                  <a:lnTo>
                    <a:pt x="2003869" y="87058"/>
                  </a:lnTo>
                  <a:lnTo>
                    <a:pt x="2016275" y="105465"/>
                  </a:lnTo>
                  <a:lnTo>
                    <a:pt x="2020824" y="128015"/>
                  </a:lnTo>
                  <a:lnTo>
                    <a:pt x="2016275" y="150566"/>
                  </a:lnTo>
                  <a:lnTo>
                    <a:pt x="2003869" y="168973"/>
                  </a:lnTo>
                  <a:lnTo>
                    <a:pt x="1985462" y="181379"/>
                  </a:lnTo>
                  <a:lnTo>
                    <a:pt x="1962912" y="185927"/>
                  </a:lnTo>
                  <a:lnTo>
                    <a:pt x="1940361" y="181379"/>
                  </a:lnTo>
                  <a:lnTo>
                    <a:pt x="1921954" y="168973"/>
                  </a:lnTo>
                  <a:lnTo>
                    <a:pt x="1909548" y="150566"/>
                  </a:lnTo>
                  <a:lnTo>
                    <a:pt x="1905000" y="128015"/>
                  </a:lnTo>
                  <a:close/>
                </a:path>
                <a:path w="3926204" h="471169">
                  <a:moveTo>
                    <a:pt x="0" y="413765"/>
                  </a:moveTo>
                  <a:lnTo>
                    <a:pt x="4551" y="391495"/>
                  </a:lnTo>
                  <a:lnTo>
                    <a:pt x="16964" y="373332"/>
                  </a:lnTo>
                  <a:lnTo>
                    <a:pt x="35372" y="361098"/>
                  </a:lnTo>
                  <a:lnTo>
                    <a:pt x="57912" y="356615"/>
                  </a:lnTo>
                  <a:lnTo>
                    <a:pt x="80451" y="361098"/>
                  </a:lnTo>
                  <a:lnTo>
                    <a:pt x="98859" y="373332"/>
                  </a:lnTo>
                  <a:lnTo>
                    <a:pt x="111272" y="391495"/>
                  </a:lnTo>
                  <a:lnTo>
                    <a:pt x="115824" y="413765"/>
                  </a:lnTo>
                  <a:lnTo>
                    <a:pt x="111272" y="436036"/>
                  </a:lnTo>
                  <a:lnTo>
                    <a:pt x="98859" y="454199"/>
                  </a:lnTo>
                  <a:lnTo>
                    <a:pt x="80451" y="466433"/>
                  </a:lnTo>
                  <a:lnTo>
                    <a:pt x="57912" y="470915"/>
                  </a:lnTo>
                  <a:lnTo>
                    <a:pt x="35372" y="466433"/>
                  </a:lnTo>
                  <a:lnTo>
                    <a:pt x="16964" y="454199"/>
                  </a:lnTo>
                  <a:lnTo>
                    <a:pt x="4551" y="436036"/>
                  </a:lnTo>
                  <a:lnTo>
                    <a:pt x="0" y="413765"/>
                  </a:lnTo>
                  <a:close/>
                </a:path>
                <a:path w="3926204" h="471169">
                  <a:moveTo>
                    <a:pt x="3810000" y="57150"/>
                  </a:moveTo>
                  <a:lnTo>
                    <a:pt x="3814548" y="34879"/>
                  </a:lnTo>
                  <a:lnTo>
                    <a:pt x="3826954" y="16716"/>
                  </a:lnTo>
                  <a:lnTo>
                    <a:pt x="3845361" y="4482"/>
                  </a:lnTo>
                  <a:lnTo>
                    <a:pt x="3867912" y="0"/>
                  </a:lnTo>
                  <a:lnTo>
                    <a:pt x="3890462" y="4482"/>
                  </a:lnTo>
                  <a:lnTo>
                    <a:pt x="3908869" y="16716"/>
                  </a:lnTo>
                  <a:lnTo>
                    <a:pt x="3921275" y="34879"/>
                  </a:lnTo>
                  <a:lnTo>
                    <a:pt x="3925824" y="57150"/>
                  </a:lnTo>
                  <a:lnTo>
                    <a:pt x="3921275" y="79420"/>
                  </a:lnTo>
                  <a:lnTo>
                    <a:pt x="3908869" y="97583"/>
                  </a:lnTo>
                  <a:lnTo>
                    <a:pt x="3890462" y="109817"/>
                  </a:lnTo>
                  <a:lnTo>
                    <a:pt x="3867912" y="114300"/>
                  </a:lnTo>
                  <a:lnTo>
                    <a:pt x="3845361" y="109817"/>
                  </a:lnTo>
                  <a:lnTo>
                    <a:pt x="3826954" y="97583"/>
                  </a:lnTo>
                  <a:lnTo>
                    <a:pt x="3814548" y="79420"/>
                  </a:lnTo>
                  <a:lnTo>
                    <a:pt x="3810000" y="57150"/>
                  </a:lnTo>
                  <a:close/>
                </a:path>
              </a:pathLst>
            </a:custGeom>
            <a:ln w="9525">
              <a:solidFill>
                <a:srgbClr val="3B78D7"/>
              </a:solidFill>
            </a:ln>
          </p:spPr>
          <p:txBody>
            <a:bodyPr wrap="square" lIns="0" tIns="0" rIns="0" bIns="0" rtlCol="0"/>
            <a:lstStyle/>
            <a:p>
              <a:endParaRPr/>
            </a:p>
          </p:txBody>
        </p:sp>
        <p:pic>
          <p:nvPicPr>
            <p:cNvPr id="36" name="object 36"/>
            <p:cNvPicPr/>
            <p:nvPr/>
          </p:nvPicPr>
          <p:blipFill>
            <a:blip r:embed="rId6" cstate="print"/>
            <a:stretch>
              <a:fillRect/>
            </a:stretch>
          </p:blipFill>
          <p:spPr>
            <a:xfrm>
              <a:off x="8685624" y="1876488"/>
              <a:ext cx="151225" cy="176530"/>
            </a:xfrm>
            <a:prstGeom prst="rect">
              <a:avLst/>
            </a:prstGeom>
          </p:spPr>
        </p:pic>
      </p:grpSp>
      <p:sp>
        <p:nvSpPr>
          <p:cNvPr id="37" name="object 37"/>
          <p:cNvSpPr txBox="1"/>
          <p:nvPr/>
        </p:nvSpPr>
        <p:spPr>
          <a:xfrm>
            <a:off x="552453" y="3501948"/>
            <a:ext cx="8369296" cy="1547218"/>
          </a:xfrm>
          <a:prstGeom prst="rect">
            <a:avLst/>
          </a:prstGeom>
        </p:spPr>
        <p:txBody>
          <a:bodyPr vert="horz" wrap="square" lIns="0" tIns="13335" rIns="0" bIns="0" rtlCol="0">
            <a:spAutoFit/>
          </a:bodyPr>
          <a:lstStyle/>
          <a:p>
            <a:pPr marL="12700">
              <a:lnSpc>
                <a:spcPct val="100000"/>
              </a:lnSpc>
              <a:spcBef>
                <a:spcPts val="105"/>
              </a:spcBef>
              <a:tabLst>
                <a:tab pos="2743835" algn="l"/>
              </a:tabLst>
            </a:pPr>
            <a:r>
              <a:rPr lang="en-US" sz="4400" b="1" spc="-335" dirty="0">
                <a:solidFill>
                  <a:srgbClr val="FFFFFF"/>
                </a:solidFill>
                <a:latin typeface="Trebuchet MS"/>
                <a:cs typeface="Trebuchet MS"/>
              </a:rPr>
              <a:t>Lecture 15</a:t>
            </a:r>
            <a:r>
              <a:rPr sz="4400" b="1" dirty="0">
                <a:solidFill>
                  <a:srgbClr val="FFFFFF"/>
                </a:solidFill>
                <a:latin typeface="Trebuchet MS"/>
                <a:cs typeface="Trebuchet MS"/>
              </a:rPr>
              <a:t>	</a:t>
            </a:r>
            <a:r>
              <a:rPr sz="4400" b="1" spc="-280" dirty="0">
                <a:solidFill>
                  <a:srgbClr val="FFFFFF"/>
                </a:solidFill>
                <a:latin typeface="Trebuchet MS"/>
                <a:cs typeface="Trebuchet MS"/>
              </a:rPr>
              <a:t>Machine</a:t>
            </a:r>
            <a:r>
              <a:rPr sz="4400" b="1" spc="-235" dirty="0">
                <a:solidFill>
                  <a:srgbClr val="FFFFFF"/>
                </a:solidFill>
                <a:latin typeface="Trebuchet MS"/>
                <a:cs typeface="Trebuchet MS"/>
              </a:rPr>
              <a:t> </a:t>
            </a:r>
            <a:r>
              <a:rPr sz="4400" b="1" spc="-285" dirty="0">
                <a:solidFill>
                  <a:srgbClr val="FFFFFF"/>
                </a:solidFill>
                <a:latin typeface="Trebuchet MS"/>
                <a:cs typeface="Trebuchet MS"/>
              </a:rPr>
              <a:t>Learning</a:t>
            </a:r>
            <a:r>
              <a:rPr sz="4400" b="1" spc="-240" dirty="0">
                <a:solidFill>
                  <a:srgbClr val="FFFFFF"/>
                </a:solidFill>
                <a:latin typeface="Trebuchet MS"/>
                <a:cs typeface="Trebuchet MS"/>
              </a:rPr>
              <a:t> </a:t>
            </a:r>
            <a:r>
              <a:rPr sz="4400" b="1" spc="-65" dirty="0">
                <a:solidFill>
                  <a:srgbClr val="FFFFFF"/>
                </a:solidFill>
                <a:latin typeface="Trebuchet MS"/>
                <a:cs typeface="Trebuchet MS"/>
              </a:rPr>
              <a:t>(I</a:t>
            </a:r>
            <a:r>
              <a:rPr lang="en-US" altLang="zh-CN" sz="4400" b="1" spc="-65" dirty="0">
                <a:solidFill>
                  <a:srgbClr val="FFFFFF"/>
                </a:solidFill>
                <a:latin typeface="Trebuchet MS"/>
                <a:cs typeface="Trebuchet MS"/>
              </a:rPr>
              <a:t>I</a:t>
            </a:r>
            <a:r>
              <a:rPr sz="4400" b="1" spc="-65" dirty="0">
                <a:solidFill>
                  <a:srgbClr val="FFFFFF"/>
                </a:solidFill>
                <a:latin typeface="Trebuchet MS"/>
                <a:cs typeface="Trebuchet MS"/>
              </a:rPr>
              <a:t>)</a:t>
            </a:r>
            <a:endParaRPr sz="4400" dirty="0">
              <a:latin typeface="Trebuchet MS"/>
              <a:cs typeface="Trebuchet MS"/>
            </a:endParaRPr>
          </a:p>
          <a:p>
            <a:pPr marL="6280150" marR="6350" indent="188595" algn="r">
              <a:lnSpc>
                <a:spcPct val="100000"/>
              </a:lnSpc>
              <a:spcBef>
                <a:spcPts val="95"/>
              </a:spcBef>
            </a:pPr>
            <a:r>
              <a:rPr lang="en-US" sz="1800" b="1" spc="-60" dirty="0">
                <a:solidFill>
                  <a:srgbClr val="FFFFFF"/>
                </a:solidFill>
                <a:latin typeface="Trebuchet MS"/>
                <a:cs typeface="Trebuchet MS"/>
              </a:rPr>
              <a:t>Wenzheng Lee</a:t>
            </a:r>
          </a:p>
          <a:p>
            <a:pPr marL="6280150" marR="6350" indent="188595" algn="r">
              <a:lnSpc>
                <a:spcPct val="100000"/>
              </a:lnSpc>
              <a:spcBef>
                <a:spcPts val="95"/>
              </a:spcBef>
            </a:pPr>
            <a:r>
              <a:rPr lang="en-US" sz="1800" b="1" spc="-60" dirty="0">
                <a:solidFill>
                  <a:srgbClr val="FFFFFF"/>
                </a:solidFill>
                <a:latin typeface="Trebuchet MS"/>
                <a:cs typeface="Trebuchet MS"/>
              </a:rPr>
              <a:t> Yujin Li</a:t>
            </a:r>
          </a:p>
          <a:p>
            <a:pPr marL="6280150" marR="6350" indent="188595" algn="r">
              <a:lnSpc>
                <a:spcPct val="100000"/>
              </a:lnSpc>
              <a:spcBef>
                <a:spcPts val="95"/>
              </a:spcBef>
            </a:pPr>
            <a:r>
              <a:rPr sz="1800" b="1" spc="-60" dirty="0">
                <a:solidFill>
                  <a:srgbClr val="FFFFFF"/>
                </a:solidFill>
                <a:latin typeface="Trebuchet MS"/>
                <a:cs typeface="Trebuchet MS"/>
              </a:rPr>
              <a:t>0</a:t>
            </a:r>
            <a:r>
              <a:rPr lang="en-US" b="1" spc="-114" dirty="0">
                <a:solidFill>
                  <a:srgbClr val="FFFFFF"/>
                </a:solidFill>
                <a:latin typeface="Trebuchet MS"/>
                <a:cs typeface="Trebuchet MS"/>
              </a:rPr>
              <a:t>6</a:t>
            </a:r>
            <a:r>
              <a:rPr sz="1800" b="1" spc="50" dirty="0">
                <a:solidFill>
                  <a:srgbClr val="FFFFFF"/>
                </a:solidFill>
                <a:latin typeface="Trebuchet MS"/>
                <a:cs typeface="Trebuchet MS"/>
              </a:rPr>
              <a:t>/</a:t>
            </a:r>
            <a:r>
              <a:rPr lang="en-US" b="1" spc="-105" dirty="0">
                <a:solidFill>
                  <a:srgbClr val="FFFFFF"/>
                </a:solidFill>
                <a:latin typeface="Trebuchet MS"/>
                <a:cs typeface="Trebuchet MS"/>
              </a:rPr>
              <a:t>21</a:t>
            </a:r>
            <a:r>
              <a:rPr sz="1800" b="1" spc="-70" dirty="0">
                <a:solidFill>
                  <a:srgbClr val="FFFFFF"/>
                </a:solidFill>
                <a:latin typeface="Trebuchet MS"/>
                <a:cs typeface="Trebuchet MS"/>
              </a:rPr>
              <a:t>/202</a:t>
            </a:r>
            <a:r>
              <a:rPr lang="en-US" sz="1800" b="1" spc="-70" dirty="0">
                <a:solidFill>
                  <a:srgbClr val="FFFFFF"/>
                </a:solidFill>
                <a:latin typeface="Trebuchet MS"/>
                <a:cs typeface="Trebuchet MS"/>
              </a:rPr>
              <a:t>4</a:t>
            </a:r>
            <a:endParaRPr sz="1800" dirty="0">
              <a:latin typeface="Trebuchet MS"/>
              <a:cs typeface="Trebuchet MS"/>
            </a:endParaRPr>
          </a:p>
        </p:txBody>
      </p:sp>
      <p:sp>
        <p:nvSpPr>
          <p:cNvPr id="38" name="object 38"/>
          <p:cNvSpPr txBox="1">
            <a:spLocks noGrp="1"/>
          </p:cNvSpPr>
          <p:nvPr>
            <p:ph type="title"/>
          </p:nvPr>
        </p:nvSpPr>
        <p:spPr>
          <a:xfrm>
            <a:off x="143052" y="139141"/>
            <a:ext cx="7382509" cy="1533112"/>
          </a:xfrm>
          <a:prstGeom prst="rect">
            <a:avLst/>
          </a:prstGeom>
        </p:spPr>
        <p:txBody>
          <a:bodyPr vert="horz" wrap="square" lIns="0" tIns="12065" rIns="0" bIns="0" rtlCol="0">
            <a:spAutoFit/>
          </a:bodyPr>
          <a:lstStyle/>
          <a:p>
            <a:pPr marL="12700">
              <a:lnSpc>
                <a:spcPct val="100000"/>
              </a:lnSpc>
              <a:spcBef>
                <a:spcPts val="95"/>
              </a:spcBef>
            </a:pPr>
            <a:r>
              <a:rPr sz="4000" spc="-229" dirty="0">
                <a:solidFill>
                  <a:srgbClr val="00B0F0"/>
                </a:solidFill>
              </a:rPr>
              <a:t>Introduction</a:t>
            </a:r>
            <a:r>
              <a:rPr sz="4000" spc="-170" dirty="0">
                <a:solidFill>
                  <a:srgbClr val="00B0F0"/>
                </a:solidFill>
              </a:rPr>
              <a:t> </a:t>
            </a:r>
            <a:r>
              <a:rPr sz="4000" spc="-254" dirty="0">
                <a:solidFill>
                  <a:srgbClr val="00B0F0"/>
                </a:solidFill>
              </a:rPr>
              <a:t>to</a:t>
            </a:r>
            <a:r>
              <a:rPr lang="en-US" sz="4000" spc="-254" dirty="0">
                <a:solidFill>
                  <a:srgbClr val="00B0F0"/>
                </a:solidFill>
              </a:rPr>
              <a:t> Urban Big Data and Machine Learning</a:t>
            </a:r>
            <a:endParaRPr sz="4000" dirty="0">
              <a:solidFill>
                <a:srgbClr val="00B0F0"/>
              </a:solidFill>
            </a:endParaRPr>
          </a:p>
          <a:p>
            <a:pPr marL="12700">
              <a:lnSpc>
                <a:spcPct val="100000"/>
              </a:lnSpc>
              <a:spcBef>
                <a:spcPts val="80"/>
              </a:spcBef>
            </a:pPr>
            <a:r>
              <a:rPr sz="1800" spc="-100" dirty="0">
                <a:solidFill>
                  <a:srgbClr val="00B0F0"/>
                </a:solidFill>
              </a:rPr>
              <a:t>C</a:t>
            </a:r>
            <a:r>
              <a:rPr sz="1800" spc="-25" dirty="0">
                <a:solidFill>
                  <a:srgbClr val="00B0F0"/>
                </a:solidFill>
              </a:rPr>
              <a:t>RP</a:t>
            </a:r>
            <a:r>
              <a:rPr sz="1800" spc="-85" dirty="0">
                <a:solidFill>
                  <a:srgbClr val="00B0F0"/>
                </a:solidFill>
              </a:rPr>
              <a:t> </a:t>
            </a:r>
            <a:r>
              <a:rPr lang="en-US" sz="1800" spc="-85" dirty="0">
                <a:solidFill>
                  <a:srgbClr val="00B0F0"/>
                </a:solidFill>
              </a:rPr>
              <a:t>3850/</a:t>
            </a:r>
            <a:r>
              <a:rPr sz="1800" spc="-130" dirty="0">
                <a:solidFill>
                  <a:srgbClr val="00B0F0"/>
                </a:solidFill>
              </a:rPr>
              <a:t>5</a:t>
            </a:r>
            <a:r>
              <a:rPr sz="1800" spc="-140" dirty="0">
                <a:solidFill>
                  <a:srgbClr val="00B0F0"/>
                </a:solidFill>
              </a:rPr>
              <a:t>8</a:t>
            </a:r>
            <a:r>
              <a:rPr sz="1800" spc="-105" dirty="0">
                <a:solidFill>
                  <a:srgbClr val="00B0F0"/>
                </a:solidFill>
              </a:rPr>
              <a:t>50</a:t>
            </a:r>
            <a:r>
              <a:rPr sz="1800" spc="-85" dirty="0">
                <a:solidFill>
                  <a:srgbClr val="00B0F0"/>
                </a:solidFill>
              </a:rPr>
              <a:t> </a:t>
            </a:r>
            <a:r>
              <a:rPr sz="1800" spc="-90" dirty="0">
                <a:solidFill>
                  <a:srgbClr val="00B0F0"/>
                </a:solidFill>
              </a:rPr>
              <a:t>Special </a:t>
            </a:r>
            <a:r>
              <a:rPr sz="1800" spc="-125" dirty="0">
                <a:solidFill>
                  <a:srgbClr val="00B0F0"/>
                </a:solidFill>
              </a:rPr>
              <a:t>Topics</a:t>
            </a:r>
            <a:r>
              <a:rPr sz="1800" spc="-80" dirty="0">
                <a:solidFill>
                  <a:srgbClr val="00B0F0"/>
                </a:solidFill>
              </a:rPr>
              <a:t> </a:t>
            </a:r>
            <a:r>
              <a:rPr sz="1800" spc="-90" dirty="0">
                <a:solidFill>
                  <a:srgbClr val="00B0F0"/>
                </a:solidFill>
              </a:rPr>
              <a:t>(202</a:t>
            </a:r>
            <a:r>
              <a:rPr lang="en-US" sz="1800" spc="-90" dirty="0">
                <a:solidFill>
                  <a:srgbClr val="00B0F0"/>
                </a:solidFill>
              </a:rPr>
              <a:t>4</a:t>
            </a:r>
            <a:r>
              <a:rPr sz="1800" spc="-75" dirty="0">
                <a:solidFill>
                  <a:srgbClr val="00B0F0"/>
                </a:solidFill>
              </a:rPr>
              <a:t> </a:t>
            </a:r>
            <a:r>
              <a:rPr lang="en-US" sz="1800" spc="-5" dirty="0">
                <a:solidFill>
                  <a:srgbClr val="00B0F0"/>
                </a:solidFill>
              </a:rPr>
              <a:t>Summer</a:t>
            </a:r>
            <a:r>
              <a:rPr sz="1800" spc="-85" dirty="0">
                <a:solidFill>
                  <a:srgbClr val="00B0F0"/>
                </a:solidFill>
              </a:rPr>
              <a:t>)</a:t>
            </a:r>
            <a:endParaRPr sz="1800" dirty="0">
              <a:solidFill>
                <a:srgbClr val="00B0F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Which is classification problem? </a:t>
            </a:r>
          </a:p>
        </p:txBody>
      </p:sp>
      <p:sp>
        <p:nvSpPr>
          <p:cNvPr id="160" name="Google Shape;160;p28"/>
          <p:cNvSpPr txBox="1">
            <a:spLocks noGrp="1"/>
          </p:cNvSpPr>
          <p:nvPr>
            <p:ph type="body" idx="1"/>
          </p:nvPr>
        </p:nvSpPr>
        <p:spPr>
          <a:xfrm>
            <a:off x="311700" y="1468825"/>
            <a:ext cx="8452592" cy="309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sz="1400" dirty="0"/>
              <a:t>An e-commerce company using labeled customer data to predict whether or not a customer will purchase a particular item</a:t>
            </a:r>
          </a:p>
          <a:p>
            <a:pPr marL="457200" lvl="0" indent="-317500" algn="l" rtl="0">
              <a:spcBef>
                <a:spcPts val="0"/>
              </a:spcBef>
              <a:spcAft>
                <a:spcPts val="0"/>
              </a:spcAft>
              <a:buSzPts val="1400"/>
              <a:buChar char="-"/>
            </a:pPr>
            <a:endParaRPr lang="en-US" sz="1400" dirty="0"/>
          </a:p>
          <a:p>
            <a:pPr marL="457200" lvl="0" indent="-317500" algn="l" rtl="0">
              <a:spcBef>
                <a:spcPts val="0"/>
              </a:spcBef>
              <a:spcAft>
                <a:spcPts val="0"/>
              </a:spcAft>
              <a:buSzPts val="1400"/>
              <a:buChar char="-"/>
            </a:pPr>
            <a:r>
              <a:rPr lang="en-US" sz="1400" dirty="0"/>
              <a:t>A restaurant using review data to ascribe positive or negative sentiment to a given review</a:t>
            </a:r>
          </a:p>
          <a:p>
            <a:pPr marL="457200" lvl="0" indent="-317500" algn="l" rtl="0">
              <a:spcBef>
                <a:spcPts val="0"/>
              </a:spcBef>
              <a:spcAft>
                <a:spcPts val="0"/>
              </a:spcAft>
              <a:buSzPts val="1400"/>
              <a:buChar char="-"/>
            </a:pPr>
            <a:endParaRPr lang="en-US" sz="1400" dirty="0"/>
          </a:p>
          <a:p>
            <a:pPr marL="457200" lvl="0" indent="-317500" algn="l" rtl="0">
              <a:spcBef>
                <a:spcPts val="0"/>
              </a:spcBef>
              <a:spcAft>
                <a:spcPts val="0"/>
              </a:spcAft>
              <a:buSzPts val="1400"/>
              <a:buChar char="-"/>
            </a:pPr>
            <a:r>
              <a:rPr lang="en-US" sz="1400" dirty="0"/>
              <a:t>A bike share company using time and weather data to predict the number of bikes being rented at any given hour</a:t>
            </a:r>
          </a:p>
          <a:p>
            <a:pPr marL="457200" lvl="0" indent="-317500" algn="l" rtl="0">
              <a:spcBef>
                <a:spcPts val="0"/>
              </a:spcBef>
              <a:spcAft>
                <a:spcPts val="0"/>
              </a:spcAft>
              <a:buSzPts val="1400"/>
              <a:buChar char="-"/>
            </a:pPr>
            <a:endParaRPr lang="en-US" sz="1400" dirty="0"/>
          </a:p>
        </p:txBody>
      </p:sp>
    </p:spTree>
    <p:extLst>
      <p:ext uri="{BB962C8B-B14F-4D97-AF65-F5344CB8AC3E}">
        <p14:creationId xmlns:p14="http://schemas.microsoft.com/office/powerpoint/2010/main" val="7655200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 name="object 3"/>
          <p:cNvSpPr/>
          <p:nvPr/>
        </p:nvSpPr>
        <p:spPr>
          <a:xfrm>
            <a:off x="151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4" name="object 4"/>
          <p:cNvSpPr/>
          <p:nvPr/>
        </p:nvSpPr>
        <p:spPr>
          <a:xfrm>
            <a:off x="228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5" name="object 15"/>
          <p:cNvSpPr/>
          <p:nvPr/>
        </p:nvSpPr>
        <p:spPr>
          <a:xfrm>
            <a:off x="190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5" name="object 25"/>
          <p:cNvSpPr txBox="1">
            <a:spLocks noGrp="1"/>
          </p:cNvSpPr>
          <p:nvPr>
            <p:ph type="title"/>
          </p:nvPr>
        </p:nvSpPr>
        <p:spPr>
          <a:xfrm>
            <a:off x="2057780" y="345693"/>
            <a:ext cx="5215890" cy="406400"/>
          </a:xfrm>
          <a:prstGeom prst="rect">
            <a:avLst/>
          </a:prstGeom>
        </p:spPr>
        <p:txBody>
          <a:bodyPr vert="horz" wrap="square" lIns="0" tIns="12065" rIns="0" bIns="0" rtlCol="0">
            <a:spAutoFit/>
          </a:bodyPr>
          <a:lstStyle/>
          <a:p>
            <a:pPr marL="12700">
              <a:lnSpc>
                <a:spcPct val="100000"/>
              </a:lnSpc>
              <a:spcBef>
                <a:spcPts val="95"/>
              </a:spcBef>
            </a:pPr>
            <a:r>
              <a:rPr sz="2400" spc="-110" dirty="0"/>
              <a:t>Alg</a:t>
            </a:r>
            <a:r>
              <a:rPr sz="2400" spc="-125" dirty="0"/>
              <a:t>o</a:t>
            </a:r>
            <a:r>
              <a:rPr sz="2400" spc="-110" dirty="0"/>
              <a:t>r</a:t>
            </a:r>
            <a:r>
              <a:rPr sz="2400" spc="-105" dirty="0"/>
              <a:t>it</a:t>
            </a:r>
            <a:r>
              <a:rPr sz="2400" spc="-175" dirty="0"/>
              <a:t>h</a:t>
            </a:r>
            <a:r>
              <a:rPr sz="2400" spc="-260" dirty="0"/>
              <a:t>m</a:t>
            </a:r>
            <a:r>
              <a:rPr sz="2400" spc="-100" dirty="0"/>
              <a:t> </a:t>
            </a:r>
            <a:r>
              <a:rPr sz="2400" spc="-200" dirty="0"/>
              <a:t>Exampl</a:t>
            </a:r>
            <a:r>
              <a:rPr sz="2400" spc="-235" dirty="0"/>
              <a:t>e:</a:t>
            </a:r>
            <a:r>
              <a:rPr sz="2400" spc="-120" dirty="0"/>
              <a:t> </a:t>
            </a:r>
            <a:r>
              <a:rPr sz="2500" spc="-130" dirty="0"/>
              <a:t>K</a:t>
            </a:r>
            <a:r>
              <a:rPr sz="2500" spc="40" dirty="0"/>
              <a:t>-</a:t>
            </a:r>
            <a:r>
              <a:rPr sz="2500" spc="-215" dirty="0"/>
              <a:t>Nea</a:t>
            </a:r>
            <a:r>
              <a:rPr sz="2500" spc="-150" dirty="0"/>
              <a:t>r</a:t>
            </a:r>
            <a:r>
              <a:rPr sz="2500" spc="-130" dirty="0"/>
              <a:t>est</a:t>
            </a:r>
            <a:r>
              <a:rPr sz="2500" spc="-114" dirty="0"/>
              <a:t> </a:t>
            </a:r>
            <a:r>
              <a:rPr sz="2500" spc="-290" dirty="0"/>
              <a:t>N</a:t>
            </a:r>
            <a:r>
              <a:rPr sz="2500" spc="-245" dirty="0"/>
              <a:t>e</a:t>
            </a:r>
            <a:r>
              <a:rPr sz="2500" spc="-140" dirty="0"/>
              <a:t>ighb</a:t>
            </a:r>
            <a:r>
              <a:rPr sz="2500" spc="-170" dirty="0"/>
              <a:t>o</a:t>
            </a:r>
            <a:r>
              <a:rPr sz="2500" spc="-70" dirty="0"/>
              <a:t>rs</a:t>
            </a:r>
            <a:endParaRPr sz="2500"/>
          </a:p>
        </p:txBody>
      </p:sp>
      <p:sp>
        <p:nvSpPr>
          <p:cNvPr id="26" name="object 26"/>
          <p:cNvSpPr txBox="1"/>
          <p:nvPr/>
        </p:nvSpPr>
        <p:spPr>
          <a:xfrm>
            <a:off x="979424" y="2045970"/>
            <a:ext cx="16256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mbria Math"/>
                <a:cs typeface="Cambria Math"/>
              </a:rPr>
              <a:t>𝒚</a:t>
            </a:r>
            <a:endParaRPr sz="1800">
              <a:latin typeface="Cambria Math"/>
              <a:cs typeface="Cambria Math"/>
            </a:endParaRPr>
          </a:p>
        </p:txBody>
      </p:sp>
      <p:sp>
        <p:nvSpPr>
          <p:cNvPr id="27" name="object 27"/>
          <p:cNvSpPr txBox="1"/>
          <p:nvPr/>
        </p:nvSpPr>
        <p:spPr>
          <a:xfrm>
            <a:off x="979424" y="2515361"/>
            <a:ext cx="160020" cy="114681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0</a:t>
            </a:r>
            <a:endParaRPr sz="1050">
              <a:latin typeface="Arial MT"/>
              <a:cs typeface="Arial MT"/>
            </a:endParaRPr>
          </a:p>
          <a:p>
            <a:pPr marL="12700">
              <a:lnSpc>
                <a:spcPct val="100000"/>
              </a:lnSpc>
            </a:pPr>
            <a:r>
              <a:rPr sz="1050" dirty="0">
                <a:latin typeface="Arial MT"/>
                <a:cs typeface="Arial MT"/>
              </a:rPr>
              <a:t>1</a:t>
            </a:r>
            <a:endParaRPr sz="1050">
              <a:latin typeface="Arial MT"/>
              <a:cs typeface="Arial MT"/>
            </a:endParaRPr>
          </a:p>
          <a:p>
            <a:pPr marL="12700">
              <a:lnSpc>
                <a:spcPct val="100000"/>
              </a:lnSpc>
            </a:pPr>
            <a:r>
              <a:rPr sz="1050" dirty="0">
                <a:latin typeface="Arial MT"/>
                <a:cs typeface="Arial MT"/>
              </a:rPr>
              <a:t>0</a:t>
            </a:r>
            <a:endParaRPr sz="1050">
              <a:latin typeface="Arial MT"/>
              <a:cs typeface="Arial MT"/>
            </a:endParaRPr>
          </a:p>
          <a:p>
            <a:pPr marL="12700">
              <a:lnSpc>
                <a:spcPct val="100000"/>
              </a:lnSpc>
            </a:pPr>
            <a:r>
              <a:rPr sz="1050" dirty="0">
                <a:latin typeface="Arial MT"/>
                <a:cs typeface="Arial MT"/>
              </a:rPr>
              <a:t>1</a:t>
            </a:r>
            <a:endParaRPr sz="1050">
              <a:latin typeface="Arial MT"/>
              <a:cs typeface="Arial MT"/>
            </a:endParaRPr>
          </a:p>
          <a:p>
            <a:pPr marL="12700">
              <a:lnSpc>
                <a:spcPct val="100000"/>
              </a:lnSpc>
            </a:pPr>
            <a:r>
              <a:rPr sz="1050" dirty="0">
                <a:latin typeface="Arial MT"/>
                <a:cs typeface="Arial MT"/>
              </a:rPr>
              <a:t>1</a:t>
            </a:r>
            <a:endParaRPr sz="1050">
              <a:latin typeface="Arial MT"/>
              <a:cs typeface="Arial MT"/>
            </a:endParaRPr>
          </a:p>
          <a:p>
            <a:pPr marL="12700">
              <a:lnSpc>
                <a:spcPct val="100000"/>
              </a:lnSpc>
            </a:pPr>
            <a:r>
              <a:rPr sz="1050" dirty="0">
                <a:latin typeface="Arial MT"/>
                <a:cs typeface="Arial MT"/>
              </a:rPr>
              <a:t>0</a:t>
            </a:r>
            <a:endParaRPr sz="1050">
              <a:latin typeface="Arial MT"/>
              <a:cs typeface="Arial MT"/>
            </a:endParaRPr>
          </a:p>
          <a:p>
            <a:pPr marL="12700">
              <a:lnSpc>
                <a:spcPct val="100000"/>
              </a:lnSpc>
            </a:pPr>
            <a:r>
              <a:rPr sz="1050" spc="5" dirty="0">
                <a:latin typeface="Arial MT"/>
                <a:cs typeface="Arial MT"/>
              </a:rPr>
              <a:t>…</a:t>
            </a:r>
            <a:endParaRPr sz="1050">
              <a:latin typeface="Arial MT"/>
              <a:cs typeface="Arial MT"/>
            </a:endParaRPr>
          </a:p>
        </p:txBody>
      </p:sp>
      <p:sp>
        <p:nvSpPr>
          <p:cNvPr id="28" name="object 28"/>
          <p:cNvSpPr txBox="1"/>
          <p:nvPr/>
        </p:nvSpPr>
        <p:spPr>
          <a:xfrm>
            <a:off x="2270505" y="2675382"/>
            <a:ext cx="324485" cy="18669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2000</a:t>
            </a:r>
            <a:endParaRPr sz="1050">
              <a:latin typeface="Arial MT"/>
              <a:cs typeface="Arial MT"/>
            </a:endParaRPr>
          </a:p>
        </p:txBody>
      </p:sp>
      <p:sp>
        <p:nvSpPr>
          <p:cNvPr id="29" name="object 29"/>
          <p:cNvSpPr txBox="1"/>
          <p:nvPr/>
        </p:nvSpPr>
        <p:spPr>
          <a:xfrm>
            <a:off x="2307082" y="2835402"/>
            <a:ext cx="249554" cy="18669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632</a:t>
            </a:r>
            <a:endParaRPr sz="1050">
              <a:latin typeface="Arial MT"/>
              <a:cs typeface="Arial MT"/>
            </a:endParaRPr>
          </a:p>
        </p:txBody>
      </p:sp>
      <p:sp>
        <p:nvSpPr>
          <p:cNvPr id="30" name="object 30"/>
          <p:cNvSpPr txBox="1"/>
          <p:nvPr/>
        </p:nvSpPr>
        <p:spPr>
          <a:xfrm>
            <a:off x="2270505" y="2995676"/>
            <a:ext cx="324485" cy="18669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1800</a:t>
            </a:r>
            <a:endParaRPr sz="1050">
              <a:latin typeface="Arial MT"/>
              <a:cs typeface="Arial MT"/>
            </a:endParaRPr>
          </a:p>
        </p:txBody>
      </p:sp>
      <p:sp>
        <p:nvSpPr>
          <p:cNvPr id="31" name="object 31"/>
          <p:cNvSpPr txBox="1"/>
          <p:nvPr/>
        </p:nvSpPr>
        <p:spPr>
          <a:xfrm>
            <a:off x="2307082" y="3155695"/>
            <a:ext cx="249554" cy="50673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750</a:t>
            </a:r>
            <a:endParaRPr sz="1050">
              <a:latin typeface="Arial MT"/>
              <a:cs typeface="Arial MT"/>
            </a:endParaRPr>
          </a:p>
          <a:p>
            <a:pPr marL="12700">
              <a:lnSpc>
                <a:spcPct val="100000"/>
              </a:lnSpc>
            </a:pPr>
            <a:r>
              <a:rPr sz="1050" dirty="0">
                <a:latin typeface="Arial MT"/>
                <a:cs typeface="Arial MT"/>
              </a:rPr>
              <a:t>400</a:t>
            </a:r>
            <a:endParaRPr sz="1050">
              <a:latin typeface="Arial MT"/>
              <a:cs typeface="Arial MT"/>
            </a:endParaRPr>
          </a:p>
          <a:p>
            <a:pPr marL="57785">
              <a:lnSpc>
                <a:spcPct val="100000"/>
              </a:lnSpc>
            </a:pPr>
            <a:r>
              <a:rPr sz="1050" spc="5" dirty="0">
                <a:latin typeface="Arial MT"/>
                <a:cs typeface="Arial MT"/>
              </a:rPr>
              <a:t>…</a:t>
            </a:r>
            <a:endParaRPr sz="1050">
              <a:latin typeface="Arial MT"/>
              <a:cs typeface="Arial MT"/>
            </a:endParaRPr>
          </a:p>
        </p:txBody>
      </p:sp>
      <p:sp>
        <p:nvSpPr>
          <p:cNvPr id="32" name="object 32"/>
          <p:cNvSpPr txBox="1"/>
          <p:nvPr/>
        </p:nvSpPr>
        <p:spPr>
          <a:xfrm>
            <a:off x="2281682" y="2045970"/>
            <a:ext cx="321310" cy="655955"/>
          </a:xfrm>
          <a:prstGeom prst="rect">
            <a:avLst/>
          </a:prstGeom>
        </p:spPr>
        <p:txBody>
          <a:bodyPr vert="horz" wrap="square" lIns="0" tIns="12700" rIns="0" bIns="0" rtlCol="0">
            <a:spAutoFit/>
          </a:bodyPr>
          <a:lstStyle/>
          <a:p>
            <a:pPr marL="50165">
              <a:lnSpc>
                <a:spcPct val="100000"/>
              </a:lnSpc>
              <a:spcBef>
                <a:spcPts val="100"/>
              </a:spcBef>
            </a:pPr>
            <a:r>
              <a:rPr sz="1800" spc="5" dirty="0">
                <a:latin typeface="Cambria Math"/>
                <a:cs typeface="Cambria Math"/>
              </a:rPr>
              <a:t>𝒙</a:t>
            </a:r>
            <a:r>
              <a:rPr sz="1950" spc="7" baseline="-14957" dirty="0">
                <a:latin typeface="Cambria Math"/>
                <a:cs typeface="Cambria Math"/>
              </a:rPr>
              <a:t>𝟏</a:t>
            </a:r>
            <a:endParaRPr sz="1950" baseline="-14957">
              <a:latin typeface="Cambria Math"/>
              <a:cs typeface="Cambria Math"/>
            </a:endParaRPr>
          </a:p>
          <a:p>
            <a:pPr marL="38100">
              <a:lnSpc>
                <a:spcPct val="100000"/>
              </a:lnSpc>
              <a:spcBef>
                <a:spcPts val="1540"/>
              </a:spcBef>
            </a:pPr>
            <a:r>
              <a:rPr sz="1050" dirty="0">
                <a:latin typeface="Arial MT"/>
                <a:cs typeface="Arial MT"/>
              </a:rPr>
              <a:t>800</a:t>
            </a:r>
            <a:endParaRPr sz="1050">
              <a:latin typeface="Arial MT"/>
              <a:cs typeface="Arial MT"/>
            </a:endParaRPr>
          </a:p>
        </p:txBody>
      </p:sp>
      <p:sp>
        <p:nvSpPr>
          <p:cNvPr id="33" name="object 33"/>
          <p:cNvSpPr txBox="1"/>
          <p:nvPr/>
        </p:nvSpPr>
        <p:spPr>
          <a:xfrm>
            <a:off x="569163" y="951430"/>
            <a:ext cx="2046605" cy="848994"/>
          </a:xfrm>
          <a:prstGeom prst="rect">
            <a:avLst/>
          </a:prstGeom>
        </p:spPr>
        <p:txBody>
          <a:bodyPr vert="horz" wrap="square" lIns="0" tIns="103505" rIns="0" bIns="0" rtlCol="0">
            <a:spAutoFit/>
          </a:bodyPr>
          <a:lstStyle/>
          <a:p>
            <a:pPr marL="242570" indent="-230504">
              <a:lnSpc>
                <a:spcPct val="100000"/>
              </a:lnSpc>
              <a:spcBef>
                <a:spcPts val="815"/>
              </a:spcBef>
              <a:buFont typeface="Arial MT"/>
              <a:buChar char="•"/>
              <a:tabLst>
                <a:tab pos="242570" algn="l"/>
                <a:tab pos="243204" algn="l"/>
              </a:tabLst>
            </a:pPr>
            <a:r>
              <a:rPr sz="1400" b="1" spc="-5" dirty="0">
                <a:latin typeface="Arial"/>
                <a:cs typeface="Arial"/>
              </a:rPr>
              <a:t>Supervised</a:t>
            </a:r>
            <a:r>
              <a:rPr sz="1400" b="1" spc="-55" dirty="0">
                <a:latin typeface="Arial"/>
                <a:cs typeface="Arial"/>
              </a:rPr>
              <a:t> </a:t>
            </a:r>
            <a:r>
              <a:rPr sz="1400" b="1" spc="-5" dirty="0">
                <a:latin typeface="Arial"/>
                <a:cs typeface="Arial"/>
              </a:rPr>
              <a:t>learning</a:t>
            </a:r>
            <a:endParaRPr sz="1400">
              <a:latin typeface="Arial"/>
              <a:cs typeface="Arial"/>
            </a:endParaRPr>
          </a:p>
          <a:p>
            <a:pPr marL="527685" lvl="1" indent="-285750">
              <a:lnSpc>
                <a:spcPct val="100000"/>
              </a:lnSpc>
              <a:spcBef>
                <a:spcPts val="605"/>
              </a:spcBef>
              <a:buFont typeface="Courier New"/>
              <a:buChar char="o"/>
              <a:tabLst>
                <a:tab pos="527685" algn="l"/>
                <a:tab pos="528320" algn="l"/>
              </a:tabLst>
            </a:pPr>
            <a:r>
              <a:rPr sz="1200" spc="-5" dirty="0">
                <a:latin typeface="Arial MT"/>
                <a:cs typeface="Arial MT"/>
              </a:rPr>
              <a:t>Classification</a:t>
            </a:r>
            <a:r>
              <a:rPr sz="1200" spc="-30" dirty="0">
                <a:latin typeface="Arial MT"/>
                <a:cs typeface="Arial MT"/>
              </a:rPr>
              <a:t> </a:t>
            </a:r>
            <a:r>
              <a:rPr sz="1200" spc="-5" dirty="0">
                <a:latin typeface="Arial MT"/>
                <a:cs typeface="Arial MT"/>
              </a:rPr>
              <a:t>Problem</a:t>
            </a:r>
            <a:endParaRPr sz="1200">
              <a:latin typeface="Arial MT"/>
              <a:cs typeface="Arial MT"/>
            </a:endParaRPr>
          </a:p>
          <a:p>
            <a:pPr marL="815340" lvl="2" indent="-285115">
              <a:lnSpc>
                <a:spcPct val="100000"/>
              </a:lnSpc>
              <a:spcBef>
                <a:spcPts val="600"/>
              </a:spcBef>
              <a:buFont typeface="Wingdings"/>
              <a:buChar char=""/>
              <a:tabLst>
                <a:tab pos="815340" algn="l"/>
                <a:tab pos="815975" algn="l"/>
              </a:tabLst>
            </a:pPr>
            <a:r>
              <a:rPr sz="1200" dirty="0">
                <a:latin typeface="Arial MT"/>
                <a:cs typeface="Arial MT"/>
              </a:rPr>
              <a:t>Binary</a:t>
            </a:r>
            <a:r>
              <a:rPr sz="1200" spc="-55" dirty="0">
                <a:latin typeface="Arial MT"/>
                <a:cs typeface="Arial MT"/>
              </a:rPr>
              <a:t> </a:t>
            </a:r>
            <a:r>
              <a:rPr sz="1200" spc="-5" dirty="0">
                <a:latin typeface="Arial MT"/>
                <a:cs typeface="Arial MT"/>
              </a:rPr>
              <a:t>Choice</a:t>
            </a:r>
            <a:endParaRPr sz="1200">
              <a:latin typeface="Arial MT"/>
              <a:cs typeface="Arial MT"/>
            </a:endParaRPr>
          </a:p>
        </p:txBody>
      </p:sp>
      <p:sp>
        <p:nvSpPr>
          <p:cNvPr id="34" name="object 34"/>
          <p:cNvSpPr txBox="1"/>
          <p:nvPr/>
        </p:nvSpPr>
        <p:spPr>
          <a:xfrm>
            <a:off x="7726426" y="1453388"/>
            <a:ext cx="269240" cy="254000"/>
          </a:xfrm>
          <a:prstGeom prst="rect">
            <a:avLst/>
          </a:prstGeom>
        </p:spPr>
        <p:txBody>
          <a:bodyPr vert="horz" wrap="square" lIns="0" tIns="12700" rIns="0" bIns="0" rtlCol="0">
            <a:spAutoFit/>
          </a:bodyPr>
          <a:lstStyle/>
          <a:p>
            <a:pPr marL="38100">
              <a:lnSpc>
                <a:spcPct val="100000"/>
              </a:lnSpc>
              <a:spcBef>
                <a:spcPts val="100"/>
              </a:spcBef>
            </a:pPr>
            <a:r>
              <a:rPr sz="1500" spc="-5" dirty="0">
                <a:latin typeface="Cambria Math"/>
                <a:cs typeface="Cambria Math"/>
              </a:rPr>
              <a:t>𝒙</a:t>
            </a:r>
            <a:r>
              <a:rPr sz="1650" spc="-7" baseline="-15151" dirty="0">
                <a:latin typeface="Cambria Math"/>
                <a:cs typeface="Cambria Math"/>
              </a:rPr>
              <a:t>𝟏</a:t>
            </a:r>
            <a:endParaRPr sz="1650" baseline="-15151">
              <a:latin typeface="Cambria Math"/>
              <a:cs typeface="Cambria Math"/>
            </a:endParaRPr>
          </a:p>
        </p:txBody>
      </p:sp>
      <p:grpSp>
        <p:nvGrpSpPr>
          <p:cNvPr id="35" name="object 35"/>
          <p:cNvGrpSpPr/>
          <p:nvPr/>
        </p:nvGrpSpPr>
        <p:grpSpPr>
          <a:xfrm>
            <a:off x="3782567" y="1505966"/>
            <a:ext cx="3787140" cy="142875"/>
            <a:chOff x="3782567" y="1505966"/>
            <a:chExt cx="3787140" cy="142875"/>
          </a:xfrm>
        </p:grpSpPr>
        <p:sp>
          <p:nvSpPr>
            <p:cNvPr id="36" name="object 36"/>
            <p:cNvSpPr/>
            <p:nvPr/>
          </p:nvSpPr>
          <p:spPr>
            <a:xfrm>
              <a:off x="3782567" y="1536192"/>
              <a:ext cx="3787140" cy="76200"/>
            </a:xfrm>
            <a:custGeom>
              <a:avLst/>
              <a:gdLst/>
              <a:ahLst/>
              <a:cxnLst/>
              <a:rect l="l" t="t" r="r" b="b"/>
              <a:pathLst>
                <a:path w="3787140" h="76200">
                  <a:moveTo>
                    <a:pt x="3710940" y="0"/>
                  </a:moveTo>
                  <a:lnTo>
                    <a:pt x="3710940" y="76200"/>
                  </a:lnTo>
                  <a:lnTo>
                    <a:pt x="3774440" y="44450"/>
                  </a:lnTo>
                  <a:lnTo>
                    <a:pt x="3723640" y="44450"/>
                  </a:lnTo>
                  <a:lnTo>
                    <a:pt x="3723640" y="31750"/>
                  </a:lnTo>
                  <a:lnTo>
                    <a:pt x="3774440" y="31750"/>
                  </a:lnTo>
                  <a:lnTo>
                    <a:pt x="3710940" y="0"/>
                  </a:lnTo>
                  <a:close/>
                </a:path>
                <a:path w="3787140" h="76200">
                  <a:moveTo>
                    <a:pt x="3710940" y="31750"/>
                  </a:moveTo>
                  <a:lnTo>
                    <a:pt x="0" y="31750"/>
                  </a:lnTo>
                  <a:lnTo>
                    <a:pt x="0" y="44450"/>
                  </a:lnTo>
                  <a:lnTo>
                    <a:pt x="3710940" y="44450"/>
                  </a:lnTo>
                  <a:lnTo>
                    <a:pt x="3710940" y="31750"/>
                  </a:lnTo>
                  <a:close/>
                </a:path>
                <a:path w="3787140" h="76200">
                  <a:moveTo>
                    <a:pt x="3774440" y="31750"/>
                  </a:moveTo>
                  <a:lnTo>
                    <a:pt x="3723640" y="31750"/>
                  </a:lnTo>
                  <a:lnTo>
                    <a:pt x="3723640" y="44450"/>
                  </a:lnTo>
                  <a:lnTo>
                    <a:pt x="3774440" y="44450"/>
                  </a:lnTo>
                  <a:lnTo>
                    <a:pt x="3787140" y="38100"/>
                  </a:lnTo>
                  <a:lnTo>
                    <a:pt x="3774440" y="31750"/>
                  </a:lnTo>
                  <a:close/>
                </a:path>
              </a:pathLst>
            </a:custGeom>
            <a:solidFill>
              <a:srgbClr val="000000"/>
            </a:solidFill>
          </p:spPr>
          <p:txBody>
            <a:bodyPr wrap="square" lIns="0" tIns="0" rIns="0" bIns="0" rtlCol="0"/>
            <a:lstStyle/>
            <a:p>
              <a:endParaRPr/>
            </a:p>
          </p:txBody>
        </p:sp>
        <p:pic>
          <p:nvPicPr>
            <p:cNvPr id="37" name="object 37"/>
            <p:cNvPicPr/>
            <p:nvPr/>
          </p:nvPicPr>
          <p:blipFill>
            <a:blip r:embed="rId3" cstate="print"/>
            <a:stretch>
              <a:fillRect/>
            </a:stretch>
          </p:blipFill>
          <p:spPr>
            <a:xfrm>
              <a:off x="4663439" y="1524000"/>
              <a:ext cx="99060" cy="99060"/>
            </a:xfrm>
            <a:prstGeom prst="rect">
              <a:avLst/>
            </a:prstGeom>
          </p:spPr>
        </p:pic>
        <p:pic>
          <p:nvPicPr>
            <p:cNvPr id="38" name="object 38"/>
            <p:cNvPicPr/>
            <p:nvPr/>
          </p:nvPicPr>
          <p:blipFill>
            <a:blip r:embed="rId3" cstate="print"/>
            <a:stretch>
              <a:fillRect/>
            </a:stretch>
          </p:blipFill>
          <p:spPr>
            <a:xfrm>
              <a:off x="5012435" y="1524000"/>
              <a:ext cx="99060" cy="99060"/>
            </a:xfrm>
            <a:prstGeom prst="rect">
              <a:avLst/>
            </a:prstGeom>
          </p:spPr>
        </p:pic>
        <p:pic>
          <p:nvPicPr>
            <p:cNvPr id="39" name="object 39"/>
            <p:cNvPicPr/>
            <p:nvPr/>
          </p:nvPicPr>
          <p:blipFill>
            <a:blip r:embed="rId3" cstate="print"/>
            <a:stretch>
              <a:fillRect/>
            </a:stretch>
          </p:blipFill>
          <p:spPr>
            <a:xfrm>
              <a:off x="4338827" y="1528572"/>
              <a:ext cx="99060" cy="99060"/>
            </a:xfrm>
            <a:prstGeom prst="rect">
              <a:avLst/>
            </a:prstGeom>
          </p:spPr>
        </p:pic>
        <p:pic>
          <p:nvPicPr>
            <p:cNvPr id="40" name="object 40"/>
            <p:cNvPicPr/>
            <p:nvPr/>
          </p:nvPicPr>
          <p:blipFill>
            <a:blip r:embed="rId4" cstate="print"/>
            <a:stretch>
              <a:fillRect/>
            </a:stretch>
          </p:blipFill>
          <p:spPr>
            <a:xfrm>
              <a:off x="5657088" y="1530096"/>
              <a:ext cx="99060" cy="99059"/>
            </a:xfrm>
            <a:prstGeom prst="rect">
              <a:avLst/>
            </a:prstGeom>
          </p:spPr>
        </p:pic>
        <p:pic>
          <p:nvPicPr>
            <p:cNvPr id="41" name="object 41"/>
            <p:cNvPicPr/>
            <p:nvPr/>
          </p:nvPicPr>
          <p:blipFill>
            <a:blip r:embed="rId5" cstate="print"/>
            <a:stretch>
              <a:fillRect/>
            </a:stretch>
          </p:blipFill>
          <p:spPr>
            <a:xfrm>
              <a:off x="5827775" y="1536192"/>
              <a:ext cx="99060" cy="99060"/>
            </a:xfrm>
            <a:prstGeom prst="rect">
              <a:avLst/>
            </a:prstGeom>
          </p:spPr>
        </p:pic>
        <p:pic>
          <p:nvPicPr>
            <p:cNvPr id="42" name="object 42"/>
            <p:cNvPicPr/>
            <p:nvPr/>
          </p:nvPicPr>
          <p:blipFill>
            <a:blip r:embed="rId6" cstate="print"/>
            <a:stretch>
              <a:fillRect/>
            </a:stretch>
          </p:blipFill>
          <p:spPr>
            <a:xfrm>
              <a:off x="6388607" y="1536192"/>
              <a:ext cx="99059" cy="99060"/>
            </a:xfrm>
            <a:prstGeom prst="rect">
              <a:avLst/>
            </a:prstGeom>
          </p:spPr>
        </p:pic>
        <p:pic>
          <p:nvPicPr>
            <p:cNvPr id="43" name="object 43"/>
            <p:cNvPicPr/>
            <p:nvPr/>
          </p:nvPicPr>
          <p:blipFill>
            <a:blip r:embed="rId6" cstate="print"/>
            <a:stretch>
              <a:fillRect/>
            </a:stretch>
          </p:blipFill>
          <p:spPr>
            <a:xfrm>
              <a:off x="6123432" y="1536192"/>
              <a:ext cx="99059" cy="99060"/>
            </a:xfrm>
            <a:prstGeom prst="rect">
              <a:avLst/>
            </a:prstGeom>
          </p:spPr>
        </p:pic>
        <p:pic>
          <p:nvPicPr>
            <p:cNvPr id="44" name="object 44"/>
            <p:cNvPicPr/>
            <p:nvPr/>
          </p:nvPicPr>
          <p:blipFill>
            <a:blip r:embed="rId7" cstate="print"/>
            <a:stretch>
              <a:fillRect/>
            </a:stretch>
          </p:blipFill>
          <p:spPr>
            <a:xfrm>
              <a:off x="6632447" y="1539240"/>
              <a:ext cx="99059" cy="99060"/>
            </a:xfrm>
            <a:prstGeom prst="rect">
              <a:avLst/>
            </a:prstGeom>
          </p:spPr>
        </p:pic>
        <p:pic>
          <p:nvPicPr>
            <p:cNvPr id="45" name="object 45"/>
            <p:cNvPicPr/>
            <p:nvPr/>
          </p:nvPicPr>
          <p:blipFill>
            <a:blip r:embed="rId3" cstate="print"/>
            <a:stretch>
              <a:fillRect/>
            </a:stretch>
          </p:blipFill>
          <p:spPr>
            <a:xfrm>
              <a:off x="5202935" y="1525524"/>
              <a:ext cx="99060" cy="99060"/>
            </a:xfrm>
            <a:prstGeom prst="rect">
              <a:avLst/>
            </a:prstGeom>
          </p:spPr>
        </p:pic>
        <p:pic>
          <p:nvPicPr>
            <p:cNvPr id="46" name="object 46"/>
            <p:cNvPicPr/>
            <p:nvPr/>
          </p:nvPicPr>
          <p:blipFill>
            <a:blip r:embed="rId8" cstate="print"/>
            <a:stretch>
              <a:fillRect/>
            </a:stretch>
          </p:blipFill>
          <p:spPr>
            <a:xfrm>
              <a:off x="6925310" y="1524254"/>
              <a:ext cx="124460" cy="124460"/>
            </a:xfrm>
            <a:prstGeom prst="rect">
              <a:avLst/>
            </a:prstGeom>
          </p:spPr>
        </p:pic>
        <p:pic>
          <p:nvPicPr>
            <p:cNvPr id="47" name="object 47"/>
            <p:cNvPicPr/>
            <p:nvPr/>
          </p:nvPicPr>
          <p:blipFill>
            <a:blip r:embed="rId8" cstate="print"/>
            <a:stretch>
              <a:fillRect/>
            </a:stretch>
          </p:blipFill>
          <p:spPr>
            <a:xfrm>
              <a:off x="5439410" y="1505966"/>
              <a:ext cx="124460" cy="124460"/>
            </a:xfrm>
            <a:prstGeom prst="rect">
              <a:avLst/>
            </a:prstGeom>
          </p:spPr>
        </p:pic>
        <p:pic>
          <p:nvPicPr>
            <p:cNvPr id="48" name="object 48"/>
            <p:cNvPicPr/>
            <p:nvPr/>
          </p:nvPicPr>
          <p:blipFill>
            <a:blip r:embed="rId9" cstate="print"/>
            <a:stretch>
              <a:fillRect/>
            </a:stretch>
          </p:blipFill>
          <p:spPr>
            <a:xfrm>
              <a:off x="4124197" y="1512062"/>
              <a:ext cx="124460" cy="124460"/>
            </a:xfrm>
            <a:prstGeom prst="rect">
              <a:avLst/>
            </a:prstGeom>
          </p:spPr>
        </p:pic>
      </p:grpSp>
      <p:sp>
        <p:nvSpPr>
          <p:cNvPr id="49" name="object 49"/>
          <p:cNvSpPr txBox="1"/>
          <p:nvPr/>
        </p:nvSpPr>
        <p:spPr>
          <a:xfrm>
            <a:off x="6925182" y="1218641"/>
            <a:ext cx="125095" cy="240029"/>
          </a:xfrm>
          <a:prstGeom prst="rect">
            <a:avLst/>
          </a:prstGeom>
        </p:spPr>
        <p:txBody>
          <a:bodyPr vert="horz" wrap="square" lIns="0" tIns="13335" rIns="0" bIns="0" rtlCol="0">
            <a:spAutoFit/>
          </a:bodyPr>
          <a:lstStyle/>
          <a:p>
            <a:pPr marL="12700">
              <a:lnSpc>
                <a:spcPct val="100000"/>
              </a:lnSpc>
              <a:spcBef>
                <a:spcPts val="105"/>
              </a:spcBef>
            </a:pPr>
            <a:r>
              <a:rPr sz="1400" dirty="0">
                <a:latin typeface="Arial MT"/>
                <a:cs typeface="Arial MT"/>
              </a:rPr>
              <a:t>?</a:t>
            </a:r>
            <a:endParaRPr sz="1400">
              <a:latin typeface="Arial MT"/>
              <a:cs typeface="Arial MT"/>
            </a:endParaRPr>
          </a:p>
        </p:txBody>
      </p:sp>
      <p:sp>
        <p:nvSpPr>
          <p:cNvPr id="50" name="object 50"/>
          <p:cNvSpPr txBox="1"/>
          <p:nvPr/>
        </p:nvSpPr>
        <p:spPr>
          <a:xfrm>
            <a:off x="5438394" y="1200352"/>
            <a:ext cx="125095" cy="240029"/>
          </a:xfrm>
          <a:prstGeom prst="rect">
            <a:avLst/>
          </a:prstGeom>
        </p:spPr>
        <p:txBody>
          <a:bodyPr vert="horz" wrap="square" lIns="0" tIns="13335" rIns="0" bIns="0" rtlCol="0">
            <a:spAutoFit/>
          </a:bodyPr>
          <a:lstStyle/>
          <a:p>
            <a:pPr marL="12700">
              <a:lnSpc>
                <a:spcPct val="100000"/>
              </a:lnSpc>
              <a:spcBef>
                <a:spcPts val="105"/>
              </a:spcBef>
            </a:pPr>
            <a:r>
              <a:rPr sz="1400" dirty="0">
                <a:latin typeface="Arial MT"/>
                <a:cs typeface="Arial MT"/>
              </a:rPr>
              <a:t>?</a:t>
            </a:r>
            <a:endParaRPr sz="1400">
              <a:latin typeface="Arial MT"/>
              <a:cs typeface="Arial MT"/>
            </a:endParaRPr>
          </a:p>
        </p:txBody>
      </p:sp>
      <p:sp>
        <p:nvSpPr>
          <p:cNvPr id="51" name="object 51"/>
          <p:cNvSpPr txBox="1"/>
          <p:nvPr/>
        </p:nvSpPr>
        <p:spPr>
          <a:xfrm>
            <a:off x="4123435" y="1206500"/>
            <a:ext cx="125095"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Arial MT"/>
                <a:cs typeface="Arial MT"/>
              </a:rPr>
              <a:t>?</a:t>
            </a:r>
            <a:endParaRPr sz="1400">
              <a:latin typeface="Arial MT"/>
              <a:cs typeface="Arial MT"/>
            </a:endParaRPr>
          </a:p>
        </p:txBody>
      </p:sp>
      <p:pic>
        <p:nvPicPr>
          <p:cNvPr id="52" name="object 52"/>
          <p:cNvPicPr/>
          <p:nvPr/>
        </p:nvPicPr>
        <p:blipFill>
          <a:blip r:embed="rId3" cstate="print"/>
          <a:stretch>
            <a:fillRect/>
          </a:stretch>
        </p:blipFill>
        <p:spPr>
          <a:xfrm>
            <a:off x="8129016" y="423672"/>
            <a:ext cx="99059" cy="99060"/>
          </a:xfrm>
          <a:prstGeom prst="rect">
            <a:avLst/>
          </a:prstGeom>
        </p:spPr>
      </p:pic>
      <p:pic>
        <p:nvPicPr>
          <p:cNvPr id="53" name="object 53"/>
          <p:cNvPicPr/>
          <p:nvPr/>
        </p:nvPicPr>
        <p:blipFill>
          <a:blip r:embed="rId4" cstate="print"/>
          <a:stretch>
            <a:fillRect/>
          </a:stretch>
        </p:blipFill>
        <p:spPr>
          <a:xfrm>
            <a:off x="8129016" y="694944"/>
            <a:ext cx="99059" cy="99059"/>
          </a:xfrm>
          <a:prstGeom prst="rect">
            <a:avLst/>
          </a:prstGeom>
        </p:spPr>
      </p:pic>
      <p:sp>
        <p:nvSpPr>
          <p:cNvPr id="54" name="object 54"/>
          <p:cNvSpPr txBox="1"/>
          <p:nvPr/>
        </p:nvSpPr>
        <p:spPr>
          <a:xfrm>
            <a:off x="8412606" y="278739"/>
            <a:ext cx="415925" cy="577850"/>
          </a:xfrm>
          <a:prstGeom prst="rect">
            <a:avLst/>
          </a:prstGeom>
        </p:spPr>
        <p:txBody>
          <a:bodyPr vert="horz" wrap="square" lIns="0" tIns="74930" rIns="0" bIns="0" rtlCol="0">
            <a:spAutoFit/>
          </a:bodyPr>
          <a:lstStyle/>
          <a:p>
            <a:pPr marL="12700">
              <a:lnSpc>
                <a:spcPct val="100000"/>
              </a:lnSpc>
              <a:spcBef>
                <a:spcPts val="590"/>
              </a:spcBef>
            </a:pPr>
            <a:r>
              <a:rPr sz="1400" dirty="0">
                <a:latin typeface="Arial MT"/>
                <a:cs typeface="Arial MT"/>
              </a:rPr>
              <a:t>y</a:t>
            </a:r>
            <a:r>
              <a:rPr sz="1400" spc="-55" dirty="0">
                <a:latin typeface="Arial MT"/>
                <a:cs typeface="Arial MT"/>
              </a:rPr>
              <a:t> </a:t>
            </a:r>
            <a:r>
              <a:rPr sz="1400" dirty="0">
                <a:latin typeface="Arial MT"/>
                <a:cs typeface="Arial MT"/>
              </a:rPr>
              <a:t>=</a:t>
            </a:r>
            <a:r>
              <a:rPr sz="1400" spc="-55" dirty="0">
                <a:latin typeface="Arial MT"/>
                <a:cs typeface="Arial MT"/>
              </a:rPr>
              <a:t> </a:t>
            </a:r>
            <a:r>
              <a:rPr sz="1400" dirty="0">
                <a:latin typeface="Arial MT"/>
                <a:cs typeface="Arial MT"/>
              </a:rPr>
              <a:t>0</a:t>
            </a:r>
            <a:endParaRPr sz="1400">
              <a:latin typeface="Arial MT"/>
              <a:cs typeface="Arial MT"/>
            </a:endParaRPr>
          </a:p>
          <a:p>
            <a:pPr marL="12700">
              <a:lnSpc>
                <a:spcPct val="100000"/>
              </a:lnSpc>
              <a:spcBef>
                <a:spcPts val="495"/>
              </a:spcBef>
            </a:pPr>
            <a:r>
              <a:rPr sz="1400" dirty="0">
                <a:latin typeface="Arial MT"/>
                <a:cs typeface="Arial MT"/>
              </a:rPr>
              <a:t>y</a:t>
            </a:r>
            <a:r>
              <a:rPr sz="1400" spc="-55" dirty="0">
                <a:latin typeface="Arial MT"/>
                <a:cs typeface="Arial MT"/>
              </a:rPr>
              <a:t> </a:t>
            </a:r>
            <a:r>
              <a:rPr sz="1400" dirty="0">
                <a:latin typeface="Arial MT"/>
                <a:cs typeface="Arial MT"/>
              </a:rPr>
              <a:t>=</a:t>
            </a:r>
            <a:r>
              <a:rPr sz="1400" spc="-55" dirty="0">
                <a:latin typeface="Arial MT"/>
                <a:cs typeface="Arial MT"/>
              </a:rPr>
              <a:t> </a:t>
            </a:r>
            <a:r>
              <a:rPr sz="1400" dirty="0">
                <a:latin typeface="Arial MT"/>
                <a:cs typeface="Arial MT"/>
              </a:rPr>
              <a:t>1</a:t>
            </a:r>
            <a:endParaRPr sz="1400">
              <a:latin typeface="Arial MT"/>
              <a:cs typeface="Arial MT"/>
            </a:endParaRPr>
          </a:p>
        </p:txBody>
      </p:sp>
      <p:sp>
        <p:nvSpPr>
          <p:cNvPr id="55" name="object 55"/>
          <p:cNvSpPr txBox="1"/>
          <p:nvPr/>
        </p:nvSpPr>
        <p:spPr>
          <a:xfrm>
            <a:off x="3312667" y="2144090"/>
            <a:ext cx="1565275" cy="240029"/>
          </a:xfrm>
          <a:prstGeom prst="rect">
            <a:avLst/>
          </a:prstGeom>
        </p:spPr>
        <p:txBody>
          <a:bodyPr vert="horz" wrap="square" lIns="0" tIns="13335" rIns="0" bIns="0" rtlCol="0">
            <a:spAutoFit/>
          </a:bodyPr>
          <a:lstStyle/>
          <a:p>
            <a:pPr marL="12700">
              <a:lnSpc>
                <a:spcPct val="100000"/>
              </a:lnSpc>
              <a:spcBef>
                <a:spcPts val="105"/>
              </a:spcBef>
            </a:pPr>
            <a:r>
              <a:rPr sz="1400" dirty="0">
                <a:latin typeface="Arial MT"/>
                <a:cs typeface="Arial MT"/>
              </a:rPr>
              <a:t>1</a:t>
            </a:r>
            <a:r>
              <a:rPr sz="1400" spc="-50" dirty="0">
                <a:latin typeface="Arial MT"/>
                <a:cs typeface="Arial MT"/>
              </a:rPr>
              <a:t> </a:t>
            </a:r>
            <a:r>
              <a:rPr sz="1400" dirty="0">
                <a:latin typeface="Arial MT"/>
                <a:cs typeface="Arial MT"/>
              </a:rPr>
              <a:t>Nearest</a:t>
            </a:r>
            <a:r>
              <a:rPr sz="1400" spc="-70" dirty="0">
                <a:latin typeface="Arial MT"/>
                <a:cs typeface="Arial MT"/>
              </a:rPr>
              <a:t> </a:t>
            </a:r>
            <a:r>
              <a:rPr sz="1400" dirty="0">
                <a:latin typeface="Arial MT"/>
                <a:cs typeface="Arial MT"/>
              </a:rPr>
              <a:t>Neighbor</a:t>
            </a:r>
            <a:endParaRPr sz="1400">
              <a:latin typeface="Arial MT"/>
              <a:cs typeface="Arial MT"/>
            </a:endParaRPr>
          </a:p>
        </p:txBody>
      </p:sp>
      <p:sp>
        <p:nvSpPr>
          <p:cNvPr id="56" name="object 56"/>
          <p:cNvSpPr txBox="1"/>
          <p:nvPr/>
        </p:nvSpPr>
        <p:spPr>
          <a:xfrm>
            <a:off x="7751826" y="2729610"/>
            <a:ext cx="135255" cy="254000"/>
          </a:xfrm>
          <a:prstGeom prst="rect">
            <a:avLst/>
          </a:prstGeom>
        </p:spPr>
        <p:txBody>
          <a:bodyPr vert="horz" wrap="square" lIns="0" tIns="12700" rIns="0" bIns="0" rtlCol="0">
            <a:spAutoFit/>
          </a:bodyPr>
          <a:lstStyle/>
          <a:p>
            <a:pPr marL="12700">
              <a:lnSpc>
                <a:spcPct val="100000"/>
              </a:lnSpc>
              <a:spcBef>
                <a:spcPts val="100"/>
              </a:spcBef>
            </a:pPr>
            <a:r>
              <a:rPr sz="1500" dirty="0">
                <a:latin typeface="Cambria Math"/>
                <a:cs typeface="Cambria Math"/>
              </a:rPr>
              <a:t>𝒙</a:t>
            </a:r>
            <a:endParaRPr sz="1500">
              <a:latin typeface="Cambria Math"/>
              <a:cs typeface="Cambria Math"/>
            </a:endParaRPr>
          </a:p>
        </p:txBody>
      </p:sp>
      <p:sp>
        <p:nvSpPr>
          <p:cNvPr id="57" name="object 57"/>
          <p:cNvSpPr txBox="1"/>
          <p:nvPr/>
        </p:nvSpPr>
        <p:spPr>
          <a:xfrm>
            <a:off x="7861554" y="2821051"/>
            <a:ext cx="108585" cy="192405"/>
          </a:xfrm>
          <a:prstGeom prst="rect">
            <a:avLst/>
          </a:prstGeom>
        </p:spPr>
        <p:txBody>
          <a:bodyPr vert="horz" wrap="square" lIns="0" tIns="11430" rIns="0" bIns="0" rtlCol="0">
            <a:spAutoFit/>
          </a:bodyPr>
          <a:lstStyle/>
          <a:p>
            <a:pPr marL="12700">
              <a:lnSpc>
                <a:spcPct val="100000"/>
              </a:lnSpc>
              <a:spcBef>
                <a:spcPts val="90"/>
              </a:spcBef>
            </a:pPr>
            <a:r>
              <a:rPr sz="1100" spc="-10" dirty="0">
                <a:latin typeface="Cambria Math"/>
                <a:cs typeface="Cambria Math"/>
              </a:rPr>
              <a:t>𝟏</a:t>
            </a:r>
            <a:endParaRPr sz="1100">
              <a:latin typeface="Cambria Math"/>
              <a:cs typeface="Cambria Math"/>
            </a:endParaRPr>
          </a:p>
        </p:txBody>
      </p:sp>
      <p:grpSp>
        <p:nvGrpSpPr>
          <p:cNvPr id="58" name="object 58"/>
          <p:cNvGrpSpPr/>
          <p:nvPr/>
        </p:nvGrpSpPr>
        <p:grpSpPr>
          <a:xfrm>
            <a:off x="3782567" y="2560129"/>
            <a:ext cx="3787140" cy="364490"/>
            <a:chOff x="3782567" y="2560129"/>
            <a:chExt cx="3787140" cy="364490"/>
          </a:xfrm>
        </p:grpSpPr>
        <p:sp>
          <p:nvSpPr>
            <p:cNvPr id="59" name="object 59"/>
            <p:cNvSpPr/>
            <p:nvPr/>
          </p:nvSpPr>
          <p:spPr>
            <a:xfrm>
              <a:off x="3782567" y="2811780"/>
              <a:ext cx="3787140" cy="76200"/>
            </a:xfrm>
            <a:custGeom>
              <a:avLst/>
              <a:gdLst/>
              <a:ahLst/>
              <a:cxnLst/>
              <a:rect l="l" t="t" r="r" b="b"/>
              <a:pathLst>
                <a:path w="3787140" h="76200">
                  <a:moveTo>
                    <a:pt x="3710940" y="0"/>
                  </a:moveTo>
                  <a:lnTo>
                    <a:pt x="3710940" y="76200"/>
                  </a:lnTo>
                  <a:lnTo>
                    <a:pt x="3774440" y="44450"/>
                  </a:lnTo>
                  <a:lnTo>
                    <a:pt x="3723640" y="44450"/>
                  </a:lnTo>
                  <a:lnTo>
                    <a:pt x="3723640" y="31750"/>
                  </a:lnTo>
                  <a:lnTo>
                    <a:pt x="3774440" y="31750"/>
                  </a:lnTo>
                  <a:lnTo>
                    <a:pt x="3710940" y="0"/>
                  </a:lnTo>
                  <a:close/>
                </a:path>
                <a:path w="3787140" h="76200">
                  <a:moveTo>
                    <a:pt x="3710940" y="31750"/>
                  </a:moveTo>
                  <a:lnTo>
                    <a:pt x="0" y="31750"/>
                  </a:lnTo>
                  <a:lnTo>
                    <a:pt x="0" y="44450"/>
                  </a:lnTo>
                  <a:lnTo>
                    <a:pt x="3710940" y="44450"/>
                  </a:lnTo>
                  <a:lnTo>
                    <a:pt x="3710940" y="31750"/>
                  </a:lnTo>
                  <a:close/>
                </a:path>
                <a:path w="3787140" h="76200">
                  <a:moveTo>
                    <a:pt x="3774440" y="31750"/>
                  </a:moveTo>
                  <a:lnTo>
                    <a:pt x="3723640" y="31750"/>
                  </a:lnTo>
                  <a:lnTo>
                    <a:pt x="3723640" y="44450"/>
                  </a:lnTo>
                  <a:lnTo>
                    <a:pt x="3774440" y="44450"/>
                  </a:lnTo>
                  <a:lnTo>
                    <a:pt x="3787140" y="38100"/>
                  </a:lnTo>
                  <a:lnTo>
                    <a:pt x="3774440" y="31750"/>
                  </a:lnTo>
                  <a:close/>
                </a:path>
              </a:pathLst>
            </a:custGeom>
            <a:solidFill>
              <a:srgbClr val="000000"/>
            </a:solidFill>
          </p:spPr>
          <p:txBody>
            <a:bodyPr wrap="square" lIns="0" tIns="0" rIns="0" bIns="0" rtlCol="0"/>
            <a:lstStyle/>
            <a:p>
              <a:endParaRPr/>
            </a:p>
          </p:txBody>
        </p:sp>
        <p:pic>
          <p:nvPicPr>
            <p:cNvPr id="60" name="object 60"/>
            <p:cNvPicPr/>
            <p:nvPr/>
          </p:nvPicPr>
          <p:blipFill>
            <a:blip r:embed="rId3" cstate="print"/>
            <a:stretch>
              <a:fillRect/>
            </a:stretch>
          </p:blipFill>
          <p:spPr>
            <a:xfrm>
              <a:off x="4663439" y="2799588"/>
              <a:ext cx="99060" cy="99060"/>
            </a:xfrm>
            <a:prstGeom prst="rect">
              <a:avLst/>
            </a:prstGeom>
          </p:spPr>
        </p:pic>
        <p:pic>
          <p:nvPicPr>
            <p:cNvPr id="61" name="object 61"/>
            <p:cNvPicPr/>
            <p:nvPr/>
          </p:nvPicPr>
          <p:blipFill>
            <a:blip r:embed="rId3" cstate="print"/>
            <a:stretch>
              <a:fillRect/>
            </a:stretch>
          </p:blipFill>
          <p:spPr>
            <a:xfrm>
              <a:off x="5012435" y="2799588"/>
              <a:ext cx="99060" cy="99060"/>
            </a:xfrm>
            <a:prstGeom prst="rect">
              <a:avLst/>
            </a:prstGeom>
          </p:spPr>
        </p:pic>
        <p:pic>
          <p:nvPicPr>
            <p:cNvPr id="62" name="object 62"/>
            <p:cNvPicPr/>
            <p:nvPr/>
          </p:nvPicPr>
          <p:blipFill>
            <a:blip r:embed="rId3" cstate="print"/>
            <a:stretch>
              <a:fillRect/>
            </a:stretch>
          </p:blipFill>
          <p:spPr>
            <a:xfrm>
              <a:off x="4338827" y="2804160"/>
              <a:ext cx="99060" cy="99059"/>
            </a:xfrm>
            <a:prstGeom prst="rect">
              <a:avLst/>
            </a:prstGeom>
          </p:spPr>
        </p:pic>
        <p:pic>
          <p:nvPicPr>
            <p:cNvPr id="63" name="object 63"/>
            <p:cNvPicPr/>
            <p:nvPr/>
          </p:nvPicPr>
          <p:blipFill>
            <a:blip r:embed="rId4" cstate="print"/>
            <a:stretch>
              <a:fillRect/>
            </a:stretch>
          </p:blipFill>
          <p:spPr>
            <a:xfrm>
              <a:off x="5657088" y="2805684"/>
              <a:ext cx="99060" cy="99060"/>
            </a:xfrm>
            <a:prstGeom prst="rect">
              <a:avLst/>
            </a:prstGeom>
          </p:spPr>
        </p:pic>
        <p:pic>
          <p:nvPicPr>
            <p:cNvPr id="64" name="object 64"/>
            <p:cNvPicPr/>
            <p:nvPr/>
          </p:nvPicPr>
          <p:blipFill>
            <a:blip r:embed="rId10" cstate="print"/>
            <a:stretch>
              <a:fillRect/>
            </a:stretch>
          </p:blipFill>
          <p:spPr>
            <a:xfrm>
              <a:off x="5827775" y="2811780"/>
              <a:ext cx="99060" cy="99059"/>
            </a:xfrm>
            <a:prstGeom prst="rect">
              <a:avLst/>
            </a:prstGeom>
          </p:spPr>
        </p:pic>
        <p:pic>
          <p:nvPicPr>
            <p:cNvPr id="65" name="object 65"/>
            <p:cNvPicPr/>
            <p:nvPr/>
          </p:nvPicPr>
          <p:blipFill>
            <a:blip r:embed="rId4" cstate="print"/>
            <a:stretch>
              <a:fillRect/>
            </a:stretch>
          </p:blipFill>
          <p:spPr>
            <a:xfrm>
              <a:off x="6388607" y="2811780"/>
              <a:ext cx="99059" cy="99059"/>
            </a:xfrm>
            <a:prstGeom prst="rect">
              <a:avLst/>
            </a:prstGeom>
          </p:spPr>
        </p:pic>
        <p:pic>
          <p:nvPicPr>
            <p:cNvPr id="66" name="object 66"/>
            <p:cNvPicPr/>
            <p:nvPr/>
          </p:nvPicPr>
          <p:blipFill>
            <a:blip r:embed="rId4" cstate="print"/>
            <a:stretch>
              <a:fillRect/>
            </a:stretch>
          </p:blipFill>
          <p:spPr>
            <a:xfrm>
              <a:off x="6123432" y="2811780"/>
              <a:ext cx="99059" cy="99059"/>
            </a:xfrm>
            <a:prstGeom prst="rect">
              <a:avLst/>
            </a:prstGeom>
          </p:spPr>
        </p:pic>
        <p:pic>
          <p:nvPicPr>
            <p:cNvPr id="67" name="object 67"/>
            <p:cNvPicPr/>
            <p:nvPr/>
          </p:nvPicPr>
          <p:blipFill>
            <a:blip r:embed="rId7" cstate="print"/>
            <a:stretch>
              <a:fillRect/>
            </a:stretch>
          </p:blipFill>
          <p:spPr>
            <a:xfrm>
              <a:off x="6632447" y="2814828"/>
              <a:ext cx="99059" cy="99060"/>
            </a:xfrm>
            <a:prstGeom prst="rect">
              <a:avLst/>
            </a:prstGeom>
          </p:spPr>
        </p:pic>
        <p:pic>
          <p:nvPicPr>
            <p:cNvPr id="68" name="object 68"/>
            <p:cNvPicPr/>
            <p:nvPr/>
          </p:nvPicPr>
          <p:blipFill>
            <a:blip r:embed="rId3" cstate="print"/>
            <a:stretch>
              <a:fillRect/>
            </a:stretch>
          </p:blipFill>
          <p:spPr>
            <a:xfrm>
              <a:off x="5202935" y="2801112"/>
              <a:ext cx="99060" cy="99060"/>
            </a:xfrm>
            <a:prstGeom prst="rect">
              <a:avLst/>
            </a:prstGeom>
          </p:spPr>
        </p:pic>
        <p:pic>
          <p:nvPicPr>
            <p:cNvPr id="69" name="object 69"/>
            <p:cNvPicPr/>
            <p:nvPr/>
          </p:nvPicPr>
          <p:blipFill>
            <a:blip r:embed="rId8" cstate="print"/>
            <a:stretch>
              <a:fillRect/>
            </a:stretch>
          </p:blipFill>
          <p:spPr>
            <a:xfrm>
              <a:off x="6925310" y="2799842"/>
              <a:ext cx="124460" cy="124459"/>
            </a:xfrm>
            <a:prstGeom prst="rect">
              <a:avLst/>
            </a:prstGeom>
          </p:spPr>
        </p:pic>
        <p:pic>
          <p:nvPicPr>
            <p:cNvPr id="70" name="object 70"/>
            <p:cNvPicPr/>
            <p:nvPr/>
          </p:nvPicPr>
          <p:blipFill>
            <a:blip r:embed="rId8" cstate="print"/>
            <a:stretch>
              <a:fillRect/>
            </a:stretch>
          </p:blipFill>
          <p:spPr>
            <a:xfrm>
              <a:off x="5439410" y="2781554"/>
              <a:ext cx="124460" cy="124459"/>
            </a:xfrm>
            <a:prstGeom prst="rect">
              <a:avLst/>
            </a:prstGeom>
          </p:spPr>
        </p:pic>
        <p:pic>
          <p:nvPicPr>
            <p:cNvPr id="71" name="object 71"/>
            <p:cNvPicPr/>
            <p:nvPr/>
          </p:nvPicPr>
          <p:blipFill>
            <a:blip r:embed="rId8" cstate="print"/>
            <a:stretch>
              <a:fillRect/>
            </a:stretch>
          </p:blipFill>
          <p:spPr>
            <a:xfrm>
              <a:off x="4124197" y="2787650"/>
              <a:ext cx="124460" cy="124460"/>
            </a:xfrm>
            <a:prstGeom prst="rect">
              <a:avLst/>
            </a:prstGeom>
          </p:spPr>
        </p:pic>
        <p:sp>
          <p:nvSpPr>
            <p:cNvPr id="72" name="object 72"/>
            <p:cNvSpPr/>
            <p:nvPr/>
          </p:nvSpPr>
          <p:spPr>
            <a:xfrm>
              <a:off x="6682739" y="2583180"/>
              <a:ext cx="304800" cy="231140"/>
            </a:xfrm>
            <a:custGeom>
              <a:avLst/>
              <a:gdLst/>
              <a:ahLst/>
              <a:cxnLst/>
              <a:rect l="l" t="t" r="r" b="b"/>
              <a:pathLst>
                <a:path w="304800" h="231139">
                  <a:moveTo>
                    <a:pt x="0" y="231012"/>
                  </a:moveTo>
                  <a:lnTo>
                    <a:pt x="5987" y="173816"/>
                  </a:lnTo>
                  <a:lnTo>
                    <a:pt x="22544" y="119812"/>
                  </a:lnTo>
                  <a:lnTo>
                    <a:pt x="47561" y="72215"/>
                  </a:lnTo>
                  <a:lnTo>
                    <a:pt x="78928" y="34238"/>
                  </a:lnTo>
                  <a:lnTo>
                    <a:pt x="114535" y="9095"/>
                  </a:lnTo>
                  <a:lnTo>
                    <a:pt x="152273" y="0"/>
                  </a:lnTo>
                  <a:lnTo>
                    <a:pt x="189957" y="8995"/>
                  </a:lnTo>
                  <a:lnTo>
                    <a:pt x="225528" y="33866"/>
                  </a:lnTo>
                  <a:lnTo>
                    <a:pt x="256873" y="71437"/>
                  </a:lnTo>
                  <a:lnTo>
                    <a:pt x="281878" y="118533"/>
                  </a:lnTo>
                  <a:lnTo>
                    <a:pt x="298431" y="171979"/>
                  </a:lnTo>
                  <a:lnTo>
                    <a:pt x="304418" y="228600"/>
                  </a:lnTo>
                </a:path>
              </a:pathLst>
            </a:custGeom>
            <a:ln w="9525">
              <a:solidFill>
                <a:srgbClr val="333333"/>
              </a:solidFill>
              <a:prstDash val="sysDash"/>
            </a:ln>
          </p:spPr>
          <p:txBody>
            <a:bodyPr wrap="square" lIns="0" tIns="0" rIns="0" bIns="0" rtlCol="0"/>
            <a:lstStyle/>
            <a:p>
              <a:endParaRPr/>
            </a:p>
          </p:txBody>
        </p:sp>
        <p:sp>
          <p:nvSpPr>
            <p:cNvPr id="73" name="object 73"/>
            <p:cNvSpPr/>
            <p:nvPr/>
          </p:nvSpPr>
          <p:spPr>
            <a:xfrm>
              <a:off x="5500116" y="2564892"/>
              <a:ext cx="205740" cy="241300"/>
            </a:xfrm>
            <a:custGeom>
              <a:avLst/>
              <a:gdLst/>
              <a:ahLst/>
              <a:cxnLst/>
              <a:rect l="l" t="t" r="r" b="b"/>
              <a:pathLst>
                <a:path w="205739" h="241300">
                  <a:moveTo>
                    <a:pt x="0" y="228600"/>
                  </a:moveTo>
                  <a:lnTo>
                    <a:pt x="4038" y="171979"/>
                  </a:lnTo>
                  <a:lnTo>
                    <a:pt x="15207" y="118533"/>
                  </a:lnTo>
                  <a:lnTo>
                    <a:pt x="32083" y="71437"/>
                  </a:lnTo>
                  <a:lnTo>
                    <a:pt x="53245" y="33866"/>
                  </a:lnTo>
                  <a:lnTo>
                    <a:pt x="102743" y="0"/>
                  </a:lnTo>
                  <a:lnTo>
                    <a:pt x="128159" y="9485"/>
                  </a:lnTo>
                  <a:lnTo>
                    <a:pt x="152150" y="35705"/>
                  </a:lnTo>
                  <a:lnTo>
                    <a:pt x="173291" y="75311"/>
                  </a:lnTo>
                  <a:lnTo>
                    <a:pt x="190156" y="124949"/>
                  </a:lnTo>
                  <a:lnTo>
                    <a:pt x="201320" y="181268"/>
                  </a:lnTo>
                  <a:lnTo>
                    <a:pt x="205359" y="240919"/>
                  </a:lnTo>
                </a:path>
              </a:pathLst>
            </a:custGeom>
            <a:ln w="9525">
              <a:solidFill>
                <a:srgbClr val="333333"/>
              </a:solidFill>
              <a:prstDash val="sysDash"/>
            </a:ln>
          </p:spPr>
          <p:txBody>
            <a:bodyPr wrap="square" lIns="0" tIns="0" rIns="0" bIns="0" rtlCol="0"/>
            <a:lstStyle/>
            <a:p>
              <a:endParaRPr/>
            </a:p>
          </p:txBody>
        </p:sp>
        <p:sp>
          <p:nvSpPr>
            <p:cNvPr id="74" name="object 74"/>
            <p:cNvSpPr/>
            <p:nvPr/>
          </p:nvSpPr>
          <p:spPr>
            <a:xfrm>
              <a:off x="4186427" y="2570988"/>
              <a:ext cx="202565" cy="233045"/>
            </a:xfrm>
            <a:custGeom>
              <a:avLst/>
              <a:gdLst/>
              <a:ahLst/>
              <a:cxnLst/>
              <a:rect l="l" t="t" r="r" b="b"/>
              <a:pathLst>
                <a:path w="202564" h="233044">
                  <a:moveTo>
                    <a:pt x="0" y="228600"/>
                  </a:moveTo>
                  <a:lnTo>
                    <a:pt x="3978" y="171979"/>
                  </a:lnTo>
                  <a:lnTo>
                    <a:pt x="14976" y="118533"/>
                  </a:lnTo>
                  <a:lnTo>
                    <a:pt x="31591" y="71437"/>
                  </a:lnTo>
                  <a:lnTo>
                    <a:pt x="52418" y="33866"/>
                  </a:lnTo>
                  <a:lnTo>
                    <a:pt x="101092" y="0"/>
                  </a:lnTo>
                  <a:lnTo>
                    <a:pt x="126130" y="9175"/>
                  </a:lnTo>
                  <a:lnTo>
                    <a:pt x="149765" y="34539"/>
                  </a:lnTo>
                  <a:lnTo>
                    <a:pt x="170592" y="72850"/>
                  </a:lnTo>
                  <a:lnTo>
                    <a:pt x="187207" y="120866"/>
                  </a:lnTo>
                  <a:lnTo>
                    <a:pt x="198205" y="175345"/>
                  </a:lnTo>
                  <a:lnTo>
                    <a:pt x="202184" y="233044"/>
                  </a:lnTo>
                </a:path>
              </a:pathLst>
            </a:custGeom>
            <a:ln w="9524">
              <a:solidFill>
                <a:srgbClr val="333333"/>
              </a:solidFill>
              <a:prstDash val="sysDash"/>
            </a:ln>
          </p:spPr>
          <p:txBody>
            <a:bodyPr wrap="square" lIns="0" tIns="0" rIns="0" bIns="0" rtlCol="0"/>
            <a:lstStyle/>
            <a:p>
              <a:endParaRPr/>
            </a:p>
          </p:txBody>
        </p:sp>
        <p:pic>
          <p:nvPicPr>
            <p:cNvPr id="75" name="object 75"/>
            <p:cNvPicPr/>
            <p:nvPr/>
          </p:nvPicPr>
          <p:blipFill>
            <a:blip r:embed="rId11" cstate="print"/>
            <a:stretch>
              <a:fillRect/>
            </a:stretch>
          </p:blipFill>
          <p:spPr>
            <a:xfrm>
              <a:off x="6931405" y="2799842"/>
              <a:ext cx="124460" cy="124459"/>
            </a:xfrm>
            <a:prstGeom prst="rect">
              <a:avLst/>
            </a:prstGeom>
          </p:spPr>
        </p:pic>
        <p:sp>
          <p:nvSpPr>
            <p:cNvPr id="76" name="object 76"/>
            <p:cNvSpPr/>
            <p:nvPr/>
          </p:nvSpPr>
          <p:spPr>
            <a:xfrm>
              <a:off x="5452110" y="2794254"/>
              <a:ext cx="99060" cy="99060"/>
            </a:xfrm>
            <a:custGeom>
              <a:avLst/>
              <a:gdLst/>
              <a:ahLst/>
              <a:cxnLst/>
              <a:rect l="l" t="t" r="r" b="b"/>
              <a:pathLst>
                <a:path w="99060" h="99060">
                  <a:moveTo>
                    <a:pt x="49529" y="0"/>
                  </a:moveTo>
                  <a:lnTo>
                    <a:pt x="30271" y="3899"/>
                  </a:lnTo>
                  <a:lnTo>
                    <a:pt x="14525" y="14525"/>
                  </a:lnTo>
                  <a:lnTo>
                    <a:pt x="3899" y="30271"/>
                  </a:lnTo>
                  <a:lnTo>
                    <a:pt x="0" y="49529"/>
                  </a:lnTo>
                  <a:lnTo>
                    <a:pt x="3899" y="68788"/>
                  </a:lnTo>
                  <a:lnTo>
                    <a:pt x="14525" y="84534"/>
                  </a:lnTo>
                  <a:lnTo>
                    <a:pt x="30271" y="95160"/>
                  </a:lnTo>
                  <a:lnTo>
                    <a:pt x="49529" y="99059"/>
                  </a:lnTo>
                  <a:lnTo>
                    <a:pt x="68788" y="95160"/>
                  </a:lnTo>
                  <a:lnTo>
                    <a:pt x="84534" y="84534"/>
                  </a:lnTo>
                  <a:lnTo>
                    <a:pt x="95160" y="68788"/>
                  </a:lnTo>
                  <a:lnTo>
                    <a:pt x="99060" y="49529"/>
                  </a:lnTo>
                  <a:lnTo>
                    <a:pt x="95160" y="30271"/>
                  </a:lnTo>
                  <a:lnTo>
                    <a:pt x="84534" y="14525"/>
                  </a:lnTo>
                  <a:lnTo>
                    <a:pt x="68788" y="3899"/>
                  </a:lnTo>
                  <a:lnTo>
                    <a:pt x="49529" y="0"/>
                  </a:lnTo>
                  <a:close/>
                </a:path>
              </a:pathLst>
            </a:custGeom>
            <a:solidFill>
              <a:srgbClr val="FF0000"/>
            </a:solidFill>
          </p:spPr>
          <p:txBody>
            <a:bodyPr wrap="square" lIns="0" tIns="0" rIns="0" bIns="0" rtlCol="0"/>
            <a:lstStyle/>
            <a:p>
              <a:endParaRPr/>
            </a:p>
          </p:txBody>
        </p:sp>
        <p:sp>
          <p:nvSpPr>
            <p:cNvPr id="77" name="object 77"/>
            <p:cNvSpPr/>
            <p:nvPr/>
          </p:nvSpPr>
          <p:spPr>
            <a:xfrm>
              <a:off x="5452110" y="2794254"/>
              <a:ext cx="99060" cy="99060"/>
            </a:xfrm>
            <a:custGeom>
              <a:avLst/>
              <a:gdLst/>
              <a:ahLst/>
              <a:cxnLst/>
              <a:rect l="l" t="t" r="r" b="b"/>
              <a:pathLst>
                <a:path w="99060" h="99060">
                  <a:moveTo>
                    <a:pt x="0" y="49529"/>
                  </a:moveTo>
                  <a:lnTo>
                    <a:pt x="3899" y="30271"/>
                  </a:lnTo>
                  <a:lnTo>
                    <a:pt x="14525" y="14525"/>
                  </a:lnTo>
                  <a:lnTo>
                    <a:pt x="30271" y="3899"/>
                  </a:lnTo>
                  <a:lnTo>
                    <a:pt x="49529" y="0"/>
                  </a:lnTo>
                  <a:lnTo>
                    <a:pt x="68788" y="3899"/>
                  </a:lnTo>
                  <a:lnTo>
                    <a:pt x="84534" y="14525"/>
                  </a:lnTo>
                  <a:lnTo>
                    <a:pt x="95160" y="30271"/>
                  </a:lnTo>
                  <a:lnTo>
                    <a:pt x="99060" y="49529"/>
                  </a:lnTo>
                  <a:lnTo>
                    <a:pt x="95160" y="68788"/>
                  </a:lnTo>
                  <a:lnTo>
                    <a:pt x="84534" y="84534"/>
                  </a:lnTo>
                  <a:lnTo>
                    <a:pt x="68788" y="95160"/>
                  </a:lnTo>
                  <a:lnTo>
                    <a:pt x="49529" y="99059"/>
                  </a:lnTo>
                  <a:lnTo>
                    <a:pt x="30271" y="95160"/>
                  </a:lnTo>
                  <a:lnTo>
                    <a:pt x="14525" y="84534"/>
                  </a:lnTo>
                  <a:lnTo>
                    <a:pt x="3899" y="68788"/>
                  </a:lnTo>
                  <a:lnTo>
                    <a:pt x="0" y="49529"/>
                  </a:lnTo>
                  <a:close/>
                </a:path>
              </a:pathLst>
            </a:custGeom>
            <a:ln w="25400">
              <a:solidFill>
                <a:srgbClr val="000000"/>
              </a:solidFill>
            </a:ln>
          </p:spPr>
          <p:txBody>
            <a:bodyPr wrap="square" lIns="0" tIns="0" rIns="0" bIns="0" rtlCol="0"/>
            <a:lstStyle/>
            <a:p>
              <a:endParaRPr/>
            </a:p>
          </p:txBody>
        </p:sp>
        <p:sp>
          <p:nvSpPr>
            <p:cNvPr id="78" name="object 78"/>
            <p:cNvSpPr/>
            <p:nvPr/>
          </p:nvSpPr>
          <p:spPr>
            <a:xfrm>
              <a:off x="4139945" y="2800350"/>
              <a:ext cx="99060" cy="99060"/>
            </a:xfrm>
            <a:custGeom>
              <a:avLst/>
              <a:gdLst/>
              <a:ahLst/>
              <a:cxnLst/>
              <a:rect l="l" t="t" r="r" b="b"/>
              <a:pathLst>
                <a:path w="99060" h="99060">
                  <a:moveTo>
                    <a:pt x="49529" y="0"/>
                  </a:moveTo>
                  <a:lnTo>
                    <a:pt x="30271" y="3899"/>
                  </a:lnTo>
                  <a:lnTo>
                    <a:pt x="14525" y="14525"/>
                  </a:lnTo>
                  <a:lnTo>
                    <a:pt x="3899" y="30271"/>
                  </a:lnTo>
                  <a:lnTo>
                    <a:pt x="0" y="49530"/>
                  </a:lnTo>
                  <a:lnTo>
                    <a:pt x="3899" y="68788"/>
                  </a:lnTo>
                  <a:lnTo>
                    <a:pt x="14525" y="84534"/>
                  </a:lnTo>
                  <a:lnTo>
                    <a:pt x="30271" y="95160"/>
                  </a:lnTo>
                  <a:lnTo>
                    <a:pt x="49529" y="99060"/>
                  </a:lnTo>
                  <a:lnTo>
                    <a:pt x="68788" y="95160"/>
                  </a:lnTo>
                  <a:lnTo>
                    <a:pt x="84534" y="84534"/>
                  </a:lnTo>
                  <a:lnTo>
                    <a:pt x="95160" y="68788"/>
                  </a:lnTo>
                  <a:lnTo>
                    <a:pt x="99059" y="49530"/>
                  </a:lnTo>
                  <a:lnTo>
                    <a:pt x="95160" y="30271"/>
                  </a:lnTo>
                  <a:lnTo>
                    <a:pt x="84534" y="14525"/>
                  </a:lnTo>
                  <a:lnTo>
                    <a:pt x="68788" y="3899"/>
                  </a:lnTo>
                  <a:lnTo>
                    <a:pt x="49529" y="0"/>
                  </a:lnTo>
                  <a:close/>
                </a:path>
              </a:pathLst>
            </a:custGeom>
            <a:solidFill>
              <a:srgbClr val="8A81D2"/>
            </a:solidFill>
          </p:spPr>
          <p:txBody>
            <a:bodyPr wrap="square" lIns="0" tIns="0" rIns="0" bIns="0" rtlCol="0"/>
            <a:lstStyle/>
            <a:p>
              <a:endParaRPr/>
            </a:p>
          </p:txBody>
        </p:sp>
        <p:sp>
          <p:nvSpPr>
            <p:cNvPr id="79" name="object 79"/>
            <p:cNvSpPr/>
            <p:nvPr/>
          </p:nvSpPr>
          <p:spPr>
            <a:xfrm>
              <a:off x="4139945" y="2800350"/>
              <a:ext cx="99060" cy="99060"/>
            </a:xfrm>
            <a:custGeom>
              <a:avLst/>
              <a:gdLst/>
              <a:ahLst/>
              <a:cxnLst/>
              <a:rect l="l" t="t" r="r" b="b"/>
              <a:pathLst>
                <a:path w="99060" h="99060">
                  <a:moveTo>
                    <a:pt x="0" y="49530"/>
                  </a:moveTo>
                  <a:lnTo>
                    <a:pt x="3899" y="30271"/>
                  </a:lnTo>
                  <a:lnTo>
                    <a:pt x="14525" y="14525"/>
                  </a:lnTo>
                  <a:lnTo>
                    <a:pt x="30271" y="3899"/>
                  </a:lnTo>
                  <a:lnTo>
                    <a:pt x="49529" y="0"/>
                  </a:lnTo>
                  <a:lnTo>
                    <a:pt x="68788" y="3899"/>
                  </a:lnTo>
                  <a:lnTo>
                    <a:pt x="84534" y="14525"/>
                  </a:lnTo>
                  <a:lnTo>
                    <a:pt x="95160" y="30271"/>
                  </a:lnTo>
                  <a:lnTo>
                    <a:pt x="99059" y="49530"/>
                  </a:lnTo>
                  <a:lnTo>
                    <a:pt x="95160" y="68788"/>
                  </a:lnTo>
                  <a:lnTo>
                    <a:pt x="84534" y="84534"/>
                  </a:lnTo>
                  <a:lnTo>
                    <a:pt x="68788" y="95160"/>
                  </a:lnTo>
                  <a:lnTo>
                    <a:pt x="49529" y="99060"/>
                  </a:lnTo>
                  <a:lnTo>
                    <a:pt x="30271" y="95160"/>
                  </a:lnTo>
                  <a:lnTo>
                    <a:pt x="14525" y="84534"/>
                  </a:lnTo>
                  <a:lnTo>
                    <a:pt x="3899" y="68788"/>
                  </a:lnTo>
                  <a:lnTo>
                    <a:pt x="0" y="49530"/>
                  </a:lnTo>
                  <a:close/>
                </a:path>
              </a:pathLst>
            </a:custGeom>
            <a:ln w="25400">
              <a:solidFill>
                <a:srgbClr val="000000"/>
              </a:solidFill>
            </a:ln>
          </p:spPr>
          <p:txBody>
            <a:bodyPr wrap="square" lIns="0" tIns="0" rIns="0" bIns="0" rtlCol="0"/>
            <a:lstStyle/>
            <a:p>
              <a:endParaRPr/>
            </a:p>
          </p:txBody>
        </p:sp>
      </p:grpSp>
      <p:sp>
        <p:nvSpPr>
          <p:cNvPr id="80" name="object 80"/>
          <p:cNvSpPr txBox="1"/>
          <p:nvPr/>
        </p:nvSpPr>
        <p:spPr>
          <a:xfrm>
            <a:off x="3312667" y="3296158"/>
            <a:ext cx="1564640"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3</a:t>
            </a:r>
            <a:r>
              <a:rPr sz="1400" spc="-55" dirty="0">
                <a:latin typeface="Arial MT"/>
                <a:cs typeface="Arial MT"/>
              </a:rPr>
              <a:t> </a:t>
            </a:r>
            <a:r>
              <a:rPr sz="1400" dirty="0">
                <a:latin typeface="Arial MT"/>
                <a:cs typeface="Arial MT"/>
              </a:rPr>
              <a:t>Nearest</a:t>
            </a:r>
            <a:r>
              <a:rPr sz="1400" spc="-75" dirty="0">
                <a:latin typeface="Arial MT"/>
                <a:cs typeface="Arial MT"/>
              </a:rPr>
              <a:t> </a:t>
            </a:r>
            <a:r>
              <a:rPr sz="1400" dirty="0">
                <a:latin typeface="Arial MT"/>
                <a:cs typeface="Arial MT"/>
              </a:rPr>
              <a:t>Neighbor</a:t>
            </a:r>
            <a:endParaRPr sz="1400">
              <a:latin typeface="Arial MT"/>
              <a:cs typeface="Arial MT"/>
            </a:endParaRPr>
          </a:p>
        </p:txBody>
      </p:sp>
      <p:sp>
        <p:nvSpPr>
          <p:cNvPr id="81" name="object 81"/>
          <p:cNvSpPr txBox="1"/>
          <p:nvPr/>
        </p:nvSpPr>
        <p:spPr>
          <a:xfrm>
            <a:off x="7726426" y="3881120"/>
            <a:ext cx="269240" cy="254000"/>
          </a:xfrm>
          <a:prstGeom prst="rect">
            <a:avLst/>
          </a:prstGeom>
        </p:spPr>
        <p:txBody>
          <a:bodyPr vert="horz" wrap="square" lIns="0" tIns="12700" rIns="0" bIns="0" rtlCol="0">
            <a:spAutoFit/>
          </a:bodyPr>
          <a:lstStyle/>
          <a:p>
            <a:pPr marL="38100">
              <a:lnSpc>
                <a:spcPct val="100000"/>
              </a:lnSpc>
              <a:spcBef>
                <a:spcPts val="100"/>
              </a:spcBef>
            </a:pPr>
            <a:r>
              <a:rPr sz="1500" spc="-5" dirty="0">
                <a:latin typeface="Cambria Math"/>
                <a:cs typeface="Cambria Math"/>
              </a:rPr>
              <a:t>𝒙</a:t>
            </a:r>
            <a:r>
              <a:rPr sz="1650" spc="-7" baseline="-15151" dirty="0">
                <a:latin typeface="Cambria Math"/>
                <a:cs typeface="Cambria Math"/>
              </a:rPr>
              <a:t>𝟏</a:t>
            </a:r>
            <a:endParaRPr sz="1650" baseline="-15151">
              <a:latin typeface="Cambria Math"/>
              <a:cs typeface="Cambria Math"/>
            </a:endParaRPr>
          </a:p>
        </p:txBody>
      </p:sp>
      <p:grpSp>
        <p:nvGrpSpPr>
          <p:cNvPr id="82" name="object 82"/>
          <p:cNvGrpSpPr/>
          <p:nvPr/>
        </p:nvGrpSpPr>
        <p:grpSpPr>
          <a:xfrm>
            <a:off x="3782567" y="3712273"/>
            <a:ext cx="3787140" cy="364490"/>
            <a:chOff x="3782567" y="3712273"/>
            <a:chExt cx="3787140" cy="364490"/>
          </a:xfrm>
        </p:grpSpPr>
        <p:sp>
          <p:nvSpPr>
            <p:cNvPr id="83" name="object 83"/>
            <p:cNvSpPr/>
            <p:nvPr/>
          </p:nvSpPr>
          <p:spPr>
            <a:xfrm>
              <a:off x="3782567" y="3963923"/>
              <a:ext cx="3787140" cy="76200"/>
            </a:xfrm>
            <a:custGeom>
              <a:avLst/>
              <a:gdLst/>
              <a:ahLst/>
              <a:cxnLst/>
              <a:rect l="l" t="t" r="r" b="b"/>
              <a:pathLst>
                <a:path w="3787140" h="76200">
                  <a:moveTo>
                    <a:pt x="3710940" y="0"/>
                  </a:moveTo>
                  <a:lnTo>
                    <a:pt x="3710940" y="76200"/>
                  </a:lnTo>
                  <a:lnTo>
                    <a:pt x="3774440" y="44450"/>
                  </a:lnTo>
                  <a:lnTo>
                    <a:pt x="3723640" y="44450"/>
                  </a:lnTo>
                  <a:lnTo>
                    <a:pt x="3723640" y="31750"/>
                  </a:lnTo>
                  <a:lnTo>
                    <a:pt x="3774440" y="31750"/>
                  </a:lnTo>
                  <a:lnTo>
                    <a:pt x="3710940" y="0"/>
                  </a:lnTo>
                  <a:close/>
                </a:path>
                <a:path w="3787140" h="76200">
                  <a:moveTo>
                    <a:pt x="3710940" y="31750"/>
                  </a:moveTo>
                  <a:lnTo>
                    <a:pt x="0" y="31750"/>
                  </a:lnTo>
                  <a:lnTo>
                    <a:pt x="0" y="44450"/>
                  </a:lnTo>
                  <a:lnTo>
                    <a:pt x="3710940" y="44450"/>
                  </a:lnTo>
                  <a:lnTo>
                    <a:pt x="3710940" y="31750"/>
                  </a:lnTo>
                  <a:close/>
                </a:path>
                <a:path w="3787140" h="76200">
                  <a:moveTo>
                    <a:pt x="3774440" y="31750"/>
                  </a:moveTo>
                  <a:lnTo>
                    <a:pt x="3723640" y="31750"/>
                  </a:lnTo>
                  <a:lnTo>
                    <a:pt x="3723640" y="44450"/>
                  </a:lnTo>
                  <a:lnTo>
                    <a:pt x="3774440" y="44450"/>
                  </a:lnTo>
                  <a:lnTo>
                    <a:pt x="3787140" y="38100"/>
                  </a:lnTo>
                  <a:lnTo>
                    <a:pt x="3774440" y="31750"/>
                  </a:lnTo>
                  <a:close/>
                </a:path>
              </a:pathLst>
            </a:custGeom>
            <a:solidFill>
              <a:srgbClr val="000000"/>
            </a:solidFill>
          </p:spPr>
          <p:txBody>
            <a:bodyPr wrap="square" lIns="0" tIns="0" rIns="0" bIns="0" rtlCol="0"/>
            <a:lstStyle/>
            <a:p>
              <a:endParaRPr/>
            </a:p>
          </p:txBody>
        </p:sp>
        <p:pic>
          <p:nvPicPr>
            <p:cNvPr id="84" name="object 84"/>
            <p:cNvPicPr/>
            <p:nvPr/>
          </p:nvPicPr>
          <p:blipFill>
            <a:blip r:embed="rId12" cstate="print"/>
            <a:stretch>
              <a:fillRect/>
            </a:stretch>
          </p:blipFill>
          <p:spPr>
            <a:xfrm>
              <a:off x="4663439" y="3951731"/>
              <a:ext cx="99060" cy="99059"/>
            </a:xfrm>
            <a:prstGeom prst="rect">
              <a:avLst/>
            </a:prstGeom>
          </p:spPr>
        </p:pic>
        <p:pic>
          <p:nvPicPr>
            <p:cNvPr id="85" name="object 85"/>
            <p:cNvPicPr/>
            <p:nvPr/>
          </p:nvPicPr>
          <p:blipFill>
            <a:blip r:embed="rId12" cstate="print"/>
            <a:stretch>
              <a:fillRect/>
            </a:stretch>
          </p:blipFill>
          <p:spPr>
            <a:xfrm>
              <a:off x="5012435" y="3951731"/>
              <a:ext cx="99060" cy="99059"/>
            </a:xfrm>
            <a:prstGeom prst="rect">
              <a:avLst/>
            </a:prstGeom>
          </p:spPr>
        </p:pic>
        <p:pic>
          <p:nvPicPr>
            <p:cNvPr id="86" name="object 86"/>
            <p:cNvPicPr/>
            <p:nvPr/>
          </p:nvPicPr>
          <p:blipFill>
            <a:blip r:embed="rId12" cstate="print"/>
            <a:stretch>
              <a:fillRect/>
            </a:stretch>
          </p:blipFill>
          <p:spPr>
            <a:xfrm>
              <a:off x="4338827" y="3956303"/>
              <a:ext cx="99060" cy="99059"/>
            </a:xfrm>
            <a:prstGeom prst="rect">
              <a:avLst/>
            </a:prstGeom>
          </p:spPr>
        </p:pic>
        <p:pic>
          <p:nvPicPr>
            <p:cNvPr id="87" name="object 87"/>
            <p:cNvPicPr/>
            <p:nvPr/>
          </p:nvPicPr>
          <p:blipFill>
            <a:blip r:embed="rId13" cstate="print"/>
            <a:stretch>
              <a:fillRect/>
            </a:stretch>
          </p:blipFill>
          <p:spPr>
            <a:xfrm>
              <a:off x="5657088" y="3957827"/>
              <a:ext cx="99060" cy="99059"/>
            </a:xfrm>
            <a:prstGeom prst="rect">
              <a:avLst/>
            </a:prstGeom>
          </p:spPr>
        </p:pic>
        <p:pic>
          <p:nvPicPr>
            <p:cNvPr id="88" name="object 88"/>
            <p:cNvPicPr/>
            <p:nvPr/>
          </p:nvPicPr>
          <p:blipFill>
            <a:blip r:embed="rId14" cstate="print"/>
            <a:stretch>
              <a:fillRect/>
            </a:stretch>
          </p:blipFill>
          <p:spPr>
            <a:xfrm>
              <a:off x="5827775" y="3963923"/>
              <a:ext cx="99060" cy="99059"/>
            </a:xfrm>
            <a:prstGeom prst="rect">
              <a:avLst/>
            </a:prstGeom>
          </p:spPr>
        </p:pic>
        <p:pic>
          <p:nvPicPr>
            <p:cNvPr id="89" name="object 89"/>
            <p:cNvPicPr/>
            <p:nvPr/>
          </p:nvPicPr>
          <p:blipFill>
            <a:blip r:embed="rId13" cstate="print"/>
            <a:stretch>
              <a:fillRect/>
            </a:stretch>
          </p:blipFill>
          <p:spPr>
            <a:xfrm>
              <a:off x="6388607" y="3963923"/>
              <a:ext cx="99059" cy="99059"/>
            </a:xfrm>
            <a:prstGeom prst="rect">
              <a:avLst/>
            </a:prstGeom>
          </p:spPr>
        </p:pic>
        <p:pic>
          <p:nvPicPr>
            <p:cNvPr id="90" name="object 90"/>
            <p:cNvPicPr/>
            <p:nvPr/>
          </p:nvPicPr>
          <p:blipFill>
            <a:blip r:embed="rId13" cstate="print"/>
            <a:stretch>
              <a:fillRect/>
            </a:stretch>
          </p:blipFill>
          <p:spPr>
            <a:xfrm>
              <a:off x="6123432" y="3963923"/>
              <a:ext cx="99059" cy="99059"/>
            </a:xfrm>
            <a:prstGeom prst="rect">
              <a:avLst/>
            </a:prstGeom>
          </p:spPr>
        </p:pic>
        <p:pic>
          <p:nvPicPr>
            <p:cNvPr id="91" name="object 91"/>
            <p:cNvPicPr/>
            <p:nvPr/>
          </p:nvPicPr>
          <p:blipFill>
            <a:blip r:embed="rId15" cstate="print"/>
            <a:stretch>
              <a:fillRect/>
            </a:stretch>
          </p:blipFill>
          <p:spPr>
            <a:xfrm>
              <a:off x="6632447" y="3965447"/>
              <a:ext cx="99059" cy="99060"/>
            </a:xfrm>
            <a:prstGeom prst="rect">
              <a:avLst/>
            </a:prstGeom>
          </p:spPr>
        </p:pic>
        <p:pic>
          <p:nvPicPr>
            <p:cNvPr id="92" name="object 92"/>
            <p:cNvPicPr/>
            <p:nvPr/>
          </p:nvPicPr>
          <p:blipFill>
            <a:blip r:embed="rId12" cstate="print"/>
            <a:stretch>
              <a:fillRect/>
            </a:stretch>
          </p:blipFill>
          <p:spPr>
            <a:xfrm>
              <a:off x="5202935" y="3953255"/>
              <a:ext cx="99060" cy="99059"/>
            </a:xfrm>
            <a:prstGeom prst="rect">
              <a:avLst/>
            </a:prstGeom>
          </p:spPr>
        </p:pic>
        <p:pic>
          <p:nvPicPr>
            <p:cNvPr id="93" name="object 93"/>
            <p:cNvPicPr/>
            <p:nvPr/>
          </p:nvPicPr>
          <p:blipFill>
            <a:blip r:embed="rId16" cstate="print"/>
            <a:stretch>
              <a:fillRect/>
            </a:stretch>
          </p:blipFill>
          <p:spPr>
            <a:xfrm>
              <a:off x="6925310" y="3951985"/>
              <a:ext cx="124460" cy="124459"/>
            </a:xfrm>
            <a:prstGeom prst="rect">
              <a:avLst/>
            </a:prstGeom>
          </p:spPr>
        </p:pic>
        <p:pic>
          <p:nvPicPr>
            <p:cNvPr id="94" name="object 94"/>
            <p:cNvPicPr/>
            <p:nvPr/>
          </p:nvPicPr>
          <p:blipFill>
            <a:blip r:embed="rId16" cstate="print"/>
            <a:stretch>
              <a:fillRect/>
            </a:stretch>
          </p:blipFill>
          <p:spPr>
            <a:xfrm>
              <a:off x="5439410" y="3933697"/>
              <a:ext cx="124460" cy="124460"/>
            </a:xfrm>
            <a:prstGeom prst="rect">
              <a:avLst/>
            </a:prstGeom>
          </p:spPr>
        </p:pic>
        <p:pic>
          <p:nvPicPr>
            <p:cNvPr id="95" name="object 95"/>
            <p:cNvPicPr/>
            <p:nvPr/>
          </p:nvPicPr>
          <p:blipFill>
            <a:blip r:embed="rId16" cstate="print"/>
            <a:stretch>
              <a:fillRect/>
            </a:stretch>
          </p:blipFill>
          <p:spPr>
            <a:xfrm>
              <a:off x="4124197" y="3939793"/>
              <a:ext cx="124460" cy="124459"/>
            </a:xfrm>
            <a:prstGeom prst="rect">
              <a:avLst/>
            </a:prstGeom>
          </p:spPr>
        </p:pic>
        <p:sp>
          <p:nvSpPr>
            <p:cNvPr id="96" name="object 96"/>
            <p:cNvSpPr/>
            <p:nvPr/>
          </p:nvSpPr>
          <p:spPr>
            <a:xfrm>
              <a:off x="6682739" y="3735323"/>
              <a:ext cx="304800" cy="231140"/>
            </a:xfrm>
            <a:custGeom>
              <a:avLst/>
              <a:gdLst/>
              <a:ahLst/>
              <a:cxnLst/>
              <a:rect l="l" t="t" r="r" b="b"/>
              <a:pathLst>
                <a:path w="304800" h="231139">
                  <a:moveTo>
                    <a:pt x="0" y="231012"/>
                  </a:moveTo>
                  <a:lnTo>
                    <a:pt x="5987" y="173816"/>
                  </a:lnTo>
                  <a:lnTo>
                    <a:pt x="22544" y="119812"/>
                  </a:lnTo>
                  <a:lnTo>
                    <a:pt x="47561" y="72215"/>
                  </a:lnTo>
                  <a:lnTo>
                    <a:pt x="78928" y="34238"/>
                  </a:lnTo>
                  <a:lnTo>
                    <a:pt x="114535" y="9095"/>
                  </a:lnTo>
                  <a:lnTo>
                    <a:pt x="152273" y="0"/>
                  </a:lnTo>
                  <a:lnTo>
                    <a:pt x="189957" y="8995"/>
                  </a:lnTo>
                  <a:lnTo>
                    <a:pt x="225528" y="33866"/>
                  </a:lnTo>
                  <a:lnTo>
                    <a:pt x="256873" y="71437"/>
                  </a:lnTo>
                  <a:lnTo>
                    <a:pt x="281878" y="118533"/>
                  </a:lnTo>
                  <a:lnTo>
                    <a:pt x="298431" y="171979"/>
                  </a:lnTo>
                  <a:lnTo>
                    <a:pt x="304418" y="228600"/>
                  </a:lnTo>
                </a:path>
              </a:pathLst>
            </a:custGeom>
            <a:ln w="9525">
              <a:solidFill>
                <a:srgbClr val="333333"/>
              </a:solidFill>
              <a:prstDash val="sysDash"/>
            </a:ln>
          </p:spPr>
          <p:txBody>
            <a:bodyPr wrap="square" lIns="0" tIns="0" rIns="0" bIns="0" rtlCol="0"/>
            <a:lstStyle/>
            <a:p>
              <a:endParaRPr/>
            </a:p>
          </p:txBody>
        </p:sp>
        <p:sp>
          <p:nvSpPr>
            <p:cNvPr id="97" name="object 97"/>
            <p:cNvSpPr/>
            <p:nvPr/>
          </p:nvSpPr>
          <p:spPr>
            <a:xfrm>
              <a:off x="5500116" y="3717035"/>
              <a:ext cx="205740" cy="241300"/>
            </a:xfrm>
            <a:custGeom>
              <a:avLst/>
              <a:gdLst/>
              <a:ahLst/>
              <a:cxnLst/>
              <a:rect l="l" t="t" r="r" b="b"/>
              <a:pathLst>
                <a:path w="205739" h="241300">
                  <a:moveTo>
                    <a:pt x="0" y="228600"/>
                  </a:moveTo>
                  <a:lnTo>
                    <a:pt x="4038" y="171979"/>
                  </a:lnTo>
                  <a:lnTo>
                    <a:pt x="15207" y="118533"/>
                  </a:lnTo>
                  <a:lnTo>
                    <a:pt x="32083" y="71437"/>
                  </a:lnTo>
                  <a:lnTo>
                    <a:pt x="53245" y="33866"/>
                  </a:lnTo>
                  <a:lnTo>
                    <a:pt x="102743" y="0"/>
                  </a:lnTo>
                  <a:lnTo>
                    <a:pt x="128159" y="9485"/>
                  </a:lnTo>
                  <a:lnTo>
                    <a:pt x="152150" y="35707"/>
                  </a:lnTo>
                  <a:lnTo>
                    <a:pt x="173291" y="75317"/>
                  </a:lnTo>
                  <a:lnTo>
                    <a:pt x="190156" y="124964"/>
                  </a:lnTo>
                  <a:lnTo>
                    <a:pt x="201320" y="181298"/>
                  </a:lnTo>
                  <a:lnTo>
                    <a:pt x="205359" y="240969"/>
                  </a:lnTo>
                </a:path>
              </a:pathLst>
            </a:custGeom>
            <a:ln w="9525">
              <a:solidFill>
                <a:srgbClr val="333333"/>
              </a:solidFill>
              <a:prstDash val="sysDash"/>
            </a:ln>
          </p:spPr>
          <p:txBody>
            <a:bodyPr wrap="square" lIns="0" tIns="0" rIns="0" bIns="0" rtlCol="0"/>
            <a:lstStyle/>
            <a:p>
              <a:endParaRPr/>
            </a:p>
          </p:txBody>
        </p:sp>
        <p:sp>
          <p:nvSpPr>
            <p:cNvPr id="98" name="object 98"/>
            <p:cNvSpPr/>
            <p:nvPr/>
          </p:nvSpPr>
          <p:spPr>
            <a:xfrm>
              <a:off x="4186427" y="3723131"/>
              <a:ext cx="202565" cy="233679"/>
            </a:xfrm>
            <a:custGeom>
              <a:avLst/>
              <a:gdLst/>
              <a:ahLst/>
              <a:cxnLst/>
              <a:rect l="l" t="t" r="r" b="b"/>
              <a:pathLst>
                <a:path w="202564" h="233679">
                  <a:moveTo>
                    <a:pt x="0" y="228600"/>
                  </a:moveTo>
                  <a:lnTo>
                    <a:pt x="3978" y="171979"/>
                  </a:lnTo>
                  <a:lnTo>
                    <a:pt x="14976" y="118533"/>
                  </a:lnTo>
                  <a:lnTo>
                    <a:pt x="31591" y="71437"/>
                  </a:lnTo>
                  <a:lnTo>
                    <a:pt x="52418" y="33866"/>
                  </a:lnTo>
                  <a:lnTo>
                    <a:pt x="101092" y="0"/>
                  </a:lnTo>
                  <a:lnTo>
                    <a:pt x="126130" y="9175"/>
                  </a:lnTo>
                  <a:lnTo>
                    <a:pt x="149765" y="34540"/>
                  </a:lnTo>
                  <a:lnTo>
                    <a:pt x="170592" y="72853"/>
                  </a:lnTo>
                  <a:lnTo>
                    <a:pt x="187207" y="120873"/>
                  </a:lnTo>
                  <a:lnTo>
                    <a:pt x="198205" y="175359"/>
                  </a:lnTo>
                  <a:lnTo>
                    <a:pt x="202184" y="233070"/>
                  </a:lnTo>
                </a:path>
              </a:pathLst>
            </a:custGeom>
            <a:ln w="9525">
              <a:solidFill>
                <a:srgbClr val="333333"/>
              </a:solidFill>
              <a:prstDash val="sysDash"/>
            </a:ln>
          </p:spPr>
          <p:txBody>
            <a:bodyPr wrap="square" lIns="0" tIns="0" rIns="0" bIns="0" rtlCol="0"/>
            <a:lstStyle/>
            <a:p>
              <a:endParaRPr/>
            </a:p>
          </p:txBody>
        </p:sp>
        <p:pic>
          <p:nvPicPr>
            <p:cNvPr id="99" name="object 99"/>
            <p:cNvPicPr/>
            <p:nvPr/>
          </p:nvPicPr>
          <p:blipFill>
            <a:blip r:embed="rId17" cstate="print"/>
            <a:stretch>
              <a:fillRect/>
            </a:stretch>
          </p:blipFill>
          <p:spPr>
            <a:xfrm>
              <a:off x="6931405" y="3951985"/>
              <a:ext cx="124460" cy="124459"/>
            </a:xfrm>
            <a:prstGeom prst="rect">
              <a:avLst/>
            </a:prstGeom>
          </p:spPr>
        </p:pic>
        <p:sp>
          <p:nvSpPr>
            <p:cNvPr id="100" name="object 100"/>
            <p:cNvSpPr/>
            <p:nvPr/>
          </p:nvSpPr>
          <p:spPr>
            <a:xfrm>
              <a:off x="5452110" y="3946397"/>
              <a:ext cx="99060" cy="99060"/>
            </a:xfrm>
            <a:custGeom>
              <a:avLst/>
              <a:gdLst/>
              <a:ahLst/>
              <a:cxnLst/>
              <a:rect l="l" t="t" r="r" b="b"/>
              <a:pathLst>
                <a:path w="99060" h="99060">
                  <a:moveTo>
                    <a:pt x="49529" y="0"/>
                  </a:moveTo>
                  <a:lnTo>
                    <a:pt x="30271" y="3892"/>
                  </a:lnTo>
                  <a:lnTo>
                    <a:pt x="14525" y="14506"/>
                  </a:lnTo>
                  <a:lnTo>
                    <a:pt x="3899" y="30250"/>
                  </a:lnTo>
                  <a:lnTo>
                    <a:pt x="0" y="49529"/>
                  </a:lnTo>
                  <a:lnTo>
                    <a:pt x="3899" y="68809"/>
                  </a:lnTo>
                  <a:lnTo>
                    <a:pt x="14525" y="84553"/>
                  </a:lnTo>
                  <a:lnTo>
                    <a:pt x="30271" y="95167"/>
                  </a:lnTo>
                  <a:lnTo>
                    <a:pt x="49529" y="99059"/>
                  </a:lnTo>
                  <a:lnTo>
                    <a:pt x="68788" y="95167"/>
                  </a:lnTo>
                  <a:lnTo>
                    <a:pt x="84534" y="84553"/>
                  </a:lnTo>
                  <a:lnTo>
                    <a:pt x="95160" y="68809"/>
                  </a:lnTo>
                  <a:lnTo>
                    <a:pt x="99060" y="49529"/>
                  </a:lnTo>
                  <a:lnTo>
                    <a:pt x="95160" y="30250"/>
                  </a:lnTo>
                  <a:lnTo>
                    <a:pt x="84534" y="14506"/>
                  </a:lnTo>
                  <a:lnTo>
                    <a:pt x="68788" y="3892"/>
                  </a:lnTo>
                  <a:lnTo>
                    <a:pt x="49529" y="0"/>
                  </a:lnTo>
                  <a:close/>
                </a:path>
              </a:pathLst>
            </a:custGeom>
            <a:solidFill>
              <a:srgbClr val="8A81D2"/>
            </a:solidFill>
          </p:spPr>
          <p:txBody>
            <a:bodyPr wrap="square" lIns="0" tIns="0" rIns="0" bIns="0" rtlCol="0"/>
            <a:lstStyle/>
            <a:p>
              <a:endParaRPr/>
            </a:p>
          </p:txBody>
        </p:sp>
        <p:sp>
          <p:nvSpPr>
            <p:cNvPr id="101" name="object 101"/>
            <p:cNvSpPr/>
            <p:nvPr/>
          </p:nvSpPr>
          <p:spPr>
            <a:xfrm>
              <a:off x="5452110" y="3946397"/>
              <a:ext cx="99060" cy="99060"/>
            </a:xfrm>
            <a:custGeom>
              <a:avLst/>
              <a:gdLst/>
              <a:ahLst/>
              <a:cxnLst/>
              <a:rect l="l" t="t" r="r" b="b"/>
              <a:pathLst>
                <a:path w="99060" h="99060">
                  <a:moveTo>
                    <a:pt x="0" y="49529"/>
                  </a:moveTo>
                  <a:lnTo>
                    <a:pt x="3899" y="30250"/>
                  </a:lnTo>
                  <a:lnTo>
                    <a:pt x="14525" y="14506"/>
                  </a:lnTo>
                  <a:lnTo>
                    <a:pt x="30271" y="3892"/>
                  </a:lnTo>
                  <a:lnTo>
                    <a:pt x="49529" y="0"/>
                  </a:lnTo>
                  <a:lnTo>
                    <a:pt x="68788" y="3892"/>
                  </a:lnTo>
                  <a:lnTo>
                    <a:pt x="84534" y="14506"/>
                  </a:lnTo>
                  <a:lnTo>
                    <a:pt x="95160" y="30250"/>
                  </a:lnTo>
                  <a:lnTo>
                    <a:pt x="99060" y="49529"/>
                  </a:lnTo>
                  <a:lnTo>
                    <a:pt x="95160" y="68809"/>
                  </a:lnTo>
                  <a:lnTo>
                    <a:pt x="84534" y="84553"/>
                  </a:lnTo>
                  <a:lnTo>
                    <a:pt x="68788" y="95167"/>
                  </a:lnTo>
                  <a:lnTo>
                    <a:pt x="49529" y="99059"/>
                  </a:lnTo>
                  <a:lnTo>
                    <a:pt x="30271" y="95167"/>
                  </a:lnTo>
                  <a:lnTo>
                    <a:pt x="14525" y="84553"/>
                  </a:lnTo>
                  <a:lnTo>
                    <a:pt x="3899" y="68809"/>
                  </a:lnTo>
                  <a:lnTo>
                    <a:pt x="0" y="49529"/>
                  </a:lnTo>
                  <a:close/>
                </a:path>
              </a:pathLst>
            </a:custGeom>
            <a:ln w="25400">
              <a:solidFill>
                <a:srgbClr val="000000"/>
              </a:solidFill>
            </a:ln>
          </p:spPr>
          <p:txBody>
            <a:bodyPr wrap="square" lIns="0" tIns="0" rIns="0" bIns="0" rtlCol="0"/>
            <a:lstStyle/>
            <a:p>
              <a:endParaRPr/>
            </a:p>
          </p:txBody>
        </p:sp>
        <p:sp>
          <p:nvSpPr>
            <p:cNvPr id="102" name="object 102"/>
            <p:cNvSpPr/>
            <p:nvPr/>
          </p:nvSpPr>
          <p:spPr>
            <a:xfrm>
              <a:off x="4139945" y="3952493"/>
              <a:ext cx="99060" cy="99060"/>
            </a:xfrm>
            <a:custGeom>
              <a:avLst/>
              <a:gdLst/>
              <a:ahLst/>
              <a:cxnLst/>
              <a:rect l="l" t="t" r="r" b="b"/>
              <a:pathLst>
                <a:path w="99060" h="99060">
                  <a:moveTo>
                    <a:pt x="49529" y="0"/>
                  </a:moveTo>
                  <a:lnTo>
                    <a:pt x="30271" y="3892"/>
                  </a:lnTo>
                  <a:lnTo>
                    <a:pt x="14525" y="14506"/>
                  </a:lnTo>
                  <a:lnTo>
                    <a:pt x="3899" y="30250"/>
                  </a:lnTo>
                  <a:lnTo>
                    <a:pt x="0" y="49529"/>
                  </a:lnTo>
                  <a:lnTo>
                    <a:pt x="3899" y="68809"/>
                  </a:lnTo>
                  <a:lnTo>
                    <a:pt x="14525" y="84553"/>
                  </a:lnTo>
                  <a:lnTo>
                    <a:pt x="30271" y="95167"/>
                  </a:lnTo>
                  <a:lnTo>
                    <a:pt x="49529" y="99059"/>
                  </a:lnTo>
                  <a:lnTo>
                    <a:pt x="68788" y="95167"/>
                  </a:lnTo>
                  <a:lnTo>
                    <a:pt x="84534" y="84553"/>
                  </a:lnTo>
                  <a:lnTo>
                    <a:pt x="95160" y="68809"/>
                  </a:lnTo>
                  <a:lnTo>
                    <a:pt x="99059" y="49529"/>
                  </a:lnTo>
                  <a:lnTo>
                    <a:pt x="95160" y="30250"/>
                  </a:lnTo>
                  <a:lnTo>
                    <a:pt x="84534" y="14506"/>
                  </a:lnTo>
                  <a:lnTo>
                    <a:pt x="68788" y="3892"/>
                  </a:lnTo>
                  <a:lnTo>
                    <a:pt x="49529" y="0"/>
                  </a:lnTo>
                  <a:close/>
                </a:path>
              </a:pathLst>
            </a:custGeom>
            <a:solidFill>
              <a:srgbClr val="8A81D2"/>
            </a:solidFill>
          </p:spPr>
          <p:txBody>
            <a:bodyPr wrap="square" lIns="0" tIns="0" rIns="0" bIns="0" rtlCol="0"/>
            <a:lstStyle/>
            <a:p>
              <a:endParaRPr/>
            </a:p>
          </p:txBody>
        </p:sp>
        <p:sp>
          <p:nvSpPr>
            <p:cNvPr id="103" name="object 103"/>
            <p:cNvSpPr/>
            <p:nvPr/>
          </p:nvSpPr>
          <p:spPr>
            <a:xfrm>
              <a:off x="4139945" y="3952493"/>
              <a:ext cx="99060" cy="99060"/>
            </a:xfrm>
            <a:custGeom>
              <a:avLst/>
              <a:gdLst/>
              <a:ahLst/>
              <a:cxnLst/>
              <a:rect l="l" t="t" r="r" b="b"/>
              <a:pathLst>
                <a:path w="99060" h="99060">
                  <a:moveTo>
                    <a:pt x="0" y="49529"/>
                  </a:moveTo>
                  <a:lnTo>
                    <a:pt x="3899" y="30250"/>
                  </a:lnTo>
                  <a:lnTo>
                    <a:pt x="14525" y="14506"/>
                  </a:lnTo>
                  <a:lnTo>
                    <a:pt x="30271" y="3892"/>
                  </a:lnTo>
                  <a:lnTo>
                    <a:pt x="49529" y="0"/>
                  </a:lnTo>
                  <a:lnTo>
                    <a:pt x="68788" y="3892"/>
                  </a:lnTo>
                  <a:lnTo>
                    <a:pt x="84534" y="14506"/>
                  </a:lnTo>
                  <a:lnTo>
                    <a:pt x="95160" y="30250"/>
                  </a:lnTo>
                  <a:lnTo>
                    <a:pt x="99059" y="49529"/>
                  </a:lnTo>
                  <a:lnTo>
                    <a:pt x="95160" y="68809"/>
                  </a:lnTo>
                  <a:lnTo>
                    <a:pt x="84534" y="84553"/>
                  </a:lnTo>
                  <a:lnTo>
                    <a:pt x="68788" y="95167"/>
                  </a:lnTo>
                  <a:lnTo>
                    <a:pt x="49529" y="99059"/>
                  </a:lnTo>
                  <a:lnTo>
                    <a:pt x="30271" y="95167"/>
                  </a:lnTo>
                  <a:lnTo>
                    <a:pt x="14525" y="84553"/>
                  </a:lnTo>
                  <a:lnTo>
                    <a:pt x="3899" y="68809"/>
                  </a:lnTo>
                  <a:lnTo>
                    <a:pt x="0" y="49529"/>
                  </a:lnTo>
                  <a:close/>
                </a:path>
              </a:pathLst>
            </a:custGeom>
            <a:ln w="25400">
              <a:solidFill>
                <a:srgbClr val="000000"/>
              </a:solidFill>
            </a:ln>
          </p:spPr>
          <p:txBody>
            <a:bodyPr wrap="square" lIns="0" tIns="0" rIns="0" bIns="0" rtlCol="0"/>
            <a:lstStyle/>
            <a:p>
              <a:endParaRPr/>
            </a:p>
          </p:txBody>
        </p:sp>
        <p:sp>
          <p:nvSpPr>
            <p:cNvPr id="104" name="object 104"/>
            <p:cNvSpPr/>
            <p:nvPr/>
          </p:nvSpPr>
          <p:spPr>
            <a:xfrm>
              <a:off x="5500116" y="3717035"/>
              <a:ext cx="377190" cy="247015"/>
            </a:xfrm>
            <a:custGeom>
              <a:avLst/>
              <a:gdLst/>
              <a:ahLst/>
              <a:cxnLst/>
              <a:rect l="l" t="t" r="r" b="b"/>
              <a:pathLst>
                <a:path w="377189" h="247014">
                  <a:moveTo>
                    <a:pt x="0" y="228600"/>
                  </a:moveTo>
                  <a:lnTo>
                    <a:pt x="5494" y="179947"/>
                  </a:lnTo>
                  <a:lnTo>
                    <a:pt x="20879" y="133294"/>
                  </a:lnTo>
                  <a:lnTo>
                    <a:pt x="44507" y="90640"/>
                  </a:lnTo>
                  <a:lnTo>
                    <a:pt x="74727" y="53984"/>
                  </a:lnTo>
                  <a:lnTo>
                    <a:pt x="109893" y="25325"/>
                  </a:lnTo>
                  <a:lnTo>
                    <a:pt x="148356" y="6664"/>
                  </a:lnTo>
                  <a:lnTo>
                    <a:pt x="188468" y="0"/>
                  </a:lnTo>
                  <a:lnTo>
                    <a:pt x="228579" y="7197"/>
                  </a:lnTo>
                  <a:lnTo>
                    <a:pt x="267042" y="27351"/>
                  </a:lnTo>
                  <a:lnTo>
                    <a:pt x="302208" y="58299"/>
                  </a:lnTo>
                  <a:lnTo>
                    <a:pt x="332428" y="97884"/>
                  </a:lnTo>
                  <a:lnTo>
                    <a:pt x="356056" y="143944"/>
                  </a:lnTo>
                  <a:lnTo>
                    <a:pt x="371441" y="194319"/>
                  </a:lnTo>
                  <a:lnTo>
                    <a:pt x="376936" y="246849"/>
                  </a:lnTo>
                </a:path>
              </a:pathLst>
            </a:custGeom>
            <a:ln w="9525">
              <a:solidFill>
                <a:srgbClr val="333333"/>
              </a:solidFill>
              <a:prstDash val="sysDash"/>
            </a:ln>
          </p:spPr>
          <p:txBody>
            <a:bodyPr wrap="square" lIns="0" tIns="0" rIns="0" bIns="0" rtlCol="0"/>
            <a:lstStyle/>
            <a:p>
              <a:endParaRPr/>
            </a:p>
          </p:txBody>
        </p:sp>
        <p:sp>
          <p:nvSpPr>
            <p:cNvPr id="105" name="object 105"/>
            <p:cNvSpPr/>
            <p:nvPr/>
          </p:nvSpPr>
          <p:spPr>
            <a:xfrm>
              <a:off x="5253227" y="3717035"/>
              <a:ext cx="247650" cy="236220"/>
            </a:xfrm>
            <a:custGeom>
              <a:avLst/>
              <a:gdLst/>
              <a:ahLst/>
              <a:cxnLst/>
              <a:rect l="l" t="t" r="r" b="b"/>
              <a:pathLst>
                <a:path w="247650" h="236220">
                  <a:moveTo>
                    <a:pt x="0" y="236207"/>
                  </a:moveTo>
                  <a:lnTo>
                    <a:pt x="4867" y="177704"/>
                  </a:lnTo>
                  <a:lnTo>
                    <a:pt x="18325" y="122480"/>
                  </a:lnTo>
                  <a:lnTo>
                    <a:pt x="38655" y="73817"/>
                  </a:lnTo>
                  <a:lnTo>
                    <a:pt x="64139" y="34995"/>
                  </a:lnTo>
                  <a:lnTo>
                    <a:pt x="93059" y="9295"/>
                  </a:lnTo>
                  <a:lnTo>
                    <a:pt x="123698" y="0"/>
                  </a:lnTo>
                  <a:lnTo>
                    <a:pt x="154345" y="8995"/>
                  </a:lnTo>
                  <a:lnTo>
                    <a:pt x="183289" y="33866"/>
                  </a:lnTo>
                  <a:lnTo>
                    <a:pt x="208803" y="71437"/>
                  </a:lnTo>
                  <a:lnTo>
                    <a:pt x="229164" y="118533"/>
                  </a:lnTo>
                  <a:lnTo>
                    <a:pt x="242645" y="171979"/>
                  </a:lnTo>
                  <a:lnTo>
                    <a:pt x="247523" y="228600"/>
                  </a:lnTo>
                </a:path>
              </a:pathLst>
            </a:custGeom>
            <a:ln w="9525">
              <a:solidFill>
                <a:srgbClr val="333333"/>
              </a:solidFill>
              <a:prstDash val="sysDash"/>
            </a:ln>
          </p:spPr>
          <p:txBody>
            <a:bodyPr wrap="square" lIns="0" tIns="0" rIns="0" bIns="0" rtlCol="0"/>
            <a:lstStyle/>
            <a:p>
              <a:endParaRPr/>
            </a:p>
          </p:txBody>
        </p:sp>
        <p:sp>
          <p:nvSpPr>
            <p:cNvPr id="106" name="object 106"/>
            <p:cNvSpPr/>
            <p:nvPr/>
          </p:nvSpPr>
          <p:spPr>
            <a:xfrm>
              <a:off x="6443472" y="3741927"/>
              <a:ext cx="554990" cy="228600"/>
            </a:xfrm>
            <a:custGeom>
              <a:avLst/>
              <a:gdLst/>
              <a:ahLst/>
              <a:cxnLst/>
              <a:rect l="l" t="t" r="r" b="b"/>
              <a:pathLst>
                <a:path w="554990" h="228600">
                  <a:moveTo>
                    <a:pt x="554989" y="228600"/>
                  </a:moveTo>
                  <a:lnTo>
                    <a:pt x="550043" y="190656"/>
                  </a:lnTo>
                  <a:lnTo>
                    <a:pt x="535964" y="153654"/>
                  </a:lnTo>
                  <a:lnTo>
                    <a:pt x="513893" y="118533"/>
                  </a:lnTo>
                  <a:lnTo>
                    <a:pt x="484971" y="86234"/>
                  </a:lnTo>
                  <a:lnTo>
                    <a:pt x="450336" y="57698"/>
                  </a:lnTo>
                  <a:lnTo>
                    <a:pt x="411131" y="33866"/>
                  </a:lnTo>
                  <a:lnTo>
                    <a:pt x="368496" y="15679"/>
                  </a:lnTo>
                  <a:lnTo>
                    <a:pt x="323570" y="4076"/>
                  </a:lnTo>
                  <a:lnTo>
                    <a:pt x="277495" y="0"/>
                  </a:lnTo>
                  <a:lnTo>
                    <a:pt x="225753" y="4849"/>
                  </a:lnTo>
                  <a:lnTo>
                    <a:pt x="175629" y="18553"/>
                  </a:lnTo>
                  <a:lnTo>
                    <a:pt x="128748" y="39848"/>
                  </a:lnTo>
                  <a:lnTo>
                    <a:pt x="86741" y="67468"/>
                  </a:lnTo>
                  <a:lnTo>
                    <a:pt x="51234" y="100148"/>
                  </a:lnTo>
                  <a:lnTo>
                    <a:pt x="23856" y="136624"/>
                  </a:lnTo>
                  <a:lnTo>
                    <a:pt x="6235" y="175629"/>
                  </a:lnTo>
                  <a:lnTo>
                    <a:pt x="0" y="215900"/>
                  </a:lnTo>
                </a:path>
              </a:pathLst>
            </a:custGeom>
            <a:ln w="9525">
              <a:solidFill>
                <a:srgbClr val="333333"/>
              </a:solidFill>
              <a:prstDash val="sysDash"/>
            </a:ln>
          </p:spPr>
          <p:txBody>
            <a:bodyPr wrap="square" lIns="0" tIns="0" rIns="0" bIns="0" rtlCol="0"/>
            <a:lstStyle/>
            <a:p>
              <a:endParaRPr/>
            </a:p>
          </p:txBody>
        </p:sp>
        <p:sp>
          <p:nvSpPr>
            <p:cNvPr id="107" name="object 107"/>
            <p:cNvSpPr/>
            <p:nvPr/>
          </p:nvSpPr>
          <p:spPr>
            <a:xfrm>
              <a:off x="6179819" y="3741927"/>
              <a:ext cx="819150" cy="228600"/>
            </a:xfrm>
            <a:custGeom>
              <a:avLst/>
              <a:gdLst/>
              <a:ahLst/>
              <a:cxnLst/>
              <a:rect l="l" t="t" r="r" b="b"/>
              <a:pathLst>
                <a:path w="819150" h="228600">
                  <a:moveTo>
                    <a:pt x="819023" y="228600"/>
                  </a:moveTo>
                  <a:lnTo>
                    <a:pt x="799939" y="166941"/>
                  </a:lnTo>
                  <a:lnTo>
                    <a:pt x="747615" y="109405"/>
                  </a:lnTo>
                  <a:lnTo>
                    <a:pt x="711299" y="83470"/>
                  </a:lnTo>
                  <a:lnTo>
                    <a:pt x="669445" y="60112"/>
                  </a:lnTo>
                  <a:lnTo>
                    <a:pt x="622977" y="39846"/>
                  </a:lnTo>
                  <a:lnTo>
                    <a:pt x="572819" y="23186"/>
                  </a:lnTo>
                  <a:lnTo>
                    <a:pt x="519896" y="10648"/>
                  </a:lnTo>
                  <a:lnTo>
                    <a:pt x="465130" y="2748"/>
                  </a:lnTo>
                  <a:lnTo>
                    <a:pt x="409448" y="0"/>
                  </a:lnTo>
                  <a:lnTo>
                    <a:pt x="353767" y="2595"/>
                  </a:lnTo>
                  <a:lnTo>
                    <a:pt x="299010" y="10056"/>
                  </a:lnTo>
                  <a:lnTo>
                    <a:pt x="246099" y="21898"/>
                  </a:lnTo>
                  <a:lnTo>
                    <a:pt x="195956" y="37632"/>
                  </a:lnTo>
                  <a:lnTo>
                    <a:pt x="149505" y="56773"/>
                  </a:lnTo>
                  <a:lnTo>
                    <a:pt x="107668" y="78833"/>
                  </a:lnTo>
                  <a:lnTo>
                    <a:pt x="71368" y="103327"/>
                  </a:lnTo>
                  <a:lnTo>
                    <a:pt x="41529" y="129767"/>
                  </a:lnTo>
                  <a:lnTo>
                    <a:pt x="4921" y="186540"/>
                  </a:lnTo>
                  <a:lnTo>
                    <a:pt x="0" y="215900"/>
                  </a:lnTo>
                </a:path>
              </a:pathLst>
            </a:custGeom>
            <a:ln w="9525">
              <a:solidFill>
                <a:srgbClr val="333333"/>
              </a:solidFill>
              <a:prstDash val="sysDash"/>
            </a:ln>
          </p:spPr>
          <p:txBody>
            <a:bodyPr wrap="square" lIns="0" tIns="0" rIns="0" bIns="0" rtlCol="0"/>
            <a:lstStyle/>
            <a:p>
              <a:endParaRPr/>
            </a:p>
          </p:txBody>
        </p:sp>
        <p:sp>
          <p:nvSpPr>
            <p:cNvPr id="108" name="object 108"/>
            <p:cNvSpPr/>
            <p:nvPr/>
          </p:nvSpPr>
          <p:spPr>
            <a:xfrm>
              <a:off x="4195571" y="3728211"/>
              <a:ext cx="873760" cy="228600"/>
            </a:xfrm>
            <a:custGeom>
              <a:avLst/>
              <a:gdLst/>
              <a:ahLst/>
              <a:cxnLst/>
              <a:rect l="l" t="t" r="r" b="b"/>
              <a:pathLst>
                <a:path w="873760" h="228600">
                  <a:moveTo>
                    <a:pt x="0" y="228600"/>
                  </a:moveTo>
                  <a:lnTo>
                    <a:pt x="5893" y="185960"/>
                  </a:lnTo>
                  <a:lnTo>
                    <a:pt x="22548" y="144660"/>
                  </a:lnTo>
                  <a:lnTo>
                    <a:pt x="48427" y="106040"/>
                  </a:lnTo>
                  <a:lnTo>
                    <a:pt x="81994" y="71437"/>
                  </a:lnTo>
                  <a:lnTo>
                    <a:pt x="121710" y="42192"/>
                  </a:lnTo>
                  <a:lnTo>
                    <a:pt x="166038" y="19645"/>
                  </a:lnTo>
                  <a:lnTo>
                    <a:pt x="213441" y="5134"/>
                  </a:lnTo>
                  <a:lnTo>
                    <a:pt x="262381" y="0"/>
                  </a:lnTo>
                  <a:lnTo>
                    <a:pt x="311280" y="4849"/>
                  </a:lnTo>
                  <a:lnTo>
                    <a:pt x="358651" y="18553"/>
                  </a:lnTo>
                  <a:lnTo>
                    <a:pt x="402957" y="39848"/>
                  </a:lnTo>
                  <a:lnTo>
                    <a:pt x="442658" y="67468"/>
                  </a:lnTo>
                  <a:lnTo>
                    <a:pt x="476215" y="100148"/>
                  </a:lnTo>
                  <a:lnTo>
                    <a:pt x="502090" y="136624"/>
                  </a:lnTo>
                  <a:lnTo>
                    <a:pt x="518743" y="175629"/>
                  </a:lnTo>
                  <a:lnTo>
                    <a:pt x="524637" y="215900"/>
                  </a:lnTo>
                </a:path>
                <a:path w="873760" h="228600">
                  <a:moveTo>
                    <a:pt x="0" y="228600"/>
                  </a:moveTo>
                  <a:lnTo>
                    <a:pt x="20339" y="166941"/>
                  </a:lnTo>
                  <a:lnTo>
                    <a:pt x="76112" y="109405"/>
                  </a:lnTo>
                  <a:lnTo>
                    <a:pt x="114827" y="83470"/>
                  </a:lnTo>
                  <a:lnTo>
                    <a:pt x="159449" y="60112"/>
                  </a:lnTo>
                  <a:lnTo>
                    <a:pt x="208996" y="39846"/>
                  </a:lnTo>
                  <a:lnTo>
                    <a:pt x="262483" y="23186"/>
                  </a:lnTo>
                  <a:lnTo>
                    <a:pt x="318927" y="10648"/>
                  </a:lnTo>
                  <a:lnTo>
                    <a:pt x="377345" y="2748"/>
                  </a:lnTo>
                  <a:lnTo>
                    <a:pt x="436752" y="0"/>
                  </a:lnTo>
                  <a:lnTo>
                    <a:pt x="496131" y="2595"/>
                  </a:lnTo>
                  <a:lnTo>
                    <a:pt x="554531" y="10056"/>
                  </a:lnTo>
                  <a:lnTo>
                    <a:pt x="610967" y="21898"/>
                  </a:lnTo>
                  <a:lnTo>
                    <a:pt x="664453" y="37632"/>
                  </a:lnTo>
                  <a:lnTo>
                    <a:pt x="714004" y="56773"/>
                  </a:lnTo>
                  <a:lnTo>
                    <a:pt x="758635" y="78833"/>
                  </a:lnTo>
                  <a:lnTo>
                    <a:pt x="797361" y="103327"/>
                  </a:lnTo>
                  <a:lnTo>
                    <a:pt x="829196" y="129767"/>
                  </a:lnTo>
                  <a:lnTo>
                    <a:pt x="868254" y="186540"/>
                  </a:lnTo>
                  <a:lnTo>
                    <a:pt x="873505" y="215900"/>
                  </a:lnTo>
                </a:path>
              </a:pathLst>
            </a:custGeom>
            <a:ln w="9525">
              <a:solidFill>
                <a:srgbClr val="333333"/>
              </a:solidFill>
              <a:prstDash val="sysDash"/>
            </a:ln>
          </p:spPr>
          <p:txBody>
            <a:bodyPr wrap="square" lIns="0" tIns="0" rIns="0" bIns="0" rtlCol="0"/>
            <a:lstStyle/>
            <a:p>
              <a:endParaRPr/>
            </a:p>
          </p:txBody>
        </p:sp>
      </p:grpSp>
      <p:sp>
        <p:nvSpPr>
          <p:cNvPr id="109" name="object 109"/>
          <p:cNvSpPr txBox="1"/>
          <p:nvPr/>
        </p:nvSpPr>
        <p:spPr>
          <a:xfrm>
            <a:off x="3347720" y="4342282"/>
            <a:ext cx="1733550"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k</a:t>
            </a:r>
            <a:r>
              <a:rPr sz="1400" spc="-35" dirty="0">
                <a:latin typeface="Arial MT"/>
                <a:cs typeface="Arial MT"/>
              </a:rPr>
              <a:t> </a:t>
            </a:r>
            <a:r>
              <a:rPr sz="1400" spc="-5" dirty="0">
                <a:latin typeface="Arial MT"/>
                <a:cs typeface="Arial MT"/>
              </a:rPr>
              <a:t>Nearest</a:t>
            </a:r>
            <a:r>
              <a:rPr sz="1400" spc="-65" dirty="0">
                <a:latin typeface="Arial MT"/>
                <a:cs typeface="Arial MT"/>
              </a:rPr>
              <a:t> </a:t>
            </a:r>
            <a:r>
              <a:rPr sz="1400" spc="-5" dirty="0">
                <a:latin typeface="Arial MT"/>
                <a:cs typeface="Arial MT"/>
              </a:rPr>
              <a:t>Neighbor…</a:t>
            </a:r>
            <a:endParaRPr sz="1400">
              <a:latin typeface="Arial MT"/>
              <a:cs typeface="Arial MT"/>
            </a:endParaRPr>
          </a:p>
        </p:txBody>
      </p:sp>
    </p:spTree>
    <p:extLst>
      <p:ext uri="{BB962C8B-B14F-4D97-AF65-F5344CB8AC3E}">
        <p14:creationId xmlns:p14="http://schemas.microsoft.com/office/powerpoint/2010/main" val="10008093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 name="object 3"/>
          <p:cNvSpPr/>
          <p:nvPr/>
        </p:nvSpPr>
        <p:spPr>
          <a:xfrm>
            <a:off x="151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4" name="object 4"/>
          <p:cNvSpPr/>
          <p:nvPr/>
        </p:nvSpPr>
        <p:spPr>
          <a:xfrm>
            <a:off x="228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5" name="object 15"/>
          <p:cNvSpPr/>
          <p:nvPr/>
        </p:nvSpPr>
        <p:spPr>
          <a:xfrm>
            <a:off x="190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5" name="object 25"/>
          <p:cNvSpPr txBox="1">
            <a:spLocks noGrp="1"/>
          </p:cNvSpPr>
          <p:nvPr>
            <p:ph type="title"/>
          </p:nvPr>
        </p:nvSpPr>
        <p:spPr>
          <a:xfrm>
            <a:off x="2057780" y="345693"/>
            <a:ext cx="5215890" cy="406400"/>
          </a:xfrm>
          <a:prstGeom prst="rect">
            <a:avLst/>
          </a:prstGeom>
        </p:spPr>
        <p:txBody>
          <a:bodyPr vert="horz" wrap="square" lIns="0" tIns="12065" rIns="0" bIns="0" rtlCol="0">
            <a:spAutoFit/>
          </a:bodyPr>
          <a:lstStyle/>
          <a:p>
            <a:pPr marL="12700">
              <a:lnSpc>
                <a:spcPct val="100000"/>
              </a:lnSpc>
              <a:spcBef>
                <a:spcPts val="95"/>
              </a:spcBef>
            </a:pPr>
            <a:r>
              <a:rPr sz="2400" spc="-110" dirty="0"/>
              <a:t>Alg</a:t>
            </a:r>
            <a:r>
              <a:rPr sz="2400" spc="-125" dirty="0"/>
              <a:t>o</a:t>
            </a:r>
            <a:r>
              <a:rPr sz="2400" spc="-110" dirty="0"/>
              <a:t>r</a:t>
            </a:r>
            <a:r>
              <a:rPr sz="2400" spc="-105" dirty="0"/>
              <a:t>it</a:t>
            </a:r>
            <a:r>
              <a:rPr sz="2400" spc="-175" dirty="0"/>
              <a:t>h</a:t>
            </a:r>
            <a:r>
              <a:rPr sz="2400" spc="-260" dirty="0"/>
              <a:t>m</a:t>
            </a:r>
            <a:r>
              <a:rPr sz="2400" spc="-100" dirty="0"/>
              <a:t> </a:t>
            </a:r>
            <a:r>
              <a:rPr sz="2400" spc="-200" dirty="0"/>
              <a:t>Exampl</a:t>
            </a:r>
            <a:r>
              <a:rPr sz="2400" spc="-235" dirty="0"/>
              <a:t>e:</a:t>
            </a:r>
            <a:r>
              <a:rPr sz="2400" spc="-120" dirty="0"/>
              <a:t> </a:t>
            </a:r>
            <a:r>
              <a:rPr sz="2500" spc="-130" dirty="0"/>
              <a:t>K</a:t>
            </a:r>
            <a:r>
              <a:rPr sz="2500" spc="40" dirty="0"/>
              <a:t>-</a:t>
            </a:r>
            <a:r>
              <a:rPr sz="2500" spc="-215" dirty="0"/>
              <a:t>Nea</a:t>
            </a:r>
            <a:r>
              <a:rPr sz="2500" spc="-150" dirty="0"/>
              <a:t>r</a:t>
            </a:r>
            <a:r>
              <a:rPr sz="2500" spc="-130" dirty="0"/>
              <a:t>est</a:t>
            </a:r>
            <a:r>
              <a:rPr sz="2500" spc="-114" dirty="0"/>
              <a:t> </a:t>
            </a:r>
            <a:r>
              <a:rPr sz="2500" spc="-290" dirty="0"/>
              <a:t>N</a:t>
            </a:r>
            <a:r>
              <a:rPr sz="2500" spc="-245" dirty="0"/>
              <a:t>e</a:t>
            </a:r>
            <a:r>
              <a:rPr sz="2500" spc="-140" dirty="0"/>
              <a:t>ighb</a:t>
            </a:r>
            <a:r>
              <a:rPr sz="2500" spc="-170" dirty="0"/>
              <a:t>o</a:t>
            </a:r>
            <a:r>
              <a:rPr sz="2500" spc="-70" dirty="0"/>
              <a:t>rs</a:t>
            </a:r>
            <a:endParaRPr sz="2500" dirty="0"/>
          </a:p>
        </p:txBody>
      </p:sp>
      <p:sp>
        <p:nvSpPr>
          <p:cNvPr id="26" name="object 26"/>
          <p:cNvSpPr txBox="1"/>
          <p:nvPr/>
        </p:nvSpPr>
        <p:spPr>
          <a:xfrm>
            <a:off x="979424" y="2045970"/>
            <a:ext cx="16256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mbria Math"/>
                <a:cs typeface="Cambria Math"/>
              </a:rPr>
              <a:t>𝒚</a:t>
            </a:r>
            <a:endParaRPr sz="1800">
              <a:latin typeface="Cambria Math"/>
              <a:cs typeface="Cambria Math"/>
            </a:endParaRPr>
          </a:p>
        </p:txBody>
      </p:sp>
      <p:sp>
        <p:nvSpPr>
          <p:cNvPr id="27" name="object 27"/>
          <p:cNvSpPr txBox="1"/>
          <p:nvPr/>
        </p:nvSpPr>
        <p:spPr>
          <a:xfrm>
            <a:off x="979424" y="2515361"/>
            <a:ext cx="160020" cy="114681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0</a:t>
            </a:r>
            <a:endParaRPr sz="1050">
              <a:latin typeface="Arial MT"/>
              <a:cs typeface="Arial MT"/>
            </a:endParaRPr>
          </a:p>
          <a:p>
            <a:pPr marL="12700">
              <a:lnSpc>
                <a:spcPct val="100000"/>
              </a:lnSpc>
            </a:pPr>
            <a:r>
              <a:rPr sz="1050" dirty="0">
                <a:latin typeface="Arial MT"/>
                <a:cs typeface="Arial MT"/>
              </a:rPr>
              <a:t>1</a:t>
            </a:r>
            <a:endParaRPr sz="1050">
              <a:latin typeface="Arial MT"/>
              <a:cs typeface="Arial MT"/>
            </a:endParaRPr>
          </a:p>
          <a:p>
            <a:pPr marL="12700">
              <a:lnSpc>
                <a:spcPct val="100000"/>
              </a:lnSpc>
            </a:pPr>
            <a:r>
              <a:rPr sz="1050" dirty="0">
                <a:latin typeface="Arial MT"/>
                <a:cs typeface="Arial MT"/>
              </a:rPr>
              <a:t>0</a:t>
            </a:r>
            <a:endParaRPr sz="1050">
              <a:latin typeface="Arial MT"/>
              <a:cs typeface="Arial MT"/>
            </a:endParaRPr>
          </a:p>
          <a:p>
            <a:pPr marL="12700">
              <a:lnSpc>
                <a:spcPct val="100000"/>
              </a:lnSpc>
            </a:pPr>
            <a:r>
              <a:rPr sz="1050" dirty="0">
                <a:latin typeface="Arial MT"/>
                <a:cs typeface="Arial MT"/>
              </a:rPr>
              <a:t>1</a:t>
            </a:r>
            <a:endParaRPr sz="1050">
              <a:latin typeface="Arial MT"/>
              <a:cs typeface="Arial MT"/>
            </a:endParaRPr>
          </a:p>
          <a:p>
            <a:pPr marL="12700">
              <a:lnSpc>
                <a:spcPct val="100000"/>
              </a:lnSpc>
            </a:pPr>
            <a:r>
              <a:rPr sz="1050" dirty="0">
                <a:latin typeface="Arial MT"/>
                <a:cs typeface="Arial MT"/>
              </a:rPr>
              <a:t>1</a:t>
            </a:r>
            <a:endParaRPr sz="1050">
              <a:latin typeface="Arial MT"/>
              <a:cs typeface="Arial MT"/>
            </a:endParaRPr>
          </a:p>
          <a:p>
            <a:pPr marL="12700">
              <a:lnSpc>
                <a:spcPct val="100000"/>
              </a:lnSpc>
            </a:pPr>
            <a:r>
              <a:rPr sz="1050" dirty="0">
                <a:latin typeface="Arial MT"/>
                <a:cs typeface="Arial MT"/>
              </a:rPr>
              <a:t>0</a:t>
            </a:r>
            <a:endParaRPr sz="1050">
              <a:latin typeface="Arial MT"/>
              <a:cs typeface="Arial MT"/>
            </a:endParaRPr>
          </a:p>
          <a:p>
            <a:pPr marL="12700">
              <a:lnSpc>
                <a:spcPct val="100000"/>
              </a:lnSpc>
            </a:pPr>
            <a:r>
              <a:rPr sz="1050" spc="5" dirty="0">
                <a:latin typeface="Arial MT"/>
                <a:cs typeface="Arial MT"/>
              </a:rPr>
              <a:t>…</a:t>
            </a:r>
            <a:endParaRPr sz="1050">
              <a:latin typeface="Arial MT"/>
              <a:cs typeface="Arial MT"/>
            </a:endParaRPr>
          </a:p>
        </p:txBody>
      </p:sp>
      <p:sp>
        <p:nvSpPr>
          <p:cNvPr id="28" name="object 28"/>
          <p:cNvSpPr txBox="1"/>
          <p:nvPr/>
        </p:nvSpPr>
        <p:spPr>
          <a:xfrm>
            <a:off x="2270505" y="2675382"/>
            <a:ext cx="324485" cy="18669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2000</a:t>
            </a:r>
            <a:endParaRPr sz="1050">
              <a:latin typeface="Arial MT"/>
              <a:cs typeface="Arial MT"/>
            </a:endParaRPr>
          </a:p>
        </p:txBody>
      </p:sp>
      <p:sp>
        <p:nvSpPr>
          <p:cNvPr id="29" name="object 29"/>
          <p:cNvSpPr txBox="1"/>
          <p:nvPr/>
        </p:nvSpPr>
        <p:spPr>
          <a:xfrm>
            <a:off x="2307082" y="2835402"/>
            <a:ext cx="249554" cy="18669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632</a:t>
            </a:r>
            <a:endParaRPr sz="1050">
              <a:latin typeface="Arial MT"/>
              <a:cs typeface="Arial MT"/>
            </a:endParaRPr>
          </a:p>
        </p:txBody>
      </p:sp>
      <p:sp>
        <p:nvSpPr>
          <p:cNvPr id="30" name="object 30"/>
          <p:cNvSpPr txBox="1"/>
          <p:nvPr/>
        </p:nvSpPr>
        <p:spPr>
          <a:xfrm>
            <a:off x="2270505" y="2995676"/>
            <a:ext cx="324485" cy="18669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1800</a:t>
            </a:r>
            <a:endParaRPr sz="1050">
              <a:latin typeface="Arial MT"/>
              <a:cs typeface="Arial MT"/>
            </a:endParaRPr>
          </a:p>
        </p:txBody>
      </p:sp>
      <p:sp>
        <p:nvSpPr>
          <p:cNvPr id="31" name="object 31"/>
          <p:cNvSpPr txBox="1"/>
          <p:nvPr/>
        </p:nvSpPr>
        <p:spPr>
          <a:xfrm>
            <a:off x="2307082" y="3155695"/>
            <a:ext cx="249554" cy="50673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750</a:t>
            </a:r>
            <a:endParaRPr sz="1050">
              <a:latin typeface="Arial MT"/>
              <a:cs typeface="Arial MT"/>
            </a:endParaRPr>
          </a:p>
          <a:p>
            <a:pPr marL="12700">
              <a:lnSpc>
                <a:spcPct val="100000"/>
              </a:lnSpc>
            </a:pPr>
            <a:r>
              <a:rPr sz="1050" dirty="0">
                <a:latin typeface="Arial MT"/>
                <a:cs typeface="Arial MT"/>
              </a:rPr>
              <a:t>400</a:t>
            </a:r>
            <a:endParaRPr sz="1050">
              <a:latin typeface="Arial MT"/>
              <a:cs typeface="Arial MT"/>
            </a:endParaRPr>
          </a:p>
          <a:p>
            <a:pPr marL="57785">
              <a:lnSpc>
                <a:spcPct val="100000"/>
              </a:lnSpc>
            </a:pPr>
            <a:r>
              <a:rPr sz="1050" spc="5" dirty="0">
                <a:latin typeface="Arial MT"/>
                <a:cs typeface="Arial MT"/>
              </a:rPr>
              <a:t>…</a:t>
            </a:r>
            <a:endParaRPr sz="1050">
              <a:latin typeface="Arial MT"/>
              <a:cs typeface="Arial MT"/>
            </a:endParaRPr>
          </a:p>
        </p:txBody>
      </p:sp>
      <p:sp>
        <p:nvSpPr>
          <p:cNvPr id="32" name="object 32"/>
          <p:cNvSpPr txBox="1"/>
          <p:nvPr/>
        </p:nvSpPr>
        <p:spPr>
          <a:xfrm>
            <a:off x="2281682" y="2045970"/>
            <a:ext cx="321310" cy="655955"/>
          </a:xfrm>
          <a:prstGeom prst="rect">
            <a:avLst/>
          </a:prstGeom>
        </p:spPr>
        <p:txBody>
          <a:bodyPr vert="horz" wrap="square" lIns="0" tIns="12700" rIns="0" bIns="0" rtlCol="0">
            <a:spAutoFit/>
          </a:bodyPr>
          <a:lstStyle/>
          <a:p>
            <a:pPr marL="50165">
              <a:lnSpc>
                <a:spcPct val="100000"/>
              </a:lnSpc>
              <a:spcBef>
                <a:spcPts val="100"/>
              </a:spcBef>
            </a:pPr>
            <a:r>
              <a:rPr sz="1800" spc="5" dirty="0">
                <a:latin typeface="Cambria Math"/>
                <a:cs typeface="Cambria Math"/>
              </a:rPr>
              <a:t>𝒙</a:t>
            </a:r>
            <a:r>
              <a:rPr sz="1950" spc="7" baseline="-14957" dirty="0">
                <a:latin typeface="Cambria Math"/>
                <a:cs typeface="Cambria Math"/>
              </a:rPr>
              <a:t>𝟏</a:t>
            </a:r>
            <a:endParaRPr sz="1950" baseline="-14957">
              <a:latin typeface="Cambria Math"/>
              <a:cs typeface="Cambria Math"/>
            </a:endParaRPr>
          </a:p>
          <a:p>
            <a:pPr marL="38100">
              <a:lnSpc>
                <a:spcPct val="100000"/>
              </a:lnSpc>
              <a:spcBef>
                <a:spcPts val="1540"/>
              </a:spcBef>
            </a:pPr>
            <a:r>
              <a:rPr sz="1050" dirty="0">
                <a:latin typeface="Arial MT"/>
                <a:cs typeface="Arial MT"/>
              </a:rPr>
              <a:t>800</a:t>
            </a:r>
            <a:endParaRPr sz="1050">
              <a:latin typeface="Arial MT"/>
              <a:cs typeface="Arial MT"/>
            </a:endParaRPr>
          </a:p>
        </p:txBody>
      </p:sp>
      <p:sp>
        <p:nvSpPr>
          <p:cNvPr id="33" name="object 33"/>
          <p:cNvSpPr txBox="1"/>
          <p:nvPr/>
        </p:nvSpPr>
        <p:spPr>
          <a:xfrm>
            <a:off x="569163" y="951430"/>
            <a:ext cx="2046605" cy="848994"/>
          </a:xfrm>
          <a:prstGeom prst="rect">
            <a:avLst/>
          </a:prstGeom>
        </p:spPr>
        <p:txBody>
          <a:bodyPr vert="horz" wrap="square" lIns="0" tIns="103505" rIns="0" bIns="0" rtlCol="0">
            <a:spAutoFit/>
          </a:bodyPr>
          <a:lstStyle/>
          <a:p>
            <a:pPr marL="242570" indent="-230504">
              <a:lnSpc>
                <a:spcPct val="100000"/>
              </a:lnSpc>
              <a:spcBef>
                <a:spcPts val="815"/>
              </a:spcBef>
              <a:buFont typeface="Arial MT"/>
              <a:buChar char="•"/>
              <a:tabLst>
                <a:tab pos="242570" algn="l"/>
                <a:tab pos="243204" algn="l"/>
              </a:tabLst>
            </a:pPr>
            <a:r>
              <a:rPr sz="1400" b="1" spc="-5" dirty="0">
                <a:latin typeface="Arial"/>
                <a:cs typeface="Arial"/>
              </a:rPr>
              <a:t>Supervised</a:t>
            </a:r>
            <a:r>
              <a:rPr sz="1400" b="1" spc="-55" dirty="0">
                <a:latin typeface="Arial"/>
                <a:cs typeface="Arial"/>
              </a:rPr>
              <a:t> </a:t>
            </a:r>
            <a:r>
              <a:rPr sz="1400" b="1" spc="-5" dirty="0">
                <a:latin typeface="Arial"/>
                <a:cs typeface="Arial"/>
              </a:rPr>
              <a:t>learning</a:t>
            </a:r>
            <a:endParaRPr sz="1400">
              <a:latin typeface="Arial"/>
              <a:cs typeface="Arial"/>
            </a:endParaRPr>
          </a:p>
          <a:p>
            <a:pPr marL="527685" lvl="1" indent="-285750">
              <a:lnSpc>
                <a:spcPct val="100000"/>
              </a:lnSpc>
              <a:spcBef>
                <a:spcPts val="605"/>
              </a:spcBef>
              <a:buFont typeface="Courier New"/>
              <a:buChar char="o"/>
              <a:tabLst>
                <a:tab pos="527685" algn="l"/>
                <a:tab pos="528320" algn="l"/>
              </a:tabLst>
            </a:pPr>
            <a:r>
              <a:rPr sz="1200" spc="-5" dirty="0">
                <a:latin typeface="Arial MT"/>
                <a:cs typeface="Arial MT"/>
              </a:rPr>
              <a:t>Classification</a:t>
            </a:r>
            <a:r>
              <a:rPr sz="1200" spc="-30" dirty="0">
                <a:latin typeface="Arial MT"/>
                <a:cs typeface="Arial MT"/>
              </a:rPr>
              <a:t> </a:t>
            </a:r>
            <a:r>
              <a:rPr sz="1200" spc="-5" dirty="0">
                <a:latin typeface="Arial MT"/>
                <a:cs typeface="Arial MT"/>
              </a:rPr>
              <a:t>Problem</a:t>
            </a:r>
            <a:endParaRPr sz="1200">
              <a:latin typeface="Arial MT"/>
              <a:cs typeface="Arial MT"/>
            </a:endParaRPr>
          </a:p>
          <a:p>
            <a:pPr marL="815340" lvl="2" indent="-285115">
              <a:lnSpc>
                <a:spcPct val="100000"/>
              </a:lnSpc>
              <a:spcBef>
                <a:spcPts val="600"/>
              </a:spcBef>
              <a:buFont typeface="Wingdings"/>
              <a:buChar char=""/>
              <a:tabLst>
                <a:tab pos="815340" algn="l"/>
                <a:tab pos="815975" algn="l"/>
              </a:tabLst>
            </a:pPr>
            <a:r>
              <a:rPr sz="1200" dirty="0">
                <a:latin typeface="Arial MT"/>
                <a:cs typeface="Arial MT"/>
              </a:rPr>
              <a:t>Binary</a:t>
            </a:r>
            <a:r>
              <a:rPr sz="1200" spc="-55" dirty="0">
                <a:latin typeface="Arial MT"/>
                <a:cs typeface="Arial MT"/>
              </a:rPr>
              <a:t> </a:t>
            </a:r>
            <a:r>
              <a:rPr sz="1200" spc="-5" dirty="0">
                <a:latin typeface="Arial MT"/>
                <a:cs typeface="Arial MT"/>
              </a:rPr>
              <a:t>Choice</a:t>
            </a:r>
            <a:endParaRPr sz="1200">
              <a:latin typeface="Arial MT"/>
              <a:cs typeface="Arial MT"/>
            </a:endParaRPr>
          </a:p>
        </p:txBody>
      </p:sp>
      <p:sp>
        <p:nvSpPr>
          <p:cNvPr id="111" name="TextBox 110">
            <a:extLst>
              <a:ext uri="{FF2B5EF4-FFF2-40B4-BE49-F238E27FC236}">
                <a16:creationId xmlns:a16="http://schemas.microsoft.com/office/drawing/2014/main" id="{C7222830-D42E-B6D3-12B6-AADDC074E37C}"/>
              </a:ext>
            </a:extLst>
          </p:cNvPr>
          <p:cNvSpPr txBox="1"/>
          <p:nvPr/>
        </p:nvSpPr>
        <p:spPr>
          <a:xfrm>
            <a:off x="3582923" y="1191261"/>
            <a:ext cx="5175313" cy="1723549"/>
          </a:xfrm>
          <a:prstGeom prst="rect">
            <a:avLst/>
          </a:prstGeom>
          <a:noFill/>
        </p:spPr>
        <p:txBody>
          <a:bodyPr wrap="square">
            <a:spAutoFit/>
          </a:bodyPr>
          <a:lstStyle/>
          <a:p>
            <a:r>
              <a:rPr lang="en-US" sz="1400" dirty="0"/>
              <a:t>KNN is often referred to as a "lazy learner“</a:t>
            </a:r>
          </a:p>
          <a:p>
            <a:pPr marL="457200">
              <a:buFont typeface="Arial" panose="020B0604020202020204" pitchFamily="34" charset="0"/>
              <a:buChar char="•"/>
            </a:pPr>
            <a:r>
              <a:rPr lang="en-US" sz="1400" dirty="0"/>
              <a:t>it simply stores the training data and makes predictions by calculating distances to the known data points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p:txBody>
      </p:sp>
      <p:sp>
        <p:nvSpPr>
          <p:cNvPr id="113" name="TextBox 112">
            <a:extLst>
              <a:ext uri="{FF2B5EF4-FFF2-40B4-BE49-F238E27FC236}">
                <a16:creationId xmlns:a16="http://schemas.microsoft.com/office/drawing/2014/main" id="{FA4EF8DB-8FEB-B0DE-2967-20CF16FF6D35}"/>
              </a:ext>
            </a:extLst>
          </p:cNvPr>
          <p:cNvSpPr txBox="1"/>
          <p:nvPr/>
        </p:nvSpPr>
        <p:spPr>
          <a:xfrm>
            <a:off x="3579363" y="2301465"/>
            <a:ext cx="4955037" cy="1877437"/>
          </a:xfrm>
          <a:prstGeom prst="rect">
            <a:avLst/>
          </a:prstGeom>
          <a:noFill/>
        </p:spPr>
        <p:txBody>
          <a:bodyPr wrap="square">
            <a:spAutoFit/>
          </a:bodyPr>
          <a:lstStyle/>
          <a:p>
            <a:r>
              <a:rPr lang="en-US" sz="1400" dirty="0"/>
              <a:t>The number of nearest neighbors (k) to consider when making a prediction</a:t>
            </a:r>
          </a:p>
          <a:p>
            <a:pPr marL="457200">
              <a:buFont typeface="Arial" panose="020B0604020202020204" pitchFamily="34" charset="0"/>
              <a:buChar char="•"/>
            </a:pPr>
            <a:r>
              <a:rPr lang="en-US" sz="1400" b="1" dirty="0"/>
              <a:t>Small k: </a:t>
            </a:r>
            <a:r>
              <a:rPr lang="en-US" sz="1400" dirty="0"/>
              <a:t>Can lead to a model that is sensitive to noise in the training data (overfitting).</a:t>
            </a:r>
          </a:p>
          <a:p>
            <a:pPr marL="457200">
              <a:buFont typeface="Arial" panose="020B0604020202020204" pitchFamily="34" charset="0"/>
              <a:buChar char="•"/>
            </a:pPr>
            <a:r>
              <a:rPr lang="en-US" sz="1400" b="1" dirty="0"/>
              <a:t>Large k: </a:t>
            </a:r>
            <a:r>
              <a:rPr lang="en-US" sz="1400" dirty="0"/>
              <a:t>Can lead to a model that is too generalized (underfitting).</a:t>
            </a:r>
          </a:p>
          <a:p>
            <a:endParaRPr lang="en-US" sz="1600" dirty="0"/>
          </a:p>
          <a:p>
            <a:endParaRPr lang="en-US" sz="1600" dirty="0"/>
          </a:p>
        </p:txBody>
      </p:sp>
    </p:spTree>
    <p:extLst>
      <p:ext uri="{BB962C8B-B14F-4D97-AF65-F5344CB8AC3E}">
        <p14:creationId xmlns:p14="http://schemas.microsoft.com/office/powerpoint/2010/main" val="19085570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94405" y="3878071"/>
            <a:ext cx="4473575" cy="574040"/>
          </a:xfrm>
          <a:prstGeom prst="rect">
            <a:avLst/>
          </a:prstGeom>
        </p:spPr>
        <p:txBody>
          <a:bodyPr vert="horz" wrap="square" lIns="0" tIns="12700" rIns="0" bIns="0" rtlCol="0">
            <a:spAutoFit/>
          </a:bodyPr>
          <a:lstStyle/>
          <a:p>
            <a:pPr marL="12700">
              <a:lnSpc>
                <a:spcPct val="100000"/>
              </a:lnSpc>
              <a:spcBef>
                <a:spcPts val="100"/>
              </a:spcBef>
            </a:pPr>
            <a:r>
              <a:rPr sz="3600" b="1" spc="-229" dirty="0">
                <a:solidFill>
                  <a:srgbClr val="FFFFFF"/>
                </a:solidFill>
                <a:latin typeface="Trebuchet MS"/>
                <a:cs typeface="Trebuchet MS"/>
              </a:rPr>
              <a:t>Machine</a:t>
            </a:r>
            <a:r>
              <a:rPr sz="3600" b="1" spc="-165" dirty="0">
                <a:solidFill>
                  <a:srgbClr val="FFFFFF"/>
                </a:solidFill>
                <a:latin typeface="Trebuchet MS"/>
                <a:cs typeface="Trebuchet MS"/>
              </a:rPr>
              <a:t> </a:t>
            </a:r>
            <a:r>
              <a:rPr sz="3600" b="1" spc="-280" dirty="0">
                <a:solidFill>
                  <a:srgbClr val="FFFFFF"/>
                </a:solidFill>
                <a:latin typeface="Trebuchet MS"/>
                <a:cs typeface="Trebuchet MS"/>
              </a:rPr>
              <a:t>Learn</a:t>
            </a:r>
            <a:r>
              <a:rPr sz="3600" b="1" spc="-150" dirty="0">
                <a:solidFill>
                  <a:srgbClr val="FFFFFF"/>
                </a:solidFill>
                <a:latin typeface="Trebuchet MS"/>
                <a:cs typeface="Trebuchet MS"/>
              </a:rPr>
              <a:t>i</a:t>
            </a:r>
            <a:r>
              <a:rPr sz="3600" b="1" spc="-155" dirty="0">
                <a:solidFill>
                  <a:srgbClr val="FFFFFF"/>
                </a:solidFill>
                <a:latin typeface="Trebuchet MS"/>
                <a:cs typeface="Trebuchet MS"/>
              </a:rPr>
              <a:t>ng</a:t>
            </a:r>
            <a:r>
              <a:rPr sz="3600" b="1" spc="-180" dirty="0">
                <a:solidFill>
                  <a:srgbClr val="FFFFFF"/>
                </a:solidFill>
                <a:latin typeface="Trebuchet MS"/>
                <a:cs typeface="Trebuchet MS"/>
              </a:rPr>
              <a:t> </a:t>
            </a:r>
            <a:r>
              <a:rPr sz="3600" b="1" spc="-165" dirty="0">
                <a:solidFill>
                  <a:srgbClr val="FFFFFF"/>
                </a:solidFill>
                <a:latin typeface="Trebuchet MS"/>
                <a:cs typeface="Trebuchet MS"/>
              </a:rPr>
              <a:t>Steps</a:t>
            </a:r>
            <a:endParaRPr sz="3600">
              <a:latin typeface="Trebuchet MS"/>
              <a:cs typeface="Trebuchet MS"/>
            </a:endParaRPr>
          </a:p>
        </p:txBody>
      </p:sp>
      <p:sp>
        <p:nvSpPr>
          <p:cNvPr id="4" name="object 4"/>
          <p:cNvSpPr txBox="1"/>
          <p:nvPr/>
        </p:nvSpPr>
        <p:spPr>
          <a:xfrm>
            <a:off x="8852661" y="4878337"/>
            <a:ext cx="201930" cy="213360"/>
          </a:xfrm>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z="1000" spc="-35" dirty="0">
                <a:solidFill>
                  <a:srgbClr val="FFFFFF"/>
                </a:solidFill>
                <a:latin typeface="Trebuchet MS"/>
                <a:cs typeface="Trebuchet MS"/>
              </a:rPr>
              <a:t>102</a:t>
            </a:fld>
            <a:endParaRPr sz="1000">
              <a:latin typeface="Trebuchet MS"/>
              <a:cs typeface="Trebuchet MS"/>
            </a:endParaRPr>
          </a:p>
        </p:txBody>
      </p:sp>
      <p:sp>
        <p:nvSpPr>
          <p:cNvPr id="3" name="object 3"/>
          <p:cNvSpPr txBox="1"/>
          <p:nvPr/>
        </p:nvSpPr>
        <p:spPr>
          <a:xfrm>
            <a:off x="7893811" y="2884474"/>
            <a:ext cx="808990" cy="1854835"/>
          </a:xfrm>
          <a:prstGeom prst="rect">
            <a:avLst/>
          </a:prstGeom>
        </p:spPr>
        <p:txBody>
          <a:bodyPr vert="horz" wrap="square" lIns="0" tIns="12700" rIns="0" bIns="0" rtlCol="0">
            <a:spAutoFit/>
          </a:bodyPr>
          <a:lstStyle/>
          <a:p>
            <a:pPr marL="12700">
              <a:lnSpc>
                <a:spcPct val="100000"/>
              </a:lnSpc>
              <a:spcBef>
                <a:spcPts val="100"/>
              </a:spcBef>
            </a:pPr>
            <a:r>
              <a:rPr lang="en-US" sz="12000" b="1" spc="-865" dirty="0">
                <a:solidFill>
                  <a:srgbClr val="3B78D7"/>
                </a:solidFill>
                <a:latin typeface="Trebuchet MS"/>
                <a:cs typeface="Trebuchet MS"/>
              </a:rPr>
              <a:t>4</a:t>
            </a:r>
            <a:endParaRPr sz="12000" dirty="0">
              <a:latin typeface="Trebuchet MS"/>
              <a:cs typeface="Trebuchet M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69719" y="1554480"/>
            <a:ext cx="4556760" cy="952500"/>
          </a:xfrm>
          <a:custGeom>
            <a:avLst/>
            <a:gdLst/>
            <a:ahLst/>
            <a:cxnLst/>
            <a:rect l="l" t="t" r="r" b="b"/>
            <a:pathLst>
              <a:path w="4556760" h="952500">
                <a:moveTo>
                  <a:pt x="4398009" y="0"/>
                </a:moveTo>
                <a:lnTo>
                  <a:pt x="158750" y="0"/>
                </a:lnTo>
                <a:lnTo>
                  <a:pt x="108590" y="8097"/>
                </a:lnTo>
                <a:lnTo>
                  <a:pt x="65013" y="30642"/>
                </a:lnTo>
                <a:lnTo>
                  <a:pt x="30642" y="65013"/>
                </a:lnTo>
                <a:lnTo>
                  <a:pt x="8097" y="108590"/>
                </a:lnTo>
                <a:lnTo>
                  <a:pt x="0" y="158750"/>
                </a:lnTo>
                <a:lnTo>
                  <a:pt x="0" y="793750"/>
                </a:lnTo>
                <a:lnTo>
                  <a:pt x="8097" y="843909"/>
                </a:lnTo>
                <a:lnTo>
                  <a:pt x="30642" y="887486"/>
                </a:lnTo>
                <a:lnTo>
                  <a:pt x="65013" y="921857"/>
                </a:lnTo>
                <a:lnTo>
                  <a:pt x="108590" y="944402"/>
                </a:lnTo>
                <a:lnTo>
                  <a:pt x="158750" y="952500"/>
                </a:lnTo>
                <a:lnTo>
                  <a:pt x="4398009" y="952500"/>
                </a:lnTo>
                <a:lnTo>
                  <a:pt x="4448169" y="944402"/>
                </a:lnTo>
                <a:lnTo>
                  <a:pt x="4491746" y="921857"/>
                </a:lnTo>
                <a:lnTo>
                  <a:pt x="4526117" y="887486"/>
                </a:lnTo>
                <a:lnTo>
                  <a:pt x="4548662" y="843909"/>
                </a:lnTo>
                <a:lnTo>
                  <a:pt x="4556759" y="793750"/>
                </a:lnTo>
                <a:lnTo>
                  <a:pt x="4556759" y="158750"/>
                </a:lnTo>
                <a:lnTo>
                  <a:pt x="4548662" y="108590"/>
                </a:lnTo>
                <a:lnTo>
                  <a:pt x="4526117" y="65013"/>
                </a:lnTo>
                <a:lnTo>
                  <a:pt x="4491746" y="30642"/>
                </a:lnTo>
                <a:lnTo>
                  <a:pt x="4448169" y="8097"/>
                </a:lnTo>
                <a:lnTo>
                  <a:pt x="4398009" y="0"/>
                </a:lnTo>
                <a:close/>
              </a:path>
            </a:pathLst>
          </a:custGeom>
          <a:solidFill>
            <a:srgbClr val="F7EBD6"/>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16510">
              <a:lnSpc>
                <a:spcPct val="100000"/>
              </a:lnSpc>
              <a:spcBef>
                <a:spcPts val="105"/>
              </a:spcBef>
            </a:pPr>
            <a:r>
              <a:rPr spc="-185" dirty="0"/>
              <a:t>Mach</a:t>
            </a:r>
            <a:r>
              <a:rPr spc="-90" dirty="0"/>
              <a:t>i</a:t>
            </a:r>
            <a:r>
              <a:rPr spc="-300" dirty="0"/>
              <a:t>ne</a:t>
            </a:r>
            <a:r>
              <a:rPr spc="-160" dirty="0"/>
              <a:t> </a:t>
            </a:r>
            <a:r>
              <a:rPr spc="-250" dirty="0"/>
              <a:t>Lear</a:t>
            </a:r>
            <a:r>
              <a:rPr spc="-295" dirty="0"/>
              <a:t>n</a:t>
            </a:r>
            <a:r>
              <a:rPr spc="-125" dirty="0"/>
              <a:t>ing</a:t>
            </a:r>
            <a:r>
              <a:rPr spc="-135" dirty="0"/>
              <a:t> </a:t>
            </a:r>
            <a:r>
              <a:rPr spc="-145" dirty="0"/>
              <a:t>Steps</a:t>
            </a:r>
          </a:p>
        </p:txBody>
      </p:sp>
      <p:sp>
        <p:nvSpPr>
          <p:cNvPr id="6" name="object 6"/>
          <p:cNvSpPr txBox="1"/>
          <p:nvPr/>
        </p:nvSpPr>
        <p:spPr>
          <a:xfrm>
            <a:off x="8852661" y="4878337"/>
            <a:ext cx="201930" cy="213360"/>
          </a:xfrm>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z="1000" spc="-35" dirty="0">
                <a:solidFill>
                  <a:srgbClr val="FFFFFF"/>
                </a:solidFill>
                <a:latin typeface="Trebuchet MS"/>
                <a:cs typeface="Trebuchet MS"/>
              </a:rPr>
              <a:t>103</a:t>
            </a:fld>
            <a:endParaRPr sz="1000">
              <a:latin typeface="Trebuchet MS"/>
              <a:cs typeface="Trebuchet MS"/>
            </a:endParaRPr>
          </a:p>
        </p:txBody>
      </p:sp>
      <p:sp>
        <p:nvSpPr>
          <p:cNvPr id="4" name="object 4"/>
          <p:cNvSpPr txBox="1"/>
          <p:nvPr/>
        </p:nvSpPr>
        <p:spPr>
          <a:xfrm>
            <a:off x="1321053" y="1238156"/>
            <a:ext cx="4863465" cy="2860040"/>
          </a:xfrm>
          <a:prstGeom prst="rect">
            <a:avLst/>
          </a:prstGeom>
        </p:spPr>
        <p:txBody>
          <a:bodyPr vert="horz" wrap="square" lIns="0" tIns="31750" rIns="0" bIns="0" rtlCol="0">
            <a:spAutoFit/>
          </a:bodyPr>
          <a:lstStyle/>
          <a:p>
            <a:pPr marL="367665" indent="-355600">
              <a:lnSpc>
                <a:spcPct val="100000"/>
              </a:lnSpc>
              <a:spcBef>
                <a:spcPts val="250"/>
              </a:spcBef>
              <a:buSzPct val="125000"/>
              <a:buFont typeface="Arial MT"/>
              <a:buChar char="•"/>
              <a:tabLst>
                <a:tab pos="367665" algn="l"/>
                <a:tab pos="368300" algn="l"/>
              </a:tabLst>
            </a:pPr>
            <a:r>
              <a:rPr sz="1600" spc="-105" dirty="0">
                <a:solidFill>
                  <a:srgbClr val="283149"/>
                </a:solidFill>
                <a:latin typeface="Lucida Sans Unicode"/>
                <a:cs typeface="Lucida Sans Unicode"/>
              </a:rPr>
              <a:t>Gatheri</a:t>
            </a:r>
            <a:r>
              <a:rPr sz="1600" spc="-120" dirty="0">
                <a:solidFill>
                  <a:srgbClr val="283149"/>
                </a:solidFill>
                <a:latin typeface="Lucida Sans Unicode"/>
                <a:cs typeface="Lucida Sans Unicode"/>
              </a:rPr>
              <a:t>n</a:t>
            </a:r>
            <a:r>
              <a:rPr sz="1600" spc="-195" dirty="0">
                <a:solidFill>
                  <a:srgbClr val="283149"/>
                </a:solidFill>
                <a:latin typeface="Lucida Sans Unicode"/>
                <a:cs typeface="Lucida Sans Unicode"/>
              </a:rPr>
              <a:t>g</a:t>
            </a:r>
            <a:r>
              <a:rPr sz="1600" spc="-175" dirty="0">
                <a:solidFill>
                  <a:srgbClr val="283149"/>
                </a:solidFill>
                <a:latin typeface="Lucida Sans Unicode"/>
                <a:cs typeface="Lucida Sans Unicode"/>
              </a:rPr>
              <a:t> </a:t>
            </a:r>
            <a:r>
              <a:rPr sz="1600" spc="-100" dirty="0">
                <a:solidFill>
                  <a:srgbClr val="283149"/>
                </a:solidFill>
                <a:latin typeface="Lucida Sans Unicode"/>
                <a:cs typeface="Lucida Sans Unicode"/>
              </a:rPr>
              <a:t>an</a:t>
            </a:r>
            <a:r>
              <a:rPr sz="1600" spc="-125" dirty="0">
                <a:solidFill>
                  <a:srgbClr val="283149"/>
                </a:solidFill>
                <a:latin typeface="Lucida Sans Unicode"/>
                <a:cs typeface="Lucida Sans Unicode"/>
              </a:rPr>
              <a:t>d</a:t>
            </a:r>
            <a:r>
              <a:rPr sz="1600" spc="-170" dirty="0">
                <a:solidFill>
                  <a:srgbClr val="283149"/>
                </a:solidFill>
                <a:latin typeface="Lucida Sans Unicode"/>
                <a:cs typeface="Lucida Sans Unicode"/>
              </a:rPr>
              <a:t> </a:t>
            </a:r>
            <a:r>
              <a:rPr sz="1600" spc="-95" dirty="0">
                <a:solidFill>
                  <a:srgbClr val="283149"/>
                </a:solidFill>
                <a:latin typeface="Lucida Sans Unicode"/>
                <a:cs typeface="Lucida Sans Unicode"/>
              </a:rPr>
              <a:t>load</a:t>
            </a:r>
            <a:r>
              <a:rPr sz="1600" spc="-65" dirty="0">
                <a:solidFill>
                  <a:srgbClr val="283149"/>
                </a:solidFill>
                <a:latin typeface="Lucida Sans Unicode"/>
                <a:cs typeface="Lucida Sans Unicode"/>
              </a:rPr>
              <a:t>i</a:t>
            </a:r>
            <a:r>
              <a:rPr sz="1600" spc="-125" dirty="0">
                <a:solidFill>
                  <a:srgbClr val="283149"/>
                </a:solidFill>
                <a:latin typeface="Lucida Sans Unicode"/>
                <a:cs typeface="Lucida Sans Unicode"/>
              </a:rPr>
              <a:t>n</a:t>
            </a:r>
            <a:r>
              <a:rPr sz="1600" spc="-195" dirty="0">
                <a:solidFill>
                  <a:srgbClr val="283149"/>
                </a:solidFill>
                <a:latin typeface="Lucida Sans Unicode"/>
                <a:cs typeface="Lucida Sans Unicode"/>
              </a:rPr>
              <a:t>g</a:t>
            </a:r>
            <a:r>
              <a:rPr sz="1600" spc="-175" dirty="0">
                <a:solidFill>
                  <a:srgbClr val="283149"/>
                </a:solidFill>
                <a:latin typeface="Lucida Sans Unicode"/>
                <a:cs typeface="Lucida Sans Unicode"/>
              </a:rPr>
              <a:t> </a:t>
            </a:r>
            <a:r>
              <a:rPr sz="1600" spc="-85" dirty="0">
                <a:solidFill>
                  <a:srgbClr val="283149"/>
                </a:solidFill>
                <a:latin typeface="Lucida Sans Unicode"/>
                <a:cs typeface="Lucida Sans Unicode"/>
              </a:rPr>
              <a:t>data</a:t>
            </a:r>
            <a:r>
              <a:rPr sz="1600" spc="-170" dirty="0">
                <a:solidFill>
                  <a:srgbClr val="283149"/>
                </a:solidFill>
                <a:latin typeface="Lucida Sans Unicode"/>
                <a:cs typeface="Lucida Sans Unicode"/>
              </a:rPr>
              <a:t> </a:t>
            </a:r>
            <a:r>
              <a:rPr sz="1600" spc="-40" dirty="0">
                <a:solidFill>
                  <a:srgbClr val="283149"/>
                </a:solidFill>
                <a:latin typeface="Lucida Sans Unicode"/>
                <a:cs typeface="Lucida Sans Unicode"/>
              </a:rPr>
              <a:t>(</a:t>
            </a:r>
            <a:r>
              <a:rPr sz="1600" spc="-100" dirty="0">
                <a:solidFill>
                  <a:srgbClr val="283149"/>
                </a:solidFill>
                <a:latin typeface="Lucida Sans Unicode"/>
                <a:cs typeface="Lucida Sans Unicode"/>
              </a:rPr>
              <a:t>w</a:t>
            </a:r>
            <a:r>
              <a:rPr sz="1600" spc="-90" dirty="0">
                <a:solidFill>
                  <a:srgbClr val="283149"/>
                </a:solidFill>
                <a:latin typeface="Lucida Sans Unicode"/>
                <a:cs typeface="Lucida Sans Unicode"/>
              </a:rPr>
              <a:t>hat</a:t>
            </a:r>
            <a:r>
              <a:rPr sz="1600" spc="-150" dirty="0">
                <a:solidFill>
                  <a:srgbClr val="283149"/>
                </a:solidFill>
                <a:latin typeface="Lucida Sans Unicode"/>
                <a:cs typeface="Lucida Sans Unicode"/>
              </a:rPr>
              <a:t> </a:t>
            </a:r>
            <a:r>
              <a:rPr sz="1600" spc="-105" dirty="0">
                <a:solidFill>
                  <a:srgbClr val="283149"/>
                </a:solidFill>
                <a:latin typeface="Lucida Sans Unicode"/>
                <a:cs typeface="Lucida Sans Unicode"/>
              </a:rPr>
              <a:t>features</a:t>
            </a:r>
            <a:r>
              <a:rPr sz="1600" spc="-185" dirty="0">
                <a:solidFill>
                  <a:srgbClr val="283149"/>
                </a:solidFill>
                <a:latin typeface="Lucida Sans Unicode"/>
                <a:cs typeface="Lucida Sans Unicode"/>
              </a:rPr>
              <a:t> </a:t>
            </a:r>
            <a:r>
              <a:rPr sz="1600" spc="-90" dirty="0">
                <a:solidFill>
                  <a:srgbClr val="283149"/>
                </a:solidFill>
                <a:latin typeface="Lucida Sans Unicode"/>
                <a:cs typeface="Lucida Sans Unicode"/>
              </a:rPr>
              <a:t>to</a:t>
            </a:r>
            <a:r>
              <a:rPr sz="1600" spc="-185" dirty="0">
                <a:solidFill>
                  <a:srgbClr val="283149"/>
                </a:solidFill>
                <a:latin typeface="Lucida Sans Unicode"/>
                <a:cs typeface="Lucida Sans Unicode"/>
              </a:rPr>
              <a:t> </a:t>
            </a:r>
            <a:r>
              <a:rPr sz="1600" spc="-105" dirty="0">
                <a:solidFill>
                  <a:srgbClr val="283149"/>
                </a:solidFill>
                <a:latin typeface="Lucida Sans Unicode"/>
                <a:cs typeface="Lucida Sans Unicode"/>
              </a:rPr>
              <a:t>co</a:t>
            </a:r>
            <a:r>
              <a:rPr sz="1600" spc="-80" dirty="0">
                <a:solidFill>
                  <a:srgbClr val="283149"/>
                </a:solidFill>
                <a:latin typeface="Lucida Sans Unicode"/>
                <a:cs typeface="Lucida Sans Unicode"/>
              </a:rPr>
              <a:t>llec</a:t>
            </a:r>
            <a:r>
              <a:rPr sz="1600" spc="-50" dirty="0">
                <a:solidFill>
                  <a:srgbClr val="283149"/>
                </a:solidFill>
                <a:latin typeface="Lucida Sans Unicode"/>
                <a:cs typeface="Lucida Sans Unicode"/>
              </a:rPr>
              <a:t>t)</a:t>
            </a:r>
            <a:endParaRPr sz="1600" dirty="0">
              <a:latin typeface="Lucida Sans Unicode"/>
              <a:cs typeface="Lucida Sans Unicode"/>
            </a:endParaRPr>
          </a:p>
          <a:p>
            <a:pPr marL="367665" indent="-355600">
              <a:lnSpc>
                <a:spcPct val="100000"/>
              </a:lnSpc>
              <a:spcBef>
                <a:spcPts val="600"/>
              </a:spcBef>
              <a:buSzPct val="125000"/>
              <a:buFont typeface="Arial MT"/>
              <a:buChar char="•"/>
              <a:tabLst>
                <a:tab pos="367665" algn="l"/>
                <a:tab pos="368300" algn="l"/>
              </a:tabLst>
            </a:pPr>
            <a:r>
              <a:rPr sz="1600" spc="-120" dirty="0">
                <a:solidFill>
                  <a:srgbClr val="283149"/>
                </a:solidFill>
                <a:latin typeface="Lucida Sans Unicode"/>
                <a:cs typeface="Lucida Sans Unicode"/>
              </a:rPr>
              <a:t>Exploring</a:t>
            </a:r>
            <a:r>
              <a:rPr sz="1600" spc="-190" dirty="0">
                <a:solidFill>
                  <a:srgbClr val="283149"/>
                </a:solidFill>
                <a:latin typeface="Lucida Sans Unicode"/>
                <a:cs typeface="Lucida Sans Unicode"/>
              </a:rPr>
              <a:t> </a:t>
            </a:r>
            <a:r>
              <a:rPr sz="1600" spc="-85" dirty="0">
                <a:solidFill>
                  <a:srgbClr val="283149"/>
                </a:solidFill>
                <a:latin typeface="Lucida Sans Unicode"/>
                <a:cs typeface="Lucida Sans Unicode"/>
              </a:rPr>
              <a:t>data</a:t>
            </a:r>
            <a:r>
              <a:rPr sz="1600" spc="-170" dirty="0">
                <a:solidFill>
                  <a:srgbClr val="283149"/>
                </a:solidFill>
                <a:latin typeface="Lucida Sans Unicode"/>
                <a:cs typeface="Lucida Sans Unicode"/>
              </a:rPr>
              <a:t> </a:t>
            </a:r>
            <a:r>
              <a:rPr sz="1600" spc="-114" dirty="0">
                <a:solidFill>
                  <a:srgbClr val="283149"/>
                </a:solidFill>
                <a:latin typeface="Lucida Sans Unicode"/>
                <a:cs typeface="Lucida Sans Unicode"/>
              </a:rPr>
              <a:t>(e.g.,</a:t>
            </a:r>
            <a:r>
              <a:rPr sz="1600" spc="-150" dirty="0">
                <a:solidFill>
                  <a:srgbClr val="283149"/>
                </a:solidFill>
                <a:latin typeface="Lucida Sans Unicode"/>
                <a:cs typeface="Lucida Sans Unicode"/>
              </a:rPr>
              <a:t> </a:t>
            </a:r>
            <a:r>
              <a:rPr sz="1600" spc="-114" dirty="0">
                <a:solidFill>
                  <a:srgbClr val="283149"/>
                </a:solidFill>
                <a:latin typeface="Lucida Sans Unicode"/>
                <a:cs typeface="Lucida Sans Unicode"/>
              </a:rPr>
              <a:t>pandas</a:t>
            </a:r>
            <a:r>
              <a:rPr sz="1600" spc="-160" dirty="0">
                <a:solidFill>
                  <a:srgbClr val="283149"/>
                </a:solidFill>
                <a:latin typeface="Lucida Sans Unicode"/>
                <a:cs typeface="Lucida Sans Unicode"/>
              </a:rPr>
              <a:t> </a:t>
            </a:r>
            <a:r>
              <a:rPr sz="1600" spc="-110" dirty="0">
                <a:solidFill>
                  <a:srgbClr val="283149"/>
                </a:solidFill>
                <a:latin typeface="Lucida Sans Unicode"/>
                <a:cs typeface="Lucida Sans Unicode"/>
              </a:rPr>
              <a:t>and</a:t>
            </a:r>
            <a:r>
              <a:rPr sz="1600" spc="-165" dirty="0">
                <a:solidFill>
                  <a:srgbClr val="283149"/>
                </a:solidFill>
                <a:latin typeface="Lucida Sans Unicode"/>
                <a:cs typeface="Lucida Sans Unicode"/>
              </a:rPr>
              <a:t> </a:t>
            </a:r>
            <a:r>
              <a:rPr sz="1600" spc="-100" dirty="0">
                <a:solidFill>
                  <a:srgbClr val="283149"/>
                </a:solidFill>
                <a:latin typeface="Lucida Sans Unicode"/>
                <a:cs typeface="Lucida Sans Unicode"/>
              </a:rPr>
              <a:t>visualization)</a:t>
            </a:r>
            <a:endParaRPr sz="1600" dirty="0">
              <a:latin typeface="Lucida Sans Unicode"/>
              <a:cs typeface="Lucida Sans Unicode"/>
            </a:endParaRPr>
          </a:p>
          <a:p>
            <a:pPr marL="367665" indent="-355600">
              <a:lnSpc>
                <a:spcPct val="100000"/>
              </a:lnSpc>
              <a:spcBef>
                <a:spcPts val="600"/>
              </a:spcBef>
              <a:buSzPct val="125000"/>
              <a:buFont typeface="Arial MT"/>
              <a:buChar char="•"/>
              <a:tabLst>
                <a:tab pos="367665" algn="l"/>
                <a:tab pos="368300" algn="l"/>
              </a:tabLst>
            </a:pPr>
            <a:r>
              <a:rPr sz="1600" spc="-125" dirty="0">
                <a:solidFill>
                  <a:srgbClr val="283149"/>
                </a:solidFill>
                <a:latin typeface="Lucida Sans Unicode"/>
                <a:cs typeface="Lucida Sans Unicode"/>
              </a:rPr>
              <a:t>Trans</a:t>
            </a:r>
            <a:r>
              <a:rPr sz="1600" spc="-114" dirty="0">
                <a:solidFill>
                  <a:srgbClr val="283149"/>
                </a:solidFill>
                <a:latin typeface="Lucida Sans Unicode"/>
                <a:cs typeface="Lucida Sans Unicode"/>
              </a:rPr>
              <a:t>formi</a:t>
            </a:r>
            <a:r>
              <a:rPr sz="1600" spc="-130" dirty="0">
                <a:solidFill>
                  <a:srgbClr val="283149"/>
                </a:solidFill>
                <a:latin typeface="Lucida Sans Unicode"/>
                <a:cs typeface="Lucida Sans Unicode"/>
              </a:rPr>
              <a:t>n</a:t>
            </a:r>
            <a:r>
              <a:rPr sz="1600" spc="-195" dirty="0">
                <a:solidFill>
                  <a:srgbClr val="283149"/>
                </a:solidFill>
                <a:latin typeface="Lucida Sans Unicode"/>
                <a:cs typeface="Lucida Sans Unicode"/>
              </a:rPr>
              <a:t>g</a:t>
            </a:r>
            <a:r>
              <a:rPr sz="1600" spc="-175" dirty="0">
                <a:solidFill>
                  <a:srgbClr val="283149"/>
                </a:solidFill>
                <a:latin typeface="Lucida Sans Unicode"/>
                <a:cs typeface="Lucida Sans Unicode"/>
              </a:rPr>
              <a:t> </a:t>
            </a:r>
            <a:r>
              <a:rPr sz="1600" spc="-85" dirty="0">
                <a:solidFill>
                  <a:srgbClr val="283149"/>
                </a:solidFill>
                <a:latin typeface="Lucida Sans Unicode"/>
                <a:cs typeface="Lucida Sans Unicode"/>
              </a:rPr>
              <a:t>data</a:t>
            </a:r>
            <a:r>
              <a:rPr sz="1600" spc="-160" dirty="0">
                <a:solidFill>
                  <a:srgbClr val="283149"/>
                </a:solidFill>
                <a:latin typeface="Lucida Sans Unicode"/>
                <a:cs typeface="Lucida Sans Unicode"/>
              </a:rPr>
              <a:t> </a:t>
            </a:r>
            <a:r>
              <a:rPr sz="1600" spc="-100" dirty="0">
                <a:solidFill>
                  <a:srgbClr val="283149"/>
                </a:solidFill>
                <a:latin typeface="Lucida Sans Unicode"/>
                <a:cs typeface="Lucida Sans Unicode"/>
              </a:rPr>
              <a:t>(e.</a:t>
            </a:r>
            <a:r>
              <a:rPr sz="1600" spc="-160" dirty="0">
                <a:solidFill>
                  <a:srgbClr val="283149"/>
                </a:solidFill>
                <a:latin typeface="Lucida Sans Unicode"/>
                <a:cs typeface="Lucida Sans Unicode"/>
              </a:rPr>
              <a:t>g</a:t>
            </a:r>
            <a:r>
              <a:rPr sz="1600" spc="-110" dirty="0">
                <a:solidFill>
                  <a:srgbClr val="283149"/>
                </a:solidFill>
                <a:latin typeface="Lucida Sans Unicode"/>
                <a:cs typeface="Lucida Sans Unicode"/>
              </a:rPr>
              <a:t>.,</a:t>
            </a:r>
            <a:r>
              <a:rPr sz="1600" spc="-165" dirty="0">
                <a:solidFill>
                  <a:srgbClr val="283149"/>
                </a:solidFill>
                <a:latin typeface="Lucida Sans Unicode"/>
                <a:cs typeface="Lucida Sans Unicode"/>
              </a:rPr>
              <a:t> </a:t>
            </a:r>
            <a:r>
              <a:rPr sz="1600" spc="-95" dirty="0">
                <a:solidFill>
                  <a:srgbClr val="283149"/>
                </a:solidFill>
                <a:latin typeface="Lucida Sans Unicode"/>
                <a:cs typeface="Lucida Sans Unicode"/>
              </a:rPr>
              <a:t>stri</a:t>
            </a:r>
            <a:r>
              <a:rPr sz="1600" spc="-120" dirty="0">
                <a:solidFill>
                  <a:srgbClr val="283149"/>
                </a:solidFill>
                <a:latin typeface="Lucida Sans Unicode"/>
                <a:cs typeface="Lucida Sans Unicode"/>
              </a:rPr>
              <a:t>n</a:t>
            </a:r>
            <a:r>
              <a:rPr sz="1600" spc="-195" dirty="0">
                <a:solidFill>
                  <a:srgbClr val="283149"/>
                </a:solidFill>
                <a:latin typeface="Lucida Sans Unicode"/>
                <a:cs typeface="Lucida Sans Unicode"/>
              </a:rPr>
              <a:t>g </a:t>
            </a:r>
            <a:r>
              <a:rPr sz="1600" spc="-90" dirty="0">
                <a:solidFill>
                  <a:srgbClr val="283149"/>
                </a:solidFill>
                <a:latin typeface="Lucida Sans Unicode"/>
                <a:cs typeface="Lucida Sans Unicode"/>
              </a:rPr>
              <a:t>to</a:t>
            </a:r>
            <a:r>
              <a:rPr sz="1600" spc="-185" dirty="0">
                <a:solidFill>
                  <a:srgbClr val="283149"/>
                </a:solidFill>
                <a:latin typeface="Lucida Sans Unicode"/>
                <a:cs typeface="Lucida Sans Unicode"/>
              </a:rPr>
              <a:t> </a:t>
            </a:r>
            <a:r>
              <a:rPr sz="1600" spc="-120" dirty="0">
                <a:solidFill>
                  <a:srgbClr val="283149"/>
                </a:solidFill>
                <a:latin typeface="Lucida Sans Unicode"/>
                <a:cs typeface="Lucida Sans Unicode"/>
              </a:rPr>
              <a:t>n</a:t>
            </a:r>
            <a:r>
              <a:rPr sz="1600" spc="-100" dirty="0">
                <a:solidFill>
                  <a:srgbClr val="283149"/>
                </a:solidFill>
                <a:latin typeface="Lucida Sans Unicode"/>
                <a:cs typeface="Lucida Sans Unicode"/>
              </a:rPr>
              <a:t>umeric)</a:t>
            </a:r>
            <a:endParaRPr sz="1600" dirty="0">
              <a:latin typeface="Lucida Sans Unicode"/>
              <a:cs typeface="Lucida Sans Unicode"/>
            </a:endParaRPr>
          </a:p>
          <a:p>
            <a:pPr marL="367665" indent="-355600">
              <a:lnSpc>
                <a:spcPct val="100000"/>
              </a:lnSpc>
              <a:spcBef>
                <a:spcPts val="605"/>
              </a:spcBef>
              <a:buSzPct val="125000"/>
              <a:buFont typeface="Arial MT"/>
              <a:buChar char="•"/>
              <a:tabLst>
                <a:tab pos="367665" algn="l"/>
                <a:tab pos="368300" algn="l"/>
              </a:tabLst>
            </a:pPr>
            <a:r>
              <a:rPr sz="1600" spc="-70" dirty="0">
                <a:solidFill>
                  <a:srgbClr val="283149"/>
                </a:solidFill>
                <a:latin typeface="Lucida Sans Unicode"/>
                <a:cs typeface="Lucida Sans Unicode"/>
              </a:rPr>
              <a:t>Sp</a:t>
            </a:r>
            <a:r>
              <a:rPr sz="1600" spc="-65" dirty="0">
                <a:solidFill>
                  <a:srgbClr val="283149"/>
                </a:solidFill>
                <a:latin typeface="Lucida Sans Unicode"/>
                <a:cs typeface="Lucida Sans Unicode"/>
              </a:rPr>
              <a:t>litti</a:t>
            </a:r>
            <a:r>
              <a:rPr sz="1600" spc="-120" dirty="0">
                <a:solidFill>
                  <a:srgbClr val="283149"/>
                </a:solidFill>
                <a:latin typeface="Lucida Sans Unicode"/>
                <a:cs typeface="Lucida Sans Unicode"/>
              </a:rPr>
              <a:t>n</a:t>
            </a:r>
            <a:r>
              <a:rPr sz="1600" spc="-195" dirty="0">
                <a:solidFill>
                  <a:srgbClr val="283149"/>
                </a:solidFill>
                <a:latin typeface="Lucida Sans Unicode"/>
                <a:cs typeface="Lucida Sans Unicode"/>
              </a:rPr>
              <a:t>g </a:t>
            </a:r>
            <a:r>
              <a:rPr sz="1600" spc="-85" dirty="0">
                <a:solidFill>
                  <a:srgbClr val="283149"/>
                </a:solidFill>
                <a:latin typeface="Lucida Sans Unicode"/>
                <a:cs typeface="Lucida Sans Unicode"/>
              </a:rPr>
              <a:t>data</a:t>
            </a:r>
            <a:r>
              <a:rPr sz="1600" spc="-170" dirty="0">
                <a:solidFill>
                  <a:srgbClr val="283149"/>
                </a:solidFill>
                <a:latin typeface="Lucida Sans Unicode"/>
                <a:cs typeface="Lucida Sans Unicode"/>
              </a:rPr>
              <a:t> </a:t>
            </a:r>
            <a:r>
              <a:rPr sz="1600" spc="-114" dirty="0">
                <a:solidFill>
                  <a:srgbClr val="283149"/>
                </a:solidFill>
                <a:latin typeface="Lucida Sans Unicode"/>
                <a:cs typeface="Lucida Sans Unicode"/>
              </a:rPr>
              <a:t>for</a:t>
            </a:r>
            <a:r>
              <a:rPr sz="1600" spc="-185" dirty="0">
                <a:solidFill>
                  <a:srgbClr val="283149"/>
                </a:solidFill>
                <a:latin typeface="Lucida Sans Unicode"/>
                <a:cs typeface="Lucida Sans Unicode"/>
              </a:rPr>
              <a:t> </a:t>
            </a:r>
            <a:r>
              <a:rPr sz="1600" spc="-90" dirty="0">
                <a:solidFill>
                  <a:srgbClr val="283149"/>
                </a:solidFill>
                <a:latin typeface="Lucida Sans Unicode"/>
                <a:cs typeface="Lucida Sans Unicode"/>
              </a:rPr>
              <a:t>train</a:t>
            </a:r>
            <a:r>
              <a:rPr sz="1600" spc="-65" dirty="0">
                <a:solidFill>
                  <a:srgbClr val="283149"/>
                </a:solidFill>
                <a:latin typeface="Lucida Sans Unicode"/>
                <a:cs typeface="Lucida Sans Unicode"/>
              </a:rPr>
              <a:t>i</a:t>
            </a:r>
            <a:r>
              <a:rPr sz="1600" spc="-125" dirty="0">
                <a:solidFill>
                  <a:srgbClr val="283149"/>
                </a:solidFill>
                <a:latin typeface="Lucida Sans Unicode"/>
                <a:cs typeface="Lucida Sans Unicode"/>
              </a:rPr>
              <a:t>n</a:t>
            </a:r>
            <a:r>
              <a:rPr sz="1600" spc="-195" dirty="0">
                <a:solidFill>
                  <a:srgbClr val="283149"/>
                </a:solidFill>
                <a:latin typeface="Lucida Sans Unicode"/>
                <a:cs typeface="Lucida Sans Unicode"/>
              </a:rPr>
              <a:t>g </a:t>
            </a:r>
            <a:r>
              <a:rPr sz="1600" spc="-100" dirty="0">
                <a:solidFill>
                  <a:srgbClr val="283149"/>
                </a:solidFill>
                <a:latin typeface="Lucida Sans Unicode"/>
                <a:cs typeface="Lucida Sans Unicode"/>
              </a:rPr>
              <a:t>an</a:t>
            </a:r>
            <a:r>
              <a:rPr sz="1600" spc="-125" dirty="0">
                <a:solidFill>
                  <a:srgbClr val="283149"/>
                </a:solidFill>
                <a:latin typeface="Lucida Sans Unicode"/>
                <a:cs typeface="Lucida Sans Unicode"/>
              </a:rPr>
              <a:t>d</a:t>
            </a:r>
            <a:r>
              <a:rPr sz="1600" spc="-170" dirty="0">
                <a:solidFill>
                  <a:srgbClr val="283149"/>
                </a:solidFill>
                <a:latin typeface="Lucida Sans Unicode"/>
                <a:cs typeface="Lucida Sans Unicode"/>
              </a:rPr>
              <a:t> </a:t>
            </a:r>
            <a:r>
              <a:rPr sz="1600" spc="-95" dirty="0">
                <a:solidFill>
                  <a:srgbClr val="283149"/>
                </a:solidFill>
                <a:latin typeface="Lucida Sans Unicode"/>
                <a:cs typeface="Lucida Sans Unicode"/>
              </a:rPr>
              <a:t>test</a:t>
            </a:r>
            <a:r>
              <a:rPr sz="1600" spc="-55" dirty="0">
                <a:solidFill>
                  <a:srgbClr val="283149"/>
                </a:solidFill>
                <a:latin typeface="Lucida Sans Unicode"/>
                <a:cs typeface="Lucida Sans Unicode"/>
              </a:rPr>
              <a:t>i</a:t>
            </a:r>
            <a:r>
              <a:rPr sz="1600" spc="-120" dirty="0">
                <a:solidFill>
                  <a:srgbClr val="283149"/>
                </a:solidFill>
                <a:latin typeface="Lucida Sans Unicode"/>
                <a:cs typeface="Lucida Sans Unicode"/>
              </a:rPr>
              <a:t>n</a:t>
            </a:r>
            <a:r>
              <a:rPr sz="1600" spc="-195" dirty="0">
                <a:solidFill>
                  <a:srgbClr val="283149"/>
                </a:solidFill>
                <a:latin typeface="Lucida Sans Unicode"/>
                <a:cs typeface="Lucida Sans Unicode"/>
              </a:rPr>
              <a:t>g</a:t>
            </a:r>
            <a:endParaRPr sz="1600" dirty="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50" dirty="0">
                <a:solidFill>
                  <a:srgbClr val="CCCCCC"/>
                </a:solidFill>
                <a:latin typeface="Lucida Sans Unicode"/>
                <a:cs typeface="Lucida Sans Unicode"/>
              </a:rPr>
              <a:t>Choo</a:t>
            </a:r>
            <a:r>
              <a:rPr sz="1600" spc="-114" dirty="0">
                <a:solidFill>
                  <a:srgbClr val="CCCCCC"/>
                </a:solidFill>
                <a:latin typeface="Lucida Sans Unicode"/>
                <a:cs typeface="Lucida Sans Unicode"/>
              </a:rPr>
              <a:t>s</a:t>
            </a:r>
            <a:r>
              <a:rPr sz="1600" spc="-65" dirty="0">
                <a:solidFill>
                  <a:srgbClr val="CCCCCC"/>
                </a:solidFill>
                <a:latin typeface="Lucida Sans Unicode"/>
                <a:cs typeface="Lucida Sans Unicode"/>
              </a:rPr>
              <a:t>i</a:t>
            </a:r>
            <a:r>
              <a:rPr sz="1600" spc="-125" dirty="0">
                <a:solidFill>
                  <a:srgbClr val="CCCCCC"/>
                </a:solidFill>
                <a:latin typeface="Lucida Sans Unicode"/>
                <a:cs typeface="Lucida Sans Unicode"/>
              </a:rPr>
              <a:t>n</a:t>
            </a:r>
            <a:r>
              <a:rPr sz="1600" spc="-195" dirty="0">
                <a:solidFill>
                  <a:srgbClr val="CCCCCC"/>
                </a:solidFill>
                <a:latin typeface="Lucida Sans Unicode"/>
                <a:cs typeface="Lucida Sans Unicode"/>
              </a:rPr>
              <a:t>g</a:t>
            </a:r>
            <a:r>
              <a:rPr sz="1600" spc="-175" dirty="0">
                <a:solidFill>
                  <a:srgbClr val="CCCCCC"/>
                </a:solidFill>
                <a:latin typeface="Lucida Sans Unicode"/>
                <a:cs typeface="Lucida Sans Unicode"/>
              </a:rPr>
              <a:t> </a:t>
            </a:r>
            <a:r>
              <a:rPr sz="1600" spc="-100" dirty="0">
                <a:solidFill>
                  <a:srgbClr val="CCCCCC"/>
                </a:solidFill>
                <a:latin typeface="Lucida Sans Unicode"/>
                <a:cs typeface="Lucida Sans Unicode"/>
              </a:rPr>
              <a:t>an</a:t>
            </a:r>
            <a:r>
              <a:rPr sz="1600" spc="-125" dirty="0">
                <a:solidFill>
                  <a:srgbClr val="CCCCCC"/>
                </a:solidFill>
                <a:latin typeface="Lucida Sans Unicode"/>
                <a:cs typeface="Lucida Sans Unicode"/>
              </a:rPr>
              <a:t>d</a:t>
            </a:r>
            <a:r>
              <a:rPr sz="1600" spc="-170" dirty="0">
                <a:solidFill>
                  <a:srgbClr val="CCCCCC"/>
                </a:solidFill>
                <a:latin typeface="Lucida Sans Unicode"/>
                <a:cs typeface="Lucida Sans Unicode"/>
              </a:rPr>
              <a:t> </a:t>
            </a:r>
            <a:r>
              <a:rPr sz="1600" spc="-85" dirty="0">
                <a:solidFill>
                  <a:srgbClr val="CCCCCC"/>
                </a:solidFill>
                <a:latin typeface="Lucida Sans Unicode"/>
                <a:cs typeface="Lucida Sans Unicode"/>
              </a:rPr>
              <a:t>creati</a:t>
            </a:r>
            <a:r>
              <a:rPr sz="1600" spc="-120" dirty="0">
                <a:solidFill>
                  <a:srgbClr val="CCCCCC"/>
                </a:solidFill>
                <a:latin typeface="Lucida Sans Unicode"/>
                <a:cs typeface="Lucida Sans Unicode"/>
              </a:rPr>
              <a:t>n</a:t>
            </a:r>
            <a:r>
              <a:rPr sz="1600" spc="-195" dirty="0">
                <a:solidFill>
                  <a:srgbClr val="CCCCCC"/>
                </a:solidFill>
                <a:latin typeface="Lucida Sans Unicode"/>
                <a:cs typeface="Lucida Sans Unicode"/>
              </a:rPr>
              <a:t>g </a:t>
            </a:r>
            <a:r>
              <a:rPr sz="1600" spc="-80" dirty="0">
                <a:solidFill>
                  <a:srgbClr val="CCCCCC"/>
                </a:solidFill>
                <a:latin typeface="Lucida Sans Unicode"/>
                <a:cs typeface="Lucida Sans Unicode"/>
              </a:rPr>
              <a:t>a</a:t>
            </a:r>
            <a:r>
              <a:rPr sz="1600" spc="-175" dirty="0">
                <a:solidFill>
                  <a:srgbClr val="CCCCCC"/>
                </a:solidFill>
                <a:latin typeface="Lucida Sans Unicode"/>
                <a:cs typeface="Lucida Sans Unicode"/>
              </a:rPr>
              <a:t> </a:t>
            </a:r>
            <a:r>
              <a:rPr sz="1600" spc="-140" dirty="0">
                <a:solidFill>
                  <a:srgbClr val="CCCCCC"/>
                </a:solidFill>
                <a:latin typeface="Lucida Sans Unicode"/>
                <a:cs typeface="Lucida Sans Unicode"/>
              </a:rPr>
              <a:t>mod</a:t>
            </a:r>
            <a:r>
              <a:rPr sz="1600" spc="-80" dirty="0">
                <a:solidFill>
                  <a:srgbClr val="CCCCCC"/>
                </a:solidFill>
                <a:latin typeface="Lucida Sans Unicode"/>
                <a:cs typeface="Lucida Sans Unicode"/>
              </a:rPr>
              <a:t>el</a:t>
            </a:r>
            <a:endParaRPr sz="1600" dirty="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14" dirty="0">
                <a:solidFill>
                  <a:srgbClr val="CCCCCC"/>
                </a:solidFill>
                <a:latin typeface="Lucida Sans Unicode"/>
                <a:cs typeface="Lucida Sans Unicode"/>
              </a:rPr>
              <a:t>Training</a:t>
            </a:r>
            <a:endParaRPr sz="1600" dirty="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10" dirty="0">
                <a:solidFill>
                  <a:srgbClr val="CCCCCC"/>
                </a:solidFill>
                <a:latin typeface="Lucida Sans Unicode"/>
                <a:cs typeface="Lucida Sans Unicode"/>
              </a:rPr>
              <a:t>Testin</a:t>
            </a:r>
            <a:r>
              <a:rPr sz="1600" spc="-195" dirty="0">
                <a:solidFill>
                  <a:srgbClr val="CCCCCC"/>
                </a:solidFill>
                <a:latin typeface="Lucida Sans Unicode"/>
                <a:cs typeface="Lucida Sans Unicode"/>
              </a:rPr>
              <a:t>g</a:t>
            </a:r>
            <a:r>
              <a:rPr sz="1600" spc="-175" dirty="0">
                <a:solidFill>
                  <a:srgbClr val="CCCCCC"/>
                </a:solidFill>
                <a:latin typeface="Lucida Sans Unicode"/>
                <a:cs typeface="Lucida Sans Unicode"/>
              </a:rPr>
              <a:t> </a:t>
            </a:r>
            <a:r>
              <a:rPr sz="1600" spc="-50" dirty="0">
                <a:solidFill>
                  <a:srgbClr val="CCCCCC"/>
                </a:solidFill>
                <a:latin typeface="Lucida Sans Unicode"/>
                <a:cs typeface="Lucida Sans Unicode"/>
              </a:rPr>
              <a:t>(</a:t>
            </a:r>
            <a:r>
              <a:rPr sz="1600" spc="-90" dirty="0">
                <a:solidFill>
                  <a:srgbClr val="CCCCCC"/>
                </a:solidFill>
                <a:latin typeface="Lucida Sans Unicode"/>
                <a:cs typeface="Lucida Sans Unicode"/>
              </a:rPr>
              <a:t>e</a:t>
            </a:r>
            <a:r>
              <a:rPr sz="1600" spc="-80" dirty="0">
                <a:solidFill>
                  <a:srgbClr val="CCCCCC"/>
                </a:solidFill>
                <a:latin typeface="Lucida Sans Unicode"/>
                <a:cs typeface="Lucida Sans Unicode"/>
              </a:rPr>
              <a:t>val</a:t>
            </a:r>
            <a:r>
              <a:rPr sz="1600" spc="-120" dirty="0">
                <a:solidFill>
                  <a:srgbClr val="CCCCCC"/>
                </a:solidFill>
                <a:latin typeface="Lucida Sans Unicode"/>
                <a:cs typeface="Lucida Sans Unicode"/>
              </a:rPr>
              <a:t>u</a:t>
            </a:r>
            <a:r>
              <a:rPr sz="1600" spc="-85" dirty="0">
                <a:solidFill>
                  <a:srgbClr val="CCCCCC"/>
                </a:solidFill>
                <a:latin typeface="Lucida Sans Unicode"/>
                <a:cs typeface="Lucida Sans Unicode"/>
              </a:rPr>
              <a:t>atin</a:t>
            </a:r>
            <a:r>
              <a:rPr sz="1600" spc="-195" dirty="0">
                <a:solidFill>
                  <a:srgbClr val="CCCCCC"/>
                </a:solidFill>
                <a:latin typeface="Lucida Sans Unicode"/>
                <a:cs typeface="Lucida Sans Unicode"/>
              </a:rPr>
              <a:t>g</a:t>
            </a:r>
            <a:r>
              <a:rPr sz="1600" spc="-150" dirty="0">
                <a:solidFill>
                  <a:srgbClr val="CCCCCC"/>
                </a:solidFill>
                <a:latin typeface="Lucida Sans Unicode"/>
                <a:cs typeface="Lucida Sans Unicode"/>
              </a:rPr>
              <a:t> </a:t>
            </a:r>
            <a:r>
              <a:rPr sz="1600" spc="-90" dirty="0">
                <a:solidFill>
                  <a:srgbClr val="CCCCCC"/>
                </a:solidFill>
                <a:latin typeface="Lucida Sans Unicode"/>
                <a:cs typeface="Lucida Sans Unicode"/>
              </a:rPr>
              <a:t>accuracy)</a:t>
            </a:r>
            <a:endParaRPr sz="1600" dirty="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20" dirty="0">
                <a:solidFill>
                  <a:srgbClr val="CCCCCC"/>
                </a:solidFill>
                <a:latin typeface="Lucida Sans Unicode"/>
                <a:cs typeface="Lucida Sans Unicode"/>
              </a:rPr>
              <a:t>Tunin</a:t>
            </a:r>
            <a:r>
              <a:rPr sz="1600" spc="-195" dirty="0">
                <a:solidFill>
                  <a:srgbClr val="CCCCCC"/>
                </a:solidFill>
                <a:latin typeface="Lucida Sans Unicode"/>
                <a:cs typeface="Lucida Sans Unicode"/>
              </a:rPr>
              <a:t>g</a:t>
            </a:r>
            <a:r>
              <a:rPr sz="1600" spc="-160" dirty="0">
                <a:solidFill>
                  <a:srgbClr val="CCCCCC"/>
                </a:solidFill>
                <a:latin typeface="Lucida Sans Unicode"/>
                <a:cs typeface="Lucida Sans Unicode"/>
              </a:rPr>
              <a:t> </a:t>
            </a:r>
            <a:r>
              <a:rPr sz="1600" spc="-95" dirty="0">
                <a:solidFill>
                  <a:srgbClr val="CCCCCC"/>
                </a:solidFill>
                <a:latin typeface="Lucida Sans Unicode"/>
                <a:cs typeface="Lucida Sans Unicode"/>
              </a:rPr>
              <a:t>the</a:t>
            </a:r>
            <a:r>
              <a:rPr sz="1600" spc="-190" dirty="0">
                <a:solidFill>
                  <a:srgbClr val="CCCCCC"/>
                </a:solidFill>
                <a:latin typeface="Lucida Sans Unicode"/>
                <a:cs typeface="Lucida Sans Unicode"/>
              </a:rPr>
              <a:t> </a:t>
            </a:r>
            <a:r>
              <a:rPr sz="1600" spc="-150" dirty="0">
                <a:solidFill>
                  <a:srgbClr val="CCCCCC"/>
                </a:solidFill>
                <a:latin typeface="Lucida Sans Unicode"/>
                <a:cs typeface="Lucida Sans Unicode"/>
              </a:rPr>
              <a:t>mo</a:t>
            </a:r>
            <a:r>
              <a:rPr sz="1600" spc="-114" dirty="0">
                <a:solidFill>
                  <a:srgbClr val="CCCCCC"/>
                </a:solidFill>
                <a:latin typeface="Lucida Sans Unicode"/>
                <a:cs typeface="Lucida Sans Unicode"/>
              </a:rPr>
              <a:t>d</a:t>
            </a:r>
            <a:r>
              <a:rPr sz="1600" spc="-80" dirty="0">
                <a:solidFill>
                  <a:srgbClr val="CCCCCC"/>
                </a:solidFill>
                <a:latin typeface="Lucida Sans Unicode"/>
                <a:cs typeface="Lucida Sans Unicode"/>
              </a:rPr>
              <a:t>el</a:t>
            </a:r>
            <a:r>
              <a:rPr sz="1600" spc="-185" dirty="0">
                <a:solidFill>
                  <a:srgbClr val="CCCCCC"/>
                </a:solidFill>
                <a:latin typeface="Lucida Sans Unicode"/>
                <a:cs typeface="Lucida Sans Unicode"/>
              </a:rPr>
              <a:t> </a:t>
            </a:r>
            <a:r>
              <a:rPr sz="1600" spc="-60" dirty="0">
                <a:solidFill>
                  <a:srgbClr val="CCCCCC"/>
                </a:solidFill>
                <a:latin typeface="Lucida Sans Unicode"/>
                <a:cs typeface="Lucida Sans Unicode"/>
              </a:rPr>
              <a:t>(</a:t>
            </a:r>
            <a:r>
              <a:rPr sz="1600" spc="-114" dirty="0">
                <a:solidFill>
                  <a:srgbClr val="CCCCCC"/>
                </a:solidFill>
                <a:latin typeface="Lucida Sans Unicode"/>
                <a:cs typeface="Lucida Sans Unicode"/>
              </a:rPr>
              <a:t>h</a:t>
            </a:r>
            <a:r>
              <a:rPr sz="1600" spc="-110" dirty="0">
                <a:solidFill>
                  <a:srgbClr val="CCCCCC"/>
                </a:solidFill>
                <a:latin typeface="Lucida Sans Unicode"/>
                <a:cs typeface="Lucida Sans Unicode"/>
              </a:rPr>
              <a:t>yperp</a:t>
            </a:r>
            <a:r>
              <a:rPr sz="1600" spc="-100" dirty="0">
                <a:solidFill>
                  <a:srgbClr val="CCCCCC"/>
                </a:solidFill>
                <a:latin typeface="Lucida Sans Unicode"/>
                <a:cs typeface="Lucida Sans Unicode"/>
              </a:rPr>
              <a:t>arameters)</a:t>
            </a:r>
            <a:endParaRPr sz="1600" dirty="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220" dirty="0">
                <a:solidFill>
                  <a:srgbClr val="CCCCCC"/>
                </a:solidFill>
                <a:latin typeface="Lucida Sans Unicode"/>
                <a:cs typeface="Lucida Sans Unicode"/>
              </a:rPr>
              <a:t>M</a:t>
            </a:r>
            <a:r>
              <a:rPr sz="1600" spc="-100" dirty="0">
                <a:solidFill>
                  <a:srgbClr val="CCCCCC"/>
                </a:solidFill>
                <a:latin typeface="Lucida Sans Unicode"/>
                <a:cs typeface="Lucida Sans Unicode"/>
              </a:rPr>
              <a:t>aki</a:t>
            </a:r>
            <a:r>
              <a:rPr sz="1600" spc="-120" dirty="0">
                <a:solidFill>
                  <a:srgbClr val="CCCCCC"/>
                </a:solidFill>
                <a:latin typeface="Lucida Sans Unicode"/>
                <a:cs typeface="Lucida Sans Unicode"/>
              </a:rPr>
              <a:t>n</a:t>
            </a:r>
            <a:r>
              <a:rPr sz="1600" spc="-195" dirty="0">
                <a:solidFill>
                  <a:srgbClr val="CCCCCC"/>
                </a:solidFill>
                <a:latin typeface="Lucida Sans Unicode"/>
                <a:cs typeface="Lucida Sans Unicode"/>
              </a:rPr>
              <a:t>g</a:t>
            </a:r>
            <a:r>
              <a:rPr sz="1600" spc="-190" dirty="0">
                <a:solidFill>
                  <a:srgbClr val="CCCCCC"/>
                </a:solidFill>
                <a:latin typeface="Lucida Sans Unicode"/>
                <a:cs typeface="Lucida Sans Unicode"/>
              </a:rPr>
              <a:t> </a:t>
            </a:r>
            <a:r>
              <a:rPr sz="1600" spc="-120" dirty="0">
                <a:solidFill>
                  <a:srgbClr val="CCCCCC"/>
                </a:solidFill>
                <a:latin typeface="Lucida Sans Unicode"/>
                <a:cs typeface="Lucida Sans Unicode"/>
              </a:rPr>
              <a:t>p</a:t>
            </a:r>
            <a:r>
              <a:rPr sz="1600" spc="-100" dirty="0">
                <a:solidFill>
                  <a:srgbClr val="CCCCCC"/>
                </a:solidFill>
                <a:latin typeface="Lucida Sans Unicode"/>
                <a:cs typeface="Lucida Sans Unicode"/>
              </a:rPr>
              <a:t>redi</a:t>
            </a:r>
            <a:r>
              <a:rPr sz="1600" spc="-85" dirty="0">
                <a:solidFill>
                  <a:srgbClr val="CCCCCC"/>
                </a:solidFill>
                <a:latin typeface="Lucida Sans Unicode"/>
                <a:cs typeface="Lucida Sans Unicode"/>
              </a:rPr>
              <a:t>ct</a:t>
            </a:r>
            <a:r>
              <a:rPr sz="1600" spc="-50" dirty="0">
                <a:solidFill>
                  <a:srgbClr val="CCCCCC"/>
                </a:solidFill>
                <a:latin typeface="Lucida Sans Unicode"/>
                <a:cs typeface="Lucida Sans Unicode"/>
              </a:rPr>
              <a:t>i</a:t>
            </a:r>
            <a:r>
              <a:rPr sz="1600" spc="-120" dirty="0">
                <a:solidFill>
                  <a:srgbClr val="CCCCCC"/>
                </a:solidFill>
                <a:latin typeface="Lucida Sans Unicode"/>
                <a:cs typeface="Lucida Sans Unicode"/>
              </a:rPr>
              <a:t>on</a:t>
            </a:r>
            <a:r>
              <a:rPr sz="1600" spc="-150" dirty="0">
                <a:solidFill>
                  <a:srgbClr val="CCCCCC"/>
                </a:solidFill>
                <a:latin typeface="Lucida Sans Unicode"/>
                <a:cs typeface="Lucida Sans Unicode"/>
              </a:rPr>
              <a:t>s</a:t>
            </a:r>
            <a:r>
              <a:rPr sz="1600" spc="-204" dirty="0">
                <a:solidFill>
                  <a:srgbClr val="CCCCCC"/>
                </a:solidFill>
                <a:latin typeface="Lucida Sans Unicode"/>
                <a:cs typeface="Lucida Sans Unicode"/>
              </a:rPr>
              <a:t> </a:t>
            </a:r>
            <a:r>
              <a:rPr sz="1600" spc="-120" dirty="0">
                <a:solidFill>
                  <a:srgbClr val="CCCCCC"/>
                </a:solidFill>
                <a:latin typeface="Lucida Sans Unicode"/>
                <a:cs typeface="Lucida Sans Unicode"/>
              </a:rPr>
              <a:t>on</a:t>
            </a:r>
            <a:r>
              <a:rPr sz="1600" spc="-195" dirty="0">
                <a:solidFill>
                  <a:srgbClr val="CCCCCC"/>
                </a:solidFill>
                <a:latin typeface="Lucida Sans Unicode"/>
                <a:cs typeface="Lucida Sans Unicode"/>
              </a:rPr>
              <a:t> </a:t>
            </a:r>
            <a:r>
              <a:rPr sz="1600" spc="-120" dirty="0">
                <a:solidFill>
                  <a:srgbClr val="CCCCCC"/>
                </a:solidFill>
                <a:latin typeface="Lucida Sans Unicode"/>
                <a:cs typeface="Lucida Sans Unicode"/>
              </a:rPr>
              <a:t>n</a:t>
            </a:r>
            <a:r>
              <a:rPr sz="1600" spc="-95" dirty="0">
                <a:solidFill>
                  <a:srgbClr val="CCCCCC"/>
                </a:solidFill>
                <a:latin typeface="Lucida Sans Unicode"/>
                <a:cs typeface="Lucida Sans Unicode"/>
              </a:rPr>
              <a:t>ew</a:t>
            </a:r>
            <a:r>
              <a:rPr sz="1600" spc="-175" dirty="0">
                <a:solidFill>
                  <a:srgbClr val="CCCCCC"/>
                </a:solidFill>
                <a:latin typeface="Lucida Sans Unicode"/>
                <a:cs typeface="Lucida Sans Unicode"/>
              </a:rPr>
              <a:t> </a:t>
            </a:r>
            <a:r>
              <a:rPr sz="1600" spc="-85" dirty="0">
                <a:solidFill>
                  <a:srgbClr val="CCCCCC"/>
                </a:solidFill>
                <a:latin typeface="Lucida Sans Unicode"/>
                <a:cs typeface="Lucida Sans Unicode"/>
              </a:rPr>
              <a:t>data</a:t>
            </a:r>
            <a:endParaRPr sz="1600" dirty="0">
              <a:latin typeface="Lucida Sans Unicode"/>
              <a:cs typeface="Lucida Sans Unicode"/>
            </a:endParaRPr>
          </a:p>
        </p:txBody>
      </p:sp>
      <p:sp>
        <p:nvSpPr>
          <p:cNvPr id="5" name="object 5"/>
          <p:cNvSpPr txBox="1"/>
          <p:nvPr/>
        </p:nvSpPr>
        <p:spPr>
          <a:xfrm>
            <a:off x="6396990" y="1904492"/>
            <a:ext cx="1370965"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D79F39"/>
                </a:solidFill>
                <a:latin typeface="Arial MT"/>
                <a:cs typeface="Arial MT"/>
              </a:rPr>
              <a:t>Data</a:t>
            </a:r>
            <a:r>
              <a:rPr sz="1400" spc="-70" dirty="0">
                <a:solidFill>
                  <a:srgbClr val="D79F39"/>
                </a:solidFill>
                <a:latin typeface="Arial MT"/>
                <a:cs typeface="Arial MT"/>
              </a:rPr>
              <a:t> </a:t>
            </a:r>
            <a:r>
              <a:rPr sz="1400" dirty="0">
                <a:solidFill>
                  <a:srgbClr val="D79F39"/>
                </a:solidFill>
                <a:latin typeface="Arial MT"/>
                <a:cs typeface="Arial MT"/>
              </a:rPr>
              <a:t>Preparation</a:t>
            </a:r>
            <a:endParaRPr sz="1400">
              <a:latin typeface="Arial MT"/>
              <a:cs typeface="Arial MT"/>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p:nvPr>
        </p:nvSpPr>
        <p:spPr>
          <a:xfrm>
            <a:off x="1407248" y="332349"/>
            <a:ext cx="8443634" cy="382797"/>
          </a:xfrm>
          <a:prstGeom prst="rect">
            <a:avLst/>
          </a:prstGeom>
        </p:spPr>
        <p:txBody>
          <a:bodyPr vert="horz" wrap="square" lIns="0" tIns="13335" rIns="0" bIns="0" rtlCol="0">
            <a:spAutoFit/>
          </a:bodyPr>
          <a:lstStyle/>
          <a:p>
            <a:pPr marL="12700">
              <a:spcBef>
                <a:spcPts val="105"/>
              </a:spcBef>
            </a:pPr>
            <a:r>
              <a:rPr lang="en-US" sz="2400" spc="-125" dirty="0">
                <a:solidFill>
                  <a:srgbClr val="00B0F0"/>
                </a:solidFill>
                <a:latin typeface="Lucida Sans Unicode"/>
                <a:cs typeface="Lucida Sans Unicode"/>
              </a:rPr>
              <a:t>Trans</a:t>
            </a:r>
            <a:r>
              <a:rPr lang="en-US" sz="2400" spc="-114" dirty="0">
                <a:solidFill>
                  <a:srgbClr val="00B0F0"/>
                </a:solidFill>
                <a:latin typeface="Lucida Sans Unicode"/>
                <a:cs typeface="Lucida Sans Unicode"/>
              </a:rPr>
              <a:t>formi</a:t>
            </a:r>
            <a:r>
              <a:rPr lang="en-US" sz="2400" spc="-130" dirty="0">
                <a:solidFill>
                  <a:srgbClr val="00B0F0"/>
                </a:solidFill>
                <a:latin typeface="Lucida Sans Unicode"/>
                <a:cs typeface="Lucida Sans Unicode"/>
              </a:rPr>
              <a:t>n</a:t>
            </a:r>
            <a:r>
              <a:rPr lang="en-US" sz="2400" spc="-195" dirty="0">
                <a:solidFill>
                  <a:srgbClr val="00B0F0"/>
                </a:solidFill>
                <a:latin typeface="Lucida Sans Unicode"/>
                <a:cs typeface="Lucida Sans Unicode"/>
              </a:rPr>
              <a:t>g</a:t>
            </a:r>
            <a:r>
              <a:rPr lang="en-US" sz="2400" spc="-175" dirty="0">
                <a:solidFill>
                  <a:srgbClr val="00B0F0"/>
                </a:solidFill>
                <a:latin typeface="Lucida Sans Unicode"/>
                <a:cs typeface="Lucida Sans Unicode"/>
              </a:rPr>
              <a:t> </a:t>
            </a:r>
            <a:r>
              <a:rPr lang="en-US" sz="2400" spc="-85" dirty="0">
                <a:solidFill>
                  <a:srgbClr val="00B0F0"/>
                </a:solidFill>
                <a:latin typeface="Lucida Sans Unicode"/>
                <a:cs typeface="Lucida Sans Unicode"/>
              </a:rPr>
              <a:t>data</a:t>
            </a:r>
            <a:r>
              <a:rPr lang="en-US" sz="2400" spc="-160" dirty="0">
                <a:solidFill>
                  <a:srgbClr val="00B0F0"/>
                </a:solidFill>
                <a:latin typeface="Lucida Sans Unicode"/>
                <a:cs typeface="Lucida Sans Unicode"/>
              </a:rPr>
              <a:t> </a:t>
            </a:r>
            <a:r>
              <a:rPr lang="en-US" sz="2400" spc="-100" dirty="0">
                <a:solidFill>
                  <a:srgbClr val="00B0F0"/>
                </a:solidFill>
                <a:latin typeface="Lucida Sans Unicode"/>
                <a:cs typeface="Lucida Sans Unicode"/>
              </a:rPr>
              <a:t>(e.</a:t>
            </a:r>
            <a:r>
              <a:rPr lang="en-US" sz="2400" spc="-160" dirty="0">
                <a:solidFill>
                  <a:srgbClr val="00B0F0"/>
                </a:solidFill>
                <a:latin typeface="Lucida Sans Unicode"/>
                <a:cs typeface="Lucida Sans Unicode"/>
              </a:rPr>
              <a:t>g</a:t>
            </a:r>
            <a:r>
              <a:rPr lang="en-US" sz="2400" spc="-110" dirty="0">
                <a:solidFill>
                  <a:srgbClr val="00B0F0"/>
                </a:solidFill>
                <a:latin typeface="Lucida Sans Unicode"/>
                <a:cs typeface="Lucida Sans Unicode"/>
              </a:rPr>
              <a:t>.,</a:t>
            </a:r>
            <a:r>
              <a:rPr lang="en-US" sz="2400" spc="-165" dirty="0">
                <a:solidFill>
                  <a:srgbClr val="00B0F0"/>
                </a:solidFill>
                <a:latin typeface="Lucida Sans Unicode"/>
                <a:cs typeface="Lucida Sans Unicode"/>
              </a:rPr>
              <a:t> </a:t>
            </a:r>
            <a:r>
              <a:rPr lang="en-US" sz="2400" spc="-95" dirty="0">
                <a:solidFill>
                  <a:srgbClr val="00B0F0"/>
                </a:solidFill>
                <a:latin typeface="Lucida Sans Unicode"/>
                <a:cs typeface="Lucida Sans Unicode"/>
              </a:rPr>
              <a:t>stri</a:t>
            </a:r>
            <a:r>
              <a:rPr lang="en-US" sz="2400" spc="-120" dirty="0">
                <a:solidFill>
                  <a:srgbClr val="00B0F0"/>
                </a:solidFill>
                <a:latin typeface="Lucida Sans Unicode"/>
                <a:cs typeface="Lucida Sans Unicode"/>
              </a:rPr>
              <a:t>n</a:t>
            </a:r>
            <a:r>
              <a:rPr lang="en-US" sz="2400" spc="-195" dirty="0">
                <a:solidFill>
                  <a:srgbClr val="00B0F0"/>
                </a:solidFill>
                <a:latin typeface="Lucida Sans Unicode"/>
                <a:cs typeface="Lucida Sans Unicode"/>
              </a:rPr>
              <a:t>g </a:t>
            </a:r>
            <a:r>
              <a:rPr lang="en-US" sz="2400" spc="-90" dirty="0">
                <a:solidFill>
                  <a:srgbClr val="00B0F0"/>
                </a:solidFill>
                <a:latin typeface="Lucida Sans Unicode"/>
                <a:cs typeface="Lucida Sans Unicode"/>
              </a:rPr>
              <a:t>to</a:t>
            </a:r>
            <a:r>
              <a:rPr lang="en-US" sz="2400" spc="-185" dirty="0">
                <a:solidFill>
                  <a:srgbClr val="00B0F0"/>
                </a:solidFill>
                <a:latin typeface="Lucida Sans Unicode"/>
                <a:cs typeface="Lucida Sans Unicode"/>
              </a:rPr>
              <a:t> </a:t>
            </a:r>
            <a:r>
              <a:rPr lang="en-US" sz="2400" spc="-120" dirty="0">
                <a:solidFill>
                  <a:srgbClr val="00B0F0"/>
                </a:solidFill>
                <a:latin typeface="Lucida Sans Unicode"/>
                <a:cs typeface="Lucida Sans Unicode"/>
              </a:rPr>
              <a:t>n</a:t>
            </a:r>
            <a:r>
              <a:rPr lang="en-US" sz="2400" spc="-100" dirty="0">
                <a:solidFill>
                  <a:srgbClr val="00B0F0"/>
                </a:solidFill>
                <a:latin typeface="Lucida Sans Unicode"/>
                <a:cs typeface="Lucida Sans Unicode"/>
              </a:rPr>
              <a:t>umeric)</a:t>
            </a:r>
            <a:endParaRPr sz="2400" spc="-200" dirty="0">
              <a:solidFill>
                <a:srgbClr val="00B0F0"/>
              </a:solidFill>
            </a:endParaRPr>
          </a:p>
        </p:txBody>
      </p:sp>
      <p:sp>
        <p:nvSpPr>
          <p:cNvPr id="22" name="TextBox 21">
            <a:extLst>
              <a:ext uri="{FF2B5EF4-FFF2-40B4-BE49-F238E27FC236}">
                <a16:creationId xmlns:a16="http://schemas.microsoft.com/office/drawing/2014/main" id="{E8906B7B-E100-58E0-F32B-E97F1C3F2E3D}"/>
              </a:ext>
            </a:extLst>
          </p:cNvPr>
          <p:cNvSpPr txBox="1"/>
          <p:nvPr/>
        </p:nvSpPr>
        <p:spPr>
          <a:xfrm>
            <a:off x="990600" y="1279088"/>
            <a:ext cx="7467600" cy="2585323"/>
          </a:xfrm>
          <a:prstGeom prst="rect">
            <a:avLst/>
          </a:prstGeom>
          <a:noFill/>
        </p:spPr>
        <p:txBody>
          <a:bodyPr wrap="square">
            <a:spAutoFit/>
          </a:bodyPr>
          <a:lstStyle/>
          <a:p>
            <a:r>
              <a:rPr lang="en-US" b="1" dirty="0"/>
              <a:t>Label Encoding:</a:t>
            </a:r>
            <a:r>
              <a:rPr lang="en-US" dirty="0"/>
              <a:t> Converts categorical labels into numerical values.</a:t>
            </a:r>
          </a:p>
          <a:p>
            <a:r>
              <a:rPr lang="en-US" dirty="0"/>
              <a:t>["red", "green", "blue"] -&gt; [0, 1, 2]</a:t>
            </a:r>
          </a:p>
          <a:p>
            <a:endParaRPr lang="en-US" dirty="0"/>
          </a:p>
          <a:p>
            <a:r>
              <a:rPr lang="en-US" b="1" dirty="0"/>
              <a:t>One-Hot Encoding:</a:t>
            </a:r>
            <a:r>
              <a:rPr lang="en-US" dirty="0"/>
              <a:t> Converts categorical labels into numerical values.</a:t>
            </a:r>
          </a:p>
          <a:p>
            <a:r>
              <a:rPr lang="en-US" dirty="0"/>
              <a:t>["red", "green", "blue"] -&gt; three dummy variables</a:t>
            </a:r>
          </a:p>
          <a:p>
            <a:endParaRPr lang="en-US" dirty="0"/>
          </a:p>
          <a:p>
            <a:r>
              <a:rPr lang="en-US" b="1" dirty="0"/>
              <a:t>Ordinal Encoding:</a:t>
            </a:r>
            <a:r>
              <a:rPr lang="en-US" dirty="0"/>
              <a:t> Similar to label encoding but used for ordinal categories where there is an inherent order. </a:t>
            </a:r>
          </a:p>
          <a:p>
            <a:r>
              <a:rPr lang="en-US" dirty="0"/>
              <a:t>["low", "medium", "high"] -&gt; [1, 2, 3]</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02182" y="1429524"/>
            <a:ext cx="3432378" cy="3105265"/>
            <a:chOff x="802182" y="1429524"/>
            <a:chExt cx="3432378" cy="3105265"/>
          </a:xfrm>
        </p:grpSpPr>
        <p:pic>
          <p:nvPicPr>
            <p:cNvPr id="3" name="object 3"/>
            <p:cNvPicPr/>
            <p:nvPr/>
          </p:nvPicPr>
          <p:blipFill>
            <a:blip r:embed="rId3" cstate="print"/>
            <a:stretch>
              <a:fillRect/>
            </a:stretch>
          </p:blipFill>
          <p:spPr>
            <a:xfrm>
              <a:off x="802182" y="1429524"/>
              <a:ext cx="1063193" cy="3095117"/>
            </a:xfrm>
            <a:prstGeom prst="rect">
              <a:avLst/>
            </a:prstGeom>
          </p:spPr>
        </p:pic>
        <p:pic>
          <p:nvPicPr>
            <p:cNvPr id="4" name="object 4"/>
            <p:cNvPicPr/>
            <p:nvPr/>
          </p:nvPicPr>
          <p:blipFill>
            <a:blip r:embed="rId4" cstate="print"/>
            <a:stretch>
              <a:fillRect/>
            </a:stretch>
          </p:blipFill>
          <p:spPr>
            <a:xfrm>
              <a:off x="2066544" y="1429524"/>
              <a:ext cx="2061972" cy="3095117"/>
            </a:xfrm>
            <a:prstGeom prst="rect">
              <a:avLst/>
            </a:prstGeom>
          </p:spPr>
        </p:pic>
        <p:sp>
          <p:nvSpPr>
            <p:cNvPr id="8" name="object 8"/>
            <p:cNvSpPr/>
            <p:nvPr/>
          </p:nvSpPr>
          <p:spPr>
            <a:xfrm>
              <a:off x="1160525" y="1430274"/>
              <a:ext cx="3074035" cy="3104515"/>
            </a:xfrm>
            <a:custGeom>
              <a:avLst/>
              <a:gdLst/>
              <a:ahLst/>
              <a:cxnLst/>
              <a:rect l="l" t="t" r="r" b="b"/>
              <a:pathLst>
                <a:path w="3074035" h="3104515">
                  <a:moveTo>
                    <a:pt x="800100" y="378967"/>
                  </a:moveTo>
                  <a:lnTo>
                    <a:pt x="803052" y="331431"/>
                  </a:lnTo>
                  <a:lnTo>
                    <a:pt x="811674" y="285656"/>
                  </a:lnTo>
                  <a:lnTo>
                    <a:pt x="825609" y="241999"/>
                  </a:lnTo>
                  <a:lnTo>
                    <a:pt x="844502" y="200814"/>
                  </a:lnTo>
                  <a:lnTo>
                    <a:pt x="867999" y="162456"/>
                  </a:lnTo>
                  <a:lnTo>
                    <a:pt x="895743" y="127281"/>
                  </a:lnTo>
                  <a:lnTo>
                    <a:pt x="927381" y="95643"/>
                  </a:lnTo>
                  <a:lnTo>
                    <a:pt x="962556" y="67899"/>
                  </a:lnTo>
                  <a:lnTo>
                    <a:pt x="1000914" y="44402"/>
                  </a:lnTo>
                  <a:lnTo>
                    <a:pt x="1042099" y="25509"/>
                  </a:lnTo>
                  <a:lnTo>
                    <a:pt x="1085756" y="11574"/>
                  </a:lnTo>
                  <a:lnTo>
                    <a:pt x="1131531" y="2952"/>
                  </a:lnTo>
                  <a:lnTo>
                    <a:pt x="1179068" y="0"/>
                  </a:lnTo>
                  <a:lnTo>
                    <a:pt x="2694940" y="0"/>
                  </a:lnTo>
                  <a:lnTo>
                    <a:pt x="2742476" y="2952"/>
                  </a:lnTo>
                  <a:lnTo>
                    <a:pt x="2788251" y="11574"/>
                  </a:lnTo>
                  <a:lnTo>
                    <a:pt x="2831908" y="25509"/>
                  </a:lnTo>
                  <a:lnTo>
                    <a:pt x="2873093" y="44402"/>
                  </a:lnTo>
                  <a:lnTo>
                    <a:pt x="2911451" y="67899"/>
                  </a:lnTo>
                  <a:lnTo>
                    <a:pt x="2946626" y="95643"/>
                  </a:lnTo>
                  <a:lnTo>
                    <a:pt x="2978264" y="127281"/>
                  </a:lnTo>
                  <a:lnTo>
                    <a:pt x="3006008" y="162456"/>
                  </a:lnTo>
                  <a:lnTo>
                    <a:pt x="3029505" y="200814"/>
                  </a:lnTo>
                  <a:lnTo>
                    <a:pt x="3048398" y="241999"/>
                  </a:lnTo>
                  <a:lnTo>
                    <a:pt x="3062333" y="285656"/>
                  </a:lnTo>
                  <a:lnTo>
                    <a:pt x="3070955" y="331431"/>
                  </a:lnTo>
                  <a:lnTo>
                    <a:pt x="3073908" y="378967"/>
                  </a:lnTo>
                  <a:lnTo>
                    <a:pt x="3073908" y="2725407"/>
                  </a:lnTo>
                  <a:lnTo>
                    <a:pt x="3070955" y="2772946"/>
                  </a:lnTo>
                  <a:lnTo>
                    <a:pt x="3062333" y="2818723"/>
                  </a:lnTo>
                  <a:lnTo>
                    <a:pt x="3048398" y="2862382"/>
                  </a:lnTo>
                  <a:lnTo>
                    <a:pt x="3029505" y="2903569"/>
                  </a:lnTo>
                  <a:lnTo>
                    <a:pt x="3006008" y="2941928"/>
                  </a:lnTo>
                  <a:lnTo>
                    <a:pt x="2978264" y="2977104"/>
                  </a:lnTo>
                  <a:lnTo>
                    <a:pt x="2946626" y="3008743"/>
                  </a:lnTo>
                  <a:lnTo>
                    <a:pt x="2911451" y="3036488"/>
                  </a:lnTo>
                  <a:lnTo>
                    <a:pt x="2873093" y="3059985"/>
                  </a:lnTo>
                  <a:lnTo>
                    <a:pt x="2831908" y="3078878"/>
                  </a:lnTo>
                  <a:lnTo>
                    <a:pt x="2788251" y="3092813"/>
                  </a:lnTo>
                  <a:lnTo>
                    <a:pt x="2742476" y="3101435"/>
                  </a:lnTo>
                  <a:lnTo>
                    <a:pt x="2694940" y="3104388"/>
                  </a:lnTo>
                  <a:lnTo>
                    <a:pt x="1179068" y="3104388"/>
                  </a:lnTo>
                  <a:lnTo>
                    <a:pt x="1131531" y="3101435"/>
                  </a:lnTo>
                  <a:lnTo>
                    <a:pt x="1085756" y="3092813"/>
                  </a:lnTo>
                  <a:lnTo>
                    <a:pt x="1042099" y="3078878"/>
                  </a:lnTo>
                  <a:lnTo>
                    <a:pt x="1000914" y="3059985"/>
                  </a:lnTo>
                  <a:lnTo>
                    <a:pt x="962556" y="3036488"/>
                  </a:lnTo>
                  <a:lnTo>
                    <a:pt x="927381" y="3008743"/>
                  </a:lnTo>
                  <a:lnTo>
                    <a:pt x="895743" y="2977104"/>
                  </a:lnTo>
                  <a:lnTo>
                    <a:pt x="867999" y="2941928"/>
                  </a:lnTo>
                  <a:lnTo>
                    <a:pt x="844502" y="2903569"/>
                  </a:lnTo>
                  <a:lnTo>
                    <a:pt x="825609" y="2862382"/>
                  </a:lnTo>
                  <a:lnTo>
                    <a:pt x="811674" y="2818723"/>
                  </a:lnTo>
                  <a:lnTo>
                    <a:pt x="803052" y="2772946"/>
                  </a:lnTo>
                  <a:lnTo>
                    <a:pt x="800100" y="2725407"/>
                  </a:lnTo>
                  <a:lnTo>
                    <a:pt x="800100" y="378967"/>
                  </a:lnTo>
                  <a:close/>
                </a:path>
                <a:path w="3074035" h="3104515">
                  <a:moveTo>
                    <a:pt x="0" y="117601"/>
                  </a:moveTo>
                  <a:lnTo>
                    <a:pt x="9242" y="71848"/>
                  </a:lnTo>
                  <a:lnTo>
                    <a:pt x="34445" y="34464"/>
                  </a:lnTo>
                  <a:lnTo>
                    <a:pt x="71826" y="9249"/>
                  </a:lnTo>
                  <a:lnTo>
                    <a:pt x="117602" y="0"/>
                  </a:lnTo>
                  <a:lnTo>
                    <a:pt x="588010" y="0"/>
                  </a:lnTo>
                  <a:lnTo>
                    <a:pt x="633763" y="9249"/>
                  </a:lnTo>
                  <a:lnTo>
                    <a:pt x="671147" y="34464"/>
                  </a:lnTo>
                  <a:lnTo>
                    <a:pt x="696362" y="71848"/>
                  </a:lnTo>
                  <a:lnTo>
                    <a:pt x="705612" y="117601"/>
                  </a:lnTo>
                  <a:lnTo>
                    <a:pt x="705612" y="2986786"/>
                  </a:lnTo>
                  <a:lnTo>
                    <a:pt x="696362" y="3032561"/>
                  </a:lnTo>
                  <a:lnTo>
                    <a:pt x="671147" y="3069942"/>
                  </a:lnTo>
                  <a:lnTo>
                    <a:pt x="633763" y="3095145"/>
                  </a:lnTo>
                  <a:lnTo>
                    <a:pt x="588010" y="3104388"/>
                  </a:lnTo>
                  <a:lnTo>
                    <a:pt x="117602" y="3104388"/>
                  </a:lnTo>
                  <a:lnTo>
                    <a:pt x="71826" y="3095145"/>
                  </a:lnTo>
                  <a:lnTo>
                    <a:pt x="34445" y="3069942"/>
                  </a:lnTo>
                  <a:lnTo>
                    <a:pt x="9242" y="3032561"/>
                  </a:lnTo>
                  <a:lnTo>
                    <a:pt x="0" y="2986786"/>
                  </a:lnTo>
                  <a:lnTo>
                    <a:pt x="0" y="117601"/>
                  </a:lnTo>
                  <a:close/>
                </a:path>
              </a:pathLst>
            </a:custGeom>
            <a:ln w="25400">
              <a:solidFill>
                <a:srgbClr val="285D87"/>
              </a:solidFill>
              <a:prstDash val="sysDash"/>
            </a:ln>
          </p:spPr>
          <p:txBody>
            <a:bodyPr wrap="square" lIns="0" tIns="0" rIns="0" bIns="0" rtlCol="0"/>
            <a:lstStyle/>
            <a:p>
              <a:endParaRPr/>
            </a:p>
          </p:txBody>
        </p:sp>
      </p:grpSp>
      <p:sp>
        <p:nvSpPr>
          <p:cNvPr id="9" name="object 9"/>
          <p:cNvSpPr txBox="1">
            <a:spLocks noGrp="1"/>
          </p:cNvSpPr>
          <p:nvPr>
            <p:ph type="title"/>
          </p:nvPr>
        </p:nvSpPr>
        <p:spPr>
          <a:xfrm>
            <a:off x="3878071" y="379857"/>
            <a:ext cx="1388745" cy="513715"/>
          </a:xfrm>
          <a:prstGeom prst="rect">
            <a:avLst/>
          </a:prstGeom>
        </p:spPr>
        <p:txBody>
          <a:bodyPr vert="horz" wrap="square" lIns="0" tIns="13335" rIns="0" bIns="0" rtlCol="0">
            <a:spAutoFit/>
          </a:bodyPr>
          <a:lstStyle/>
          <a:p>
            <a:pPr marL="12700">
              <a:lnSpc>
                <a:spcPct val="100000"/>
              </a:lnSpc>
              <a:spcBef>
                <a:spcPts val="105"/>
              </a:spcBef>
            </a:pPr>
            <a:r>
              <a:rPr spc="-200" dirty="0"/>
              <a:t>Training</a:t>
            </a:r>
          </a:p>
        </p:txBody>
      </p:sp>
      <p:sp>
        <p:nvSpPr>
          <p:cNvPr id="10" name="object 10"/>
          <p:cNvSpPr txBox="1"/>
          <p:nvPr/>
        </p:nvSpPr>
        <p:spPr>
          <a:xfrm>
            <a:off x="2801492" y="1088263"/>
            <a:ext cx="58674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3981B9"/>
                </a:solidFill>
                <a:latin typeface="Arial"/>
                <a:cs typeface="Arial"/>
              </a:rPr>
              <a:t>Input</a:t>
            </a:r>
            <a:endParaRPr sz="1800">
              <a:latin typeface="Arial"/>
              <a:cs typeface="Arial"/>
            </a:endParaRPr>
          </a:p>
        </p:txBody>
      </p:sp>
      <p:sp>
        <p:nvSpPr>
          <p:cNvPr id="11" name="object 11"/>
          <p:cNvSpPr txBox="1"/>
          <p:nvPr/>
        </p:nvSpPr>
        <p:spPr>
          <a:xfrm>
            <a:off x="1157427" y="1088263"/>
            <a:ext cx="77660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3981B9"/>
                </a:solidFill>
                <a:latin typeface="Arial"/>
                <a:cs typeface="Arial"/>
              </a:rPr>
              <a:t>O</a:t>
            </a:r>
            <a:r>
              <a:rPr sz="1800" b="1" spc="5" dirty="0">
                <a:solidFill>
                  <a:srgbClr val="3981B9"/>
                </a:solidFill>
                <a:latin typeface="Arial"/>
                <a:cs typeface="Arial"/>
              </a:rPr>
              <a:t>u</a:t>
            </a:r>
            <a:r>
              <a:rPr sz="1800" b="1" dirty="0">
                <a:solidFill>
                  <a:srgbClr val="3981B9"/>
                </a:solidFill>
                <a:latin typeface="Arial"/>
                <a:cs typeface="Arial"/>
              </a:rPr>
              <a:t>tp</a:t>
            </a:r>
            <a:r>
              <a:rPr sz="1800" b="1" spc="5" dirty="0">
                <a:solidFill>
                  <a:srgbClr val="3981B9"/>
                </a:solidFill>
                <a:latin typeface="Arial"/>
                <a:cs typeface="Arial"/>
              </a:rPr>
              <a:t>u</a:t>
            </a:r>
            <a:r>
              <a:rPr sz="1800" b="1" dirty="0">
                <a:solidFill>
                  <a:srgbClr val="3981B9"/>
                </a:solidFill>
                <a:latin typeface="Arial"/>
                <a:cs typeface="Arial"/>
              </a:rPr>
              <a:t>t</a:t>
            </a:r>
            <a:endParaRPr sz="1800">
              <a:latin typeface="Arial"/>
              <a:cs typeface="Arial"/>
            </a:endParaRPr>
          </a:p>
        </p:txBody>
      </p:sp>
      <p:sp>
        <p:nvSpPr>
          <p:cNvPr id="12" name="object 12"/>
          <p:cNvSpPr txBox="1"/>
          <p:nvPr/>
        </p:nvSpPr>
        <p:spPr>
          <a:xfrm>
            <a:off x="4341876" y="1065275"/>
            <a:ext cx="879475" cy="306705"/>
          </a:xfrm>
          <a:prstGeom prst="rect">
            <a:avLst/>
          </a:prstGeom>
          <a:ln w="9525">
            <a:solidFill>
              <a:srgbClr val="FF0000"/>
            </a:solidFill>
          </a:ln>
        </p:spPr>
        <p:txBody>
          <a:bodyPr vert="horz" wrap="square" lIns="0" tIns="39370" rIns="0" bIns="0" rtlCol="0">
            <a:spAutoFit/>
          </a:bodyPr>
          <a:lstStyle/>
          <a:p>
            <a:pPr marL="91440">
              <a:lnSpc>
                <a:spcPct val="100000"/>
              </a:lnSpc>
              <a:spcBef>
                <a:spcPts val="310"/>
              </a:spcBef>
            </a:pPr>
            <a:r>
              <a:rPr sz="1400" b="1" dirty="0">
                <a:solidFill>
                  <a:srgbClr val="FF0000"/>
                </a:solidFill>
                <a:latin typeface="Arial"/>
                <a:cs typeface="Arial"/>
              </a:rPr>
              <a:t>features</a:t>
            </a:r>
            <a:endParaRPr sz="1400">
              <a:latin typeface="Arial"/>
              <a:cs typeface="Arial"/>
            </a:endParaRPr>
          </a:p>
        </p:txBody>
      </p:sp>
      <p:grpSp>
        <p:nvGrpSpPr>
          <p:cNvPr id="13" name="object 13"/>
          <p:cNvGrpSpPr/>
          <p:nvPr/>
        </p:nvGrpSpPr>
        <p:grpSpPr>
          <a:xfrm>
            <a:off x="2262949" y="1365503"/>
            <a:ext cx="2520315" cy="352425"/>
            <a:chOff x="2262949" y="1365503"/>
            <a:chExt cx="2520315" cy="352425"/>
          </a:xfrm>
        </p:grpSpPr>
        <p:sp>
          <p:nvSpPr>
            <p:cNvPr id="14" name="object 14"/>
            <p:cNvSpPr/>
            <p:nvPr/>
          </p:nvSpPr>
          <p:spPr>
            <a:xfrm>
              <a:off x="4049267" y="1365503"/>
              <a:ext cx="734060" cy="210820"/>
            </a:xfrm>
            <a:custGeom>
              <a:avLst/>
              <a:gdLst/>
              <a:ahLst/>
              <a:cxnLst/>
              <a:rect l="l" t="t" r="r" b="b"/>
              <a:pathLst>
                <a:path w="734060" h="210819">
                  <a:moveTo>
                    <a:pt x="64389" y="136906"/>
                  </a:moveTo>
                  <a:lnTo>
                    <a:pt x="0" y="192659"/>
                  </a:lnTo>
                  <a:lnTo>
                    <a:pt x="83312" y="210820"/>
                  </a:lnTo>
                  <a:lnTo>
                    <a:pt x="76224" y="183134"/>
                  </a:lnTo>
                  <a:lnTo>
                    <a:pt x="63119" y="183134"/>
                  </a:lnTo>
                  <a:lnTo>
                    <a:pt x="59944" y="170815"/>
                  </a:lnTo>
                  <a:lnTo>
                    <a:pt x="72266" y="167676"/>
                  </a:lnTo>
                  <a:lnTo>
                    <a:pt x="64389" y="136906"/>
                  </a:lnTo>
                  <a:close/>
                </a:path>
                <a:path w="734060" h="210819">
                  <a:moveTo>
                    <a:pt x="72266" y="167676"/>
                  </a:moveTo>
                  <a:lnTo>
                    <a:pt x="59944" y="170815"/>
                  </a:lnTo>
                  <a:lnTo>
                    <a:pt x="63119" y="183134"/>
                  </a:lnTo>
                  <a:lnTo>
                    <a:pt x="75421" y="179998"/>
                  </a:lnTo>
                  <a:lnTo>
                    <a:pt x="72266" y="167676"/>
                  </a:lnTo>
                  <a:close/>
                </a:path>
                <a:path w="734060" h="210819">
                  <a:moveTo>
                    <a:pt x="75421" y="179998"/>
                  </a:moveTo>
                  <a:lnTo>
                    <a:pt x="63119" y="183134"/>
                  </a:lnTo>
                  <a:lnTo>
                    <a:pt x="76224" y="183134"/>
                  </a:lnTo>
                  <a:lnTo>
                    <a:pt x="75421" y="179998"/>
                  </a:lnTo>
                  <a:close/>
                </a:path>
                <a:path w="734060" h="210819">
                  <a:moveTo>
                    <a:pt x="730631" y="0"/>
                  </a:moveTo>
                  <a:lnTo>
                    <a:pt x="72266" y="167676"/>
                  </a:lnTo>
                  <a:lnTo>
                    <a:pt x="75421" y="179998"/>
                  </a:lnTo>
                  <a:lnTo>
                    <a:pt x="733806" y="12192"/>
                  </a:lnTo>
                  <a:lnTo>
                    <a:pt x="730631" y="0"/>
                  </a:lnTo>
                  <a:close/>
                </a:path>
              </a:pathLst>
            </a:custGeom>
            <a:solidFill>
              <a:srgbClr val="FF0000"/>
            </a:solidFill>
          </p:spPr>
          <p:txBody>
            <a:bodyPr wrap="square" lIns="0" tIns="0" rIns="0" bIns="0" rtlCol="0"/>
            <a:lstStyle/>
            <a:p>
              <a:endParaRPr/>
            </a:p>
          </p:txBody>
        </p:sp>
        <p:sp>
          <p:nvSpPr>
            <p:cNvPr id="15" name="object 15"/>
            <p:cNvSpPr/>
            <p:nvPr/>
          </p:nvSpPr>
          <p:spPr>
            <a:xfrm>
              <a:off x="2267711" y="1405127"/>
              <a:ext cx="1781810" cy="307975"/>
            </a:xfrm>
            <a:custGeom>
              <a:avLst/>
              <a:gdLst/>
              <a:ahLst/>
              <a:cxnLst/>
              <a:rect l="l" t="t" r="r" b="b"/>
              <a:pathLst>
                <a:path w="1781810" h="307975">
                  <a:moveTo>
                    <a:pt x="0" y="307848"/>
                  </a:moveTo>
                  <a:lnTo>
                    <a:pt x="1781556" y="307848"/>
                  </a:lnTo>
                  <a:lnTo>
                    <a:pt x="1781556" y="0"/>
                  </a:lnTo>
                  <a:lnTo>
                    <a:pt x="0" y="0"/>
                  </a:lnTo>
                  <a:lnTo>
                    <a:pt x="0" y="307848"/>
                  </a:lnTo>
                  <a:close/>
                </a:path>
              </a:pathLst>
            </a:custGeom>
            <a:ln w="9525">
              <a:solidFill>
                <a:srgbClr val="FF0000"/>
              </a:solidFill>
            </a:ln>
          </p:spPr>
          <p:txBody>
            <a:bodyPr wrap="square" lIns="0" tIns="0" rIns="0" bIns="0" rtlCol="0"/>
            <a:lstStyle/>
            <a:p>
              <a:endParaRPr/>
            </a:p>
          </p:txBody>
        </p:sp>
      </p:grpSp>
      <p:sp>
        <p:nvSpPr>
          <p:cNvPr id="16" name="object 16"/>
          <p:cNvSpPr txBox="1"/>
          <p:nvPr/>
        </p:nvSpPr>
        <p:spPr>
          <a:xfrm>
            <a:off x="146304" y="984503"/>
            <a:ext cx="681355" cy="307975"/>
          </a:xfrm>
          <a:prstGeom prst="rect">
            <a:avLst/>
          </a:prstGeom>
          <a:ln w="9525">
            <a:solidFill>
              <a:srgbClr val="FF0000"/>
            </a:solidFill>
          </a:ln>
        </p:spPr>
        <p:txBody>
          <a:bodyPr vert="horz" wrap="square" lIns="0" tIns="40640" rIns="0" bIns="0" rtlCol="0">
            <a:spAutoFit/>
          </a:bodyPr>
          <a:lstStyle/>
          <a:p>
            <a:pPr marL="90805">
              <a:lnSpc>
                <a:spcPct val="100000"/>
              </a:lnSpc>
              <a:spcBef>
                <a:spcPts val="320"/>
              </a:spcBef>
            </a:pPr>
            <a:r>
              <a:rPr sz="1400" b="1" dirty="0">
                <a:solidFill>
                  <a:srgbClr val="FF0000"/>
                </a:solidFill>
                <a:latin typeface="Arial"/>
                <a:cs typeface="Arial"/>
              </a:rPr>
              <a:t>target</a:t>
            </a:r>
            <a:endParaRPr sz="1400">
              <a:latin typeface="Arial"/>
              <a:cs typeface="Arial"/>
            </a:endParaRPr>
          </a:p>
        </p:txBody>
      </p:sp>
      <p:sp>
        <p:nvSpPr>
          <p:cNvPr id="17" name="object 17"/>
          <p:cNvSpPr/>
          <p:nvPr/>
        </p:nvSpPr>
        <p:spPr>
          <a:xfrm>
            <a:off x="485863" y="1286255"/>
            <a:ext cx="921385" cy="295275"/>
          </a:xfrm>
          <a:custGeom>
            <a:avLst/>
            <a:gdLst/>
            <a:ahLst/>
            <a:cxnLst/>
            <a:rect l="l" t="t" r="r" b="b"/>
            <a:pathLst>
              <a:path w="921385" h="295275">
                <a:moveTo>
                  <a:pt x="846144" y="264847"/>
                </a:moveTo>
                <a:lnTo>
                  <a:pt x="837095" y="295275"/>
                </a:lnTo>
                <a:lnTo>
                  <a:pt x="920915" y="280670"/>
                </a:lnTo>
                <a:lnTo>
                  <a:pt x="907954" y="268478"/>
                </a:lnTo>
                <a:lnTo>
                  <a:pt x="858304" y="268478"/>
                </a:lnTo>
                <a:lnTo>
                  <a:pt x="846144" y="264847"/>
                </a:lnTo>
                <a:close/>
              </a:path>
              <a:path w="921385" h="295275">
                <a:moveTo>
                  <a:pt x="849740" y="252754"/>
                </a:moveTo>
                <a:lnTo>
                  <a:pt x="846144" y="264847"/>
                </a:lnTo>
                <a:lnTo>
                  <a:pt x="858304" y="268478"/>
                </a:lnTo>
                <a:lnTo>
                  <a:pt x="861987" y="256413"/>
                </a:lnTo>
                <a:lnTo>
                  <a:pt x="849740" y="252754"/>
                </a:lnTo>
                <a:close/>
              </a:path>
              <a:path w="921385" h="295275">
                <a:moveTo>
                  <a:pt x="858812" y="222250"/>
                </a:moveTo>
                <a:lnTo>
                  <a:pt x="849740" y="252754"/>
                </a:lnTo>
                <a:lnTo>
                  <a:pt x="861987" y="256413"/>
                </a:lnTo>
                <a:lnTo>
                  <a:pt x="858304" y="268478"/>
                </a:lnTo>
                <a:lnTo>
                  <a:pt x="907954" y="268478"/>
                </a:lnTo>
                <a:lnTo>
                  <a:pt x="858812" y="222250"/>
                </a:lnTo>
                <a:close/>
              </a:path>
              <a:path w="921385" h="295275">
                <a:moveTo>
                  <a:pt x="3632" y="0"/>
                </a:moveTo>
                <a:lnTo>
                  <a:pt x="0" y="12192"/>
                </a:lnTo>
                <a:lnTo>
                  <a:pt x="846144" y="264847"/>
                </a:lnTo>
                <a:lnTo>
                  <a:pt x="849740" y="252754"/>
                </a:lnTo>
                <a:lnTo>
                  <a:pt x="3632" y="0"/>
                </a:lnTo>
                <a:close/>
              </a:path>
            </a:pathLst>
          </a:custGeom>
          <a:solidFill>
            <a:srgbClr val="FF0000"/>
          </a:solidFill>
        </p:spPr>
        <p:txBody>
          <a:bodyPr wrap="square" lIns="0" tIns="0" rIns="0" bIns="0" rtlCol="0"/>
          <a:lstStyle/>
          <a:p>
            <a:endParaRPr/>
          </a:p>
        </p:txBody>
      </p:sp>
      <p:sp>
        <p:nvSpPr>
          <p:cNvPr id="18" name="object 18"/>
          <p:cNvSpPr txBox="1"/>
          <p:nvPr/>
        </p:nvSpPr>
        <p:spPr>
          <a:xfrm>
            <a:off x="8852661" y="4878337"/>
            <a:ext cx="201930" cy="213360"/>
          </a:xfrm>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z="1000" spc="-35" dirty="0">
                <a:solidFill>
                  <a:srgbClr val="FFFFFF"/>
                </a:solidFill>
                <a:latin typeface="Trebuchet MS"/>
                <a:cs typeface="Trebuchet MS"/>
              </a:rPr>
              <a:t>105</a:t>
            </a:fld>
            <a:endParaRPr sz="1000">
              <a:latin typeface="Trebuchet MS"/>
              <a:cs typeface="Trebuchet MS"/>
            </a:endParaRPr>
          </a:p>
        </p:txBody>
      </p:sp>
      <p:sp>
        <p:nvSpPr>
          <p:cNvPr id="20" name="TextBox 19">
            <a:extLst>
              <a:ext uri="{FF2B5EF4-FFF2-40B4-BE49-F238E27FC236}">
                <a16:creationId xmlns:a16="http://schemas.microsoft.com/office/drawing/2014/main" id="{0366B704-EE09-270D-5AF7-8137B64FEEB6}"/>
              </a:ext>
            </a:extLst>
          </p:cNvPr>
          <p:cNvSpPr txBox="1"/>
          <p:nvPr/>
        </p:nvSpPr>
        <p:spPr>
          <a:xfrm>
            <a:off x="4627627" y="1735418"/>
            <a:ext cx="4166190" cy="2308324"/>
          </a:xfrm>
          <a:prstGeom prst="rect">
            <a:avLst/>
          </a:prstGeom>
          <a:noFill/>
        </p:spPr>
        <p:txBody>
          <a:bodyPr wrap="square">
            <a:spAutoFit/>
          </a:bodyPr>
          <a:lstStyle/>
          <a:p>
            <a:r>
              <a:rPr lang="en-US" sz="1600" b="1" dirty="0"/>
              <a:t>Features</a:t>
            </a:r>
            <a:r>
              <a:rPr lang="en-US" sz="1600" dirty="0"/>
              <a:t>, also known as attributes or variables, are the individual measurable characteristics of the data that are used as input.</a:t>
            </a:r>
          </a:p>
          <a:p>
            <a:endParaRPr lang="en-US" sz="1600" dirty="0"/>
          </a:p>
          <a:p>
            <a:endParaRPr lang="en-US" sz="1600" dirty="0"/>
          </a:p>
          <a:p>
            <a:r>
              <a:rPr lang="en-US" sz="1600" dirty="0"/>
              <a:t>The </a:t>
            </a:r>
            <a:r>
              <a:rPr lang="en-US" sz="1600" b="1" dirty="0"/>
              <a:t>target</a:t>
            </a:r>
            <a:r>
              <a:rPr lang="en-US" sz="1600" dirty="0"/>
              <a:t>, also known as the label or dependent variable, is the outcome or value that the machine learning model is trying to predict.</a:t>
            </a:r>
          </a:p>
        </p:txBody>
      </p:sp>
    </p:spTree>
    <p:extLst>
      <p:ext uri="{BB962C8B-B14F-4D97-AF65-F5344CB8AC3E}">
        <p14:creationId xmlns:p14="http://schemas.microsoft.com/office/powerpoint/2010/main" val="21432366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2" y="0"/>
            <a:ext cx="9153525" cy="5143500"/>
            <a:chOff x="-4762" y="0"/>
            <a:chExt cx="9153525" cy="5143500"/>
          </a:xfrm>
        </p:grpSpPr>
        <p:pic>
          <p:nvPicPr>
            <p:cNvPr id="3" name="object 3"/>
            <p:cNvPicPr/>
            <p:nvPr/>
          </p:nvPicPr>
          <p:blipFill>
            <a:blip r:embed="rId2" cstate="print"/>
            <a:stretch>
              <a:fillRect/>
            </a:stretch>
          </p:blipFill>
          <p:spPr>
            <a:xfrm>
              <a:off x="2273807" y="1214640"/>
              <a:ext cx="720851" cy="3095117"/>
            </a:xfrm>
            <a:prstGeom prst="rect">
              <a:avLst/>
            </a:prstGeom>
          </p:spPr>
        </p:pic>
        <p:pic>
          <p:nvPicPr>
            <p:cNvPr id="4" name="object 4"/>
            <p:cNvPicPr/>
            <p:nvPr/>
          </p:nvPicPr>
          <p:blipFill>
            <a:blip r:embed="rId3" cstate="print"/>
            <a:stretch>
              <a:fillRect/>
            </a:stretch>
          </p:blipFill>
          <p:spPr>
            <a:xfrm>
              <a:off x="3195827" y="1214640"/>
              <a:ext cx="2061972" cy="3095117"/>
            </a:xfrm>
            <a:prstGeom prst="rect">
              <a:avLst/>
            </a:prstGeom>
          </p:spPr>
        </p:pic>
        <p:pic>
          <p:nvPicPr>
            <p:cNvPr id="5" name="object 5"/>
            <p:cNvPicPr/>
            <p:nvPr/>
          </p:nvPicPr>
          <p:blipFill>
            <a:blip r:embed="rId4" cstate="print"/>
            <a:stretch>
              <a:fillRect/>
            </a:stretch>
          </p:blipFill>
          <p:spPr>
            <a:xfrm>
              <a:off x="6362700" y="1530096"/>
              <a:ext cx="1412748" cy="1412747"/>
            </a:xfrm>
            <a:prstGeom prst="rect">
              <a:avLst/>
            </a:prstGeom>
          </p:spPr>
        </p:pic>
        <p:sp>
          <p:nvSpPr>
            <p:cNvPr id="6" name="object 6"/>
            <p:cNvSpPr/>
            <p:nvPr/>
          </p:nvSpPr>
          <p:spPr>
            <a:xfrm>
              <a:off x="5566409" y="1949957"/>
              <a:ext cx="554990" cy="344805"/>
            </a:xfrm>
            <a:custGeom>
              <a:avLst/>
              <a:gdLst/>
              <a:ahLst/>
              <a:cxnLst/>
              <a:rect l="l" t="t" r="r" b="b"/>
              <a:pathLst>
                <a:path w="554989" h="344805">
                  <a:moveTo>
                    <a:pt x="382524" y="0"/>
                  </a:moveTo>
                  <a:lnTo>
                    <a:pt x="382524" y="86106"/>
                  </a:lnTo>
                  <a:lnTo>
                    <a:pt x="0" y="86106"/>
                  </a:lnTo>
                  <a:lnTo>
                    <a:pt x="0" y="258318"/>
                  </a:lnTo>
                  <a:lnTo>
                    <a:pt x="382524" y="258318"/>
                  </a:lnTo>
                  <a:lnTo>
                    <a:pt x="382524" y="344424"/>
                  </a:lnTo>
                  <a:lnTo>
                    <a:pt x="554736" y="172212"/>
                  </a:lnTo>
                  <a:lnTo>
                    <a:pt x="382524" y="0"/>
                  </a:lnTo>
                  <a:close/>
                </a:path>
              </a:pathLst>
            </a:custGeom>
            <a:solidFill>
              <a:srgbClr val="3981B9"/>
            </a:solidFill>
          </p:spPr>
          <p:txBody>
            <a:bodyPr wrap="square" lIns="0" tIns="0" rIns="0" bIns="0" rtlCol="0"/>
            <a:lstStyle/>
            <a:p>
              <a:endParaRPr/>
            </a:p>
          </p:txBody>
        </p:sp>
        <p:sp>
          <p:nvSpPr>
            <p:cNvPr id="7" name="object 7"/>
            <p:cNvSpPr/>
            <p:nvPr/>
          </p:nvSpPr>
          <p:spPr>
            <a:xfrm>
              <a:off x="5566409" y="1949957"/>
              <a:ext cx="554990" cy="344805"/>
            </a:xfrm>
            <a:custGeom>
              <a:avLst/>
              <a:gdLst/>
              <a:ahLst/>
              <a:cxnLst/>
              <a:rect l="l" t="t" r="r" b="b"/>
              <a:pathLst>
                <a:path w="554989" h="344805">
                  <a:moveTo>
                    <a:pt x="0" y="86106"/>
                  </a:moveTo>
                  <a:lnTo>
                    <a:pt x="382524" y="86106"/>
                  </a:lnTo>
                  <a:lnTo>
                    <a:pt x="382524" y="0"/>
                  </a:lnTo>
                  <a:lnTo>
                    <a:pt x="554736" y="172212"/>
                  </a:lnTo>
                  <a:lnTo>
                    <a:pt x="382524" y="344424"/>
                  </a:lnTo>
                  <a:lnTo>
                    <a:pt x="382524" y="258318"/>
                  </a:lnTo>
                  <a:lnTo>
                    <a:pt x="0" y="258318"/>
                  </a:lnTo>
                  <a:lnTo>
                    <a:pt x="0" y="86106"/>
                  </a:lnTo>
                  <a:close/>
                </a:path>
              </a:pathLst>
            </a:custGeom>
            <a:ln w="25400">
              <a:solidFill>
                <a:srgbClr val="285D87"/>
              </a:solidFill>
            </a:ln>
          </p:spPr>
          <p:txBody>
            <a:bodyPr wrap="square" lIns="0" tIns="0" rIns="0" bIns="0" rtlCol="0"/>
            <a:lstStyle/>
            <a:p>
              <a:endParaRPr/>
            </a:p>
          </p:txBody>
        </p:sp>
        <p:sp>
          <p:nvSpPr>
            <p:cNvPr id="8" name="object 8"/>
            <p:cNvSpPr/>
            <p:nvPr/>
          </p:nvSpPr>
          <p:spPr>
            <a:xfrm>
              <a:off x="2190750" y="1215389"/>
              <a:ext cx="3173095" cy="3208020"/>
            </a:xfrm>
            <a:custGeom>
              <a:avLst/>
              <a:gdLst/>
              <a:ahLst/>
              <a:cxnLst/>
              <a:rect l="l" t="t" r="r" b="b"/>
              <a:pathLst>
                <a:path w="3173095" h="3208020">
                  <a:moveTo>
                    <a:pt x="0" y="312927"/>
                  </a:moveTo>
                  <a:lnTo>
                    <a:pt x="3392" y="266680"/>
                  </a:lnTo>
                  <a:lnTo>
                    <a:pt x="13247" y="222542"/>
                  </a:lnTo>
                  <a:lnTo>
                    <a:pt x="29080" y="180996"/>
                  </a:lnTo>
                  <a:lnTo>
                    <a:pt x="50409" y="142525"/>
                  </a:lnTo>
                  <a:lnTo>
                    <a:pt x="76748" y="107615"/>
                  </a:lnTo>
                  <a:lnTo>
                    <a:pt x="107615" y="76748"/>
                  </a:lnTo>
                  <a:lnTo>
                    <a:pt x="142525" y="50409"/>
                  </a:lnTo>
                  <a:lnTo>
                    <a:pt x="180996" y="29080"/>
                  </a:lnTo>
                  <a:lnTo>
                    <a:pt x="222542" y="13247"/>
                  </a:lnTo>
                  <a:lnTo>
                    <a:pt x="266680" y="3392"/>
                  </a:lnTo>
                  <a:lnTo>
                    <a:pt x="312927" y="0"/>
                  </a:lnTo>
                  <a:lnTo>
                    <a:pt x="2860040" y="0"/>
                  </a:lnTo>
                  <a:lnTo>
                    <a:pt x="2906287" y="3392"/>
                  </a:lnTo>
                  <a:lnTo>
                    <a:pt x="2950425" y="13247"/>
                  </a:lnTo>
                  <a:lnTo>
                    <a:pt x="2991971" y="29080"/>
                  </a:lnTo>
                  <a:lnTo>
                    <a:pt x="3030442" y="50409"/>
                  </a:lnTo>
                  <a:lnTo>
                    <a:pt x="3065352" y="76748"/>
                  </a:lnTo>
                  <a:lnTo>
                    <a:pt x="3096219" y="107615"/>
                  </a:lnTo>
                  <a:lnTo>
                    <a:pt x="3122558" y="142525"/>
                  </a:lnTo>
                  <a:lnTo>
                    <a:pt x="3143887" y="180996"/>
                  </a:lnTo>
                  <a:lnTo>
                    <a:pt x="3159720" y="222542"/>
                  </a:lnTo>
                  <a:lnTo>
                    <a:pt x="3169575" y="266680"/>
                  </a:lnTo>
                  <a:lnTo>
                    <a:pt x="3172967" y="312927"/>
                  </a:lnTo>
                  <a:lnTo>
                    <a:pt x="3172967" y="1564640"/>
                  </a:lnTo>
                  <a:lnTo>
                    <a:pt x="3169575" y="1610887"/>
                  </a:lnTo>
                  <a:lnTo>
                    <a:pt x="3159720" y="1655025"/>
                  </a:lnTo>
                  <a:lnTo>
                    <a:pt x="3143887" y="1696571"/>
                  </a:lnTo>
                  <a:lnTo>
                    <a:pt x="3122558" y="1735042"/>
                  </a:lnTo>
                  <a:lnTo>
                    <a:pt x="3096219" y="1769952"/>
                  </a:lnTo>
                  <a:lnTo>
                    <a:pt x="3065352" y="1800819"/>
                  </a:lnTo>
                  <a:lnTo>
                    <a:pt x="3030442" y="1827158"/>
                  </a:lnTo>
                  <a:lnTo>
                    <a:pt x="2991971" y="1848487"/>
                  </a:lnTo>
                  <a:lnTo>
                    <a:pt x="2950425" y="1864320"/>
                  </a:lnTo>
                  <a:lnTo>
                    <a:pt x="2906287" y="1874175"/>
                  </a:lnTo>
                  <a:lnTo>
                    <a:pt x="2860040" y="1877568"/>
                  </a:lnTo>
                  <a:lnTo>
                    <a:pt x="312927" y="1877568"/>
                  </a:lnTo>
                  <a:lnTo>
                    <a:pt x="266680" y="1874175"/>
                  </a:lnTo>
                  <a:lnTo>
                    <a:pt x="222542" y="1864320"/>
                  </a:lnTo>
                  <a:lnTo>
                    <a:pt x="180996" y="1848487"/>
                  </a:lnTo>
                  <a:lnTo>
                    <a:pt x="142525" y="1827158"/>
                  </a:lnTo>
                  <a:lnTo>
                    <a:pt x="107615" y="1800819"/>
                  </a:lnTo>
                  <a:lnTo>
                    <a:pt x="76748" y="1769952"/>
                  </a:lnTo>
                  <a:lnTo>
                    <a:pt x="50409" y="1735042"/>
                  </a:lnTo>
                  <a:lnTo>
                    <a:pt x="29080" y="1696571"/>
                  </a:lnTo>
                  <a:lnTo>
                    <a:pt x="13247" y="1655025"/>
                  </a:lnTo>
                  <a:lnTo>
                    <a:pt x="3392" y="1610887"/>
                  </a:lnTo>
                  <a:lnTo>
                    <a:pt x="0" y="1564640"/>
                  </a:lnTo>
                  <a:lnTo>
                    <a:pt x="0" y="312927"/>
                  </a:lnTo>
                  <a:close/>
                </a:path>
                <a:path w="3173095" h="3208020">
                  <a:moveTo>
                    <a:pt x="0" y="2151380"/>
                  </a:moveTo>
                  <a:lnTo>
                    <a:pt x="5581" y="2102924"/>
                  </a:lnTo>
                  <a:lnTo>
                    <a:pt x="21479" y="2058443"/>
                  </a:lnTo>
                  <a:lnTo>
                    <a:pt x="46426" y="2019205"/>
                  </a:lnTo>
                  <a:lnTo>
                    <a:pt x="79153" y="1986478"/>
                  </a:lnTo>
                  <a:lnTo>
                    <a:pt x="118391" y="1961531"/>
                  </a:lnTo>
                  <a:lnTo>
                    <a:pt x="162872" y="1945633"/>
                  </a:lnTo>
                  <a:lnTo>
                    <a:pt x="211327" y="1940052"/>
                  </a:lnTo>
                  <a:lnTo>
                    <a:pt x="2961640" y="1940052"/>
                  </a:lnTo>
                  <a:lnTo>
                    <a:pt x="3010095" y="1945633"/>
                  </a:lnTo>
                  <a:lnTo>
                    <a:pt x="3054576" y="1961531"/>
                  </a:lnTo>
                  <a:lnTo>
                    <a:pt x="3093814" y="1986478"/>
                  </a:lnTo>
                  <a:lnTo>
                    <a:pt x="3126541" y="2019205"/>
                  </a:lnTo>
                  <a:lnTo>
                    <a:pt x="3151488" y="2058443"/>
                  </a:lnTo>
                  <a:lnTo>
                    <a:pt x="3167386" y="2102924"/>
                  </a:lnTo>
                  <a:lnTo>
                    <a:pt x="3172967" y="2151380"/>
                  </a:lnTo>
                  <a:lnTo>
                    <a:pt x="3172967" y="2996692"/>
                  </a:lnTo>
                  <a:lnTo>
                    <a:pt x="3167386" y="3045147"/>
                  </a:lnTo>
                  <a:lnTo>
                    <a:pt x="3151488" y="3089628"/>
                  </a:lnTo>
                  <a:lnTo>
                    <a:pt x="3126541" y="3128866"/>
                  </a:lnTo>
                  <a:lnTo>
                    <a:pt x="3093814" y="3161593"/>
                  </a:lnTo>
                  <a:lnTo>
                    <a:pt x="3054576" y="3186540"/>
                  </a:lnTo>
                  <a:lnTo>
                    <a:pt x="3010095" y="3202438"/>
                  </a:lnTo>
                  <a:lnTo>
                    <a:pt x="2961640" y="3208020"/>
                  </a:lnTo>
                  <a:lnTo>
                    <a:pt x="211327" y="3208020"/>
                  </a:lnTo>
                  <a:lnTo>
                    <a:pt x="162872" y="3202438"/>
                  </a:lnTo>
                  <a:lnTo>
                    <a:pt x="118391" y="3186540"/>
                  </a:lnTo>
                  <a:lnTo>
                    <a:pt x="79153" y="3161593"/>
                  </a:lnTo>
                  <a:lnTo>
                    <a:pt x="46426" y="3128866"/>
                  </a:lnTo>
                  <a:lnTo>
                    <a:pt x="21479" y="3089628"/>
                  </a:lnTo>
                  <a:lnTo>
                    <a:pt x="5581" y="3045147"/>
                  </a:lnTo>
                  <a:lnTo>
                    <a:pt x="0" y="2996692"/>
                  </a:lnTo>
                  <a:lnTo>
                    <a:pt x="0" y="2151380"/>
                  </a:lnTo>
                  <a:close/>
                </a:path>
              </a:pathLst>
            </a:custGeom>
            <a:ln w="25400">
              <a:solidFill>
                <a:srgbClr val="285D87"/>
              </a:solidFill>
              <a:prstDash val="sysDash"/>
            </a:ln>
          </p:spPr>
          <p:txBody>
            <a:bodyPr wrap="square" lIns="0" tIns="0" rIns="0" bIns="0" rtlCol="0"/>
            <a:lstStyle/>
            <a:p>
              <a:endParaRPr/>
            </a:p>
          </p:txBody>
        </p:sp>
        <p:sp>
          <p:nvSpPr>
            <p:cNvPr id="9" name="object 9"/>
            <p:cNvSpPr/>
            <p:nvPr/>
          </p:nvSpPr>
          <p:spPr>
            <a:xfrm>
              <a:off x="5527675" y="2857373"/>
              <a:ext cx="989965" cy="713740"/>
            </a:xfrm>
            <a:custGeom>
              <a:avLst/>
              <a:gdLst/>
              <a:ahLst/>
              <a:cxnLst/>
              <a:rect l="l" t="t" r="r" b="b"/>
              <a:pathLst>
                <a:path w="989965" h="713739">
                  <a:moveTo>
                    <a:pt x="752601" y="0"/>
                  </a:moveTo>
                  <a:lnTo>
                    <a:pt x="797940" y="73278"/>
                  </a:lnTo>
                  <a:lnTo>
                    <a:pt x="0" y="566801"/>
                  </a:lnTo>
                  <a:lnTo>
                    <a:pt x="90677" y="713358"/>
                  </a:lnTo>
                  <a:lnTo>
                    <a:pt x="888619" y="219837"/>
                  </a:lnTo>
                  <a:lnTo>
                    <a:pt x="933958" y="293115"/>
                  </a:lnTo>
                  <a:lnTo>
                    <a:pt x="989838" y="55879"/>
                  </a:lnTo>
                  <a:lnTo>
                    <a:pt x="752601" y="0"/>
                  </a:lnTo>
                  <a:close/>
                </a:path>
              </a:pathLst>
            </a:custGeom>
            <a:solidFill>
              <a:srgbClr val="3981B9"/>
            </a:solidFill>
          </p:spPr>
          <p:txBody>
            <a:bodyPr wrap="square" lIns="0" tIns="0" rIns="0" bIns="0" rtlCol="0"/>
            <a:lstStyle/>
            <a:p>
              <a:endParaRPr/>
            </a:p>
          </p:txBody>
        </p:sp>
        <p:sp>
          <p:nvSpPr>
            <p:cNvPr id="10" name="object 10"/>
            <p:cNvSpPr/>
            <p:nvPr/>
          </p:nvSpPr>
          <p:spPr>
            <a:xfrm>
              <a:off x="5527675" y="2857373"/>
              <a:ext cx="989965" cy="713740"/>
            </a:xfrm>
            <a:custGeom>
              <a:avLst/>
              <a:gdLst/>
              <a:ahLst/>
              <a:cxnLst/>
              <a:rect l="l" t="t" r="r" b="b"/>
              <a:pathLst>
                <a:path w="989965" h="713739">
                  <a:moveTo>
                    <a:pt x="0" y="566801"/>
                  </a:moveTo>
                  <a:lnTo>
                    <a:pt x="797940" y="73278"/>
                  </a:lnTo>
                  <a:lnTo>
                    <a:pt x="752601" y="0"/>
                  </a:lnTo>
                  <a:lnTo>
                    <a:pt x="989838" y="55879"/>
                  </a:lnTo>
                  <a:lnTo>
                    <a:pt x="933958" y="293115"/>
                  </a:lnTo>
                  <a:lnTo>
                    <a:pt x="888619" y="219837"/>
                  </a:lnTo>
                  <a:lnTo>
                    <a:pt x="90677" y="713358"/>
                  </a:lnTo>
                  <a:lnTo>
                    <a:pt x="0" y="566801"/>
                  </a:lnTo>
                </a:path>
              </a:pathLst>
            </a:custGeom>
            <a:ln w="25400">
              <a:solidFill>
                <a:srgbClr val="285D87"/>
              </a:solidFill>
            </a:ln>
          </p:spPr>
          <p:txBody>
            <a:bodyPr wrap="square" lIns="0" tIns="0" rIns="0" bIns="0" rtlCol="0"/>
            <a:lstStyle/>
            <a:p>
              <a:endParaRPr/>
            </a:p>
          </p:txBody>
        </p:sp>
        <p:sp>
          <p:nvSpPr>
            <p:cNvPr id="11" name="object 11"/>
            <p:cNvSpPr/>
            <p:nvPr/>
          </p:nvSpPr>
          <p:spPr>
            <a:xfrm>
              <a:off x="5550789" y="3171825"/>
              <a:ext cx="1149350" cy="814069"/>
            </a:xfrm>
            <a:custGeom>
              <a:avLst/>
              <a:gdLst/>
              <a:ahLst/>
              <a:cxnLst/>
              <a:rect l="l" t="t" r="r" b="b"/>
              <a:pathLst>
                <a:path w="1149350" h="814070">
                  <a:moveTo>
                    <a:pt x="1058417" y="0"/>
                  </a:moveTo>
                  <a:lnTo>
                    <a:pt x="100964" y="594360"/>
                  </a:lnTo>
                  <a:lnTo>
                    <a:pt x="55499" y="521208"/>
                  </a:lnTo>
                  <a:lnTo>
                    <a:pt x="0" y="758482"/>
                  </a:lnTo>
                  <a:lnTo>
                    <a:pt x="237236" y="814006"/>
                  </a:lnTo>
                  <a:lnTo>
                    <a:pt x="191897" y="740803"/>
                  </a:lnTo>
                  <a:lnTo>
                    <a:pt x="1149350" y="146431"/>
                  </a:lnTo>
                  <a:lnTo>
                    <a:pt x="1058417" y="0"/>
                  </a:lnTo>
                  <a:close/>
                </a:path>
              </a:pathLst>
            </a:custGeom>
            <a:solidFill>
              <a:srgbClr val="3981B9"/>
            </a:solidFill>
          </p:spPr>
          <p:txBody>
            <a:bodyPr wrap="square" lIns="0" tIns="0" rIns="0" bIns="0" rtlCol="0"/>
            <a:lstStyle/>
            <a:p>
              <a:endParaRPr/>
            </a:p>
          </p:txBody>
        </p:sp>
        <p:sp>
          <p:nvSpPr>
            <p:cNvPr id="12" name="object 12"/>
            <p:cNvSpPr/>
            <p:nvPr/>
          </p:nvSpPr>
          <p:spPr>
            <a:xfrm>
              <a:off x="5550789" y="3171825"/>
              <a:ext cx="1149350" cy="814069"/>
            </a:xfrm>
            <a:custGeom>
              <a:avLst/>
              <a:gdLst/>
              <a:ahLst/>
              <a:cxnLst/>
              <a:rect l="l" t="t" r="r" b="b"/>
              <a:pathLst>
                <a:path w="1149350" h="814070">
                  <a:moveTo>
                    <a:pt x="1149350" y="146431"/>
                  </a:moveTo>
                  <a:lnTo>
                    <a:pt x="191897" y="740803"/>
                  </a:lnTo>
                  <a:lnTo>
                    <a:pt x="237236" y="814006"/>
                  </a:lnTo>
                  <a:lnTo>
                    <a:pt x="0" y="758482"/>
                  </a:lnTo>
                  <a:lnTo>
                    <a:pt x="55499" y="521208"/>
                  </a:lnTo>
                  <a:lnTo>
                    <a:pt x="100964" y="594360"/>
                  </a:lnTo>
                  <a:lnTo>
                    <a:pt x="1058417" y="0"/>
                  </a:lnTo>
                  <a:lnTo>
                    <a:pt x="1149350" y="146431"/>
                  </a:lnTo>
                  <a:close/>
                </a:path>
              </a:pathLst>
            </a:custGeom>
            <a:ln w="25400">
              <a:solidFill>
                <a:srgbClr val="285D87"/>
              </a:solidFill>
            </a:ln>
          </p:spPr>
          <p:txBody>
            <a:bodyPr wrap="square" lIns="0" tIns="0" rIns="0" bIns="0" rtlCol="0"/>
            <a:lstStyle/>
            <a:p>
              <a:endParaRPr/>
            </a:p>
          </p:txBody>
        </p:sp>
      </p:grpSp>
      <p:sp>
        <p:nvSpPr>
          <p:cNvPr id="13" name="object 13"/>
          <p:cNvSpPr txBox="1">
            <a:spLocks noGrp="1"/>
          </p:cNvSpPr>
          <p:nvPr>
            <p:ph type="title"/>
          </p:nvPr>
        </p:nvSpPr>
        <p:spPr>
          <a:xfrm>
            <a:off x="1418082" y="379857"/>
            <a:ext cx="6307455" cy="513715"/>
          </a:xfrm>
          <a:prstGeom prst="rect">
            <a:avLst/>
          </a:prstGeom>
        </p:spPr>
        <p:txBody>
          <a:bodyPr vert="horz" wrap="square" lIns="0" tIns="13335" rIns="0" bIns="0" rtlCol="0">
            <a:spAutoFit/>
          </a:bodyPr>
          <a:lstStyle/>
          <a:p>
            <a:pPr marL="12700">
              <a:lnSpc>
                <a:spcPct val="100000"/>
              </a:lnSpc>
              <a:spcBef>
                <a:spcPts val="105"/>
              </a:spcBef>
            </a:pPr>
            <a:r>
              <a:rPr spc="-114" dirty="0"/>
              <a:t>Split</a:t>
            </a:r>
            <a:r>
              <a:rPr spc="-105" dirty="0"/>
              <a:t>t</a:t>
            </a:r>
            <a:r>
              <a:rPr spc="-125" dirty="0"/>
              <a:t>ing</a:t>
            </a:r>
            <a:r>
              <a:rPr spc="-145" dirty="0"/>
              <a:t> </a:t>
            </a:r>
            <a:r>
              <a:rPr spc="-185" dirty="0"/>
              <a:t>data</a:t>
            </a:r>
            <a:r>
              <a:rPr spc="-145" dirty="0"/>
              <a:t> </a:t>
            </a:r>
            <a:r>
              <a:rPr spc="-190" dirty="0"/>
              <a:t>for</a:t>
            </a:r>
            <a:r>
              <a:rPr spc="-145" dirty="0"/>
              <a:t> </a:t>
            </a:r>
            <a:r>
              <a:rPr spc="-130" dirty="0"/>
              <a:t>t</a:t>
            </a:r>
            <a:r>
              <a:rPr spc="-155" dirty="0"/>
              <a:t>raining</a:t>
            </a:r>
            <a:r>
              <a:rPr spc="-145" dirty="0"/>
              <a:t> </a:t>
            </a:r>
            <a:r>
              <a:rPr spc="-235" dirty="0"/>
              <a:t>and</a:t>
            </a:r>
            <a:r>
              <a:rPr spc="-145" dirty="0"/>
              <a:t> testing</a:t>
            </a:r>
          </a:p>
        </p:txBody>
      </p:sp>
      <p:sp>
        <p:nvSpPr>
          <p:cNvPr id="15" name="object 15"/>
          <p:cNvSpPr txBox="1"/>
          <p:nvPr/>
        </p:nvSpPr>
        <p:spPr>
          <a:xfrm>
            <a:off x="8852661" y="4878337"/>
            <a:ext cx="201930" cy="213360"/>
          </a:xfrm>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z="1000" spc="-35" dirty="0">
                <a:solidFill>
                  <a:srgbClr val="FFFFFF"/>
                </a:solidFill>
                <a:latin typeface="Trebuchet MS"/>
                <a:cs typeface="Trebuchet MS"/>
              </a:rPr>
              <a:t>106</a:t>
            </a:fld>
            <a:endParaRPr sz="1000">
              <a:latin typeface="Trebuchet MS"/>
              <a:cs typeface="Trebuchet MS"/>
            </a:endParaRPr>
          </a:p>
        </p:txBody>
      </p:sp>
      <p:sp>
        <p:nvSpPr>
          <p:cNvPr id="14" name="object 14"/>
          <p:cNvSpPr txBox="1"/>
          <p:nvPr/>
        </p:nvSpPr>
        <p:spPr>
          <a:xfrm>
            <a:off x="371793" y="1379803"/>
            <a:ext cx="1319530" cy="2764790"/>
          </a:xfrm>
          <a:prstGeom prst="rect">
            <a:avLst/>
          </a:prstGeom>
        </p:spPr>
        <p:txBody>
          <a:bodyPr vert="horz" wrap="square" lIns="0" tIns="12700" rIns="0" bIns="0" rtlCol="0">
            <a:spAutoFit/>
          </a:bodyPr>
          <a:lstStyle/>
          <a:p>
            <a:pPr marL="12700" marR="5080" algn="ctr">
              <a:lnSpc>
                <a:spcPct val="134700"/>
              </a:lnSpc>
              <a:spcBef>
                <a:spcPts val="100"/>
              </a:spcBef>
            </a:pPr>
            <a:r>
              <a:rPr sz="1800" b="1" dirty="0">
                <a:solidFill>
                  <a:srgbClr val="FF0000"/>
                </a:solidFill>
                <a:latin typeface="Arial"/>
                <a:cs typeface="Arial"/>
              </a:rPr>
              <a:t>Training</a:t>
            </a:r>
            <a:r>
              <a:rPr sz="1800" b="1" spc="-105" dirty="0">
                <a:solidFill>
                  <a:srgbClr val="FF0000"/>
                </a:solidFill>
                <a:latin typeface="Arial"/>
                <a:cs typeface="Arial"/>
              </a:rPr>
              <a:t> </a:t>
            </a:r>
            <a:r>
              <a:rPr sz="1800" b="1" spc="-5" dirty="0">
                <a:solidFill>
                  <a:srgbClr val="FF0000"/>
                </a:solidFill>
                <a:latin typeface="Arial"/>
                <a:cs typeface="Arial"/>
              </a:rPr>
              <a:t>set </a:t>
            </a:r>
            <a:r>
              <a:rPr sz="1800" b="1" spc="-490" dirty="0">
                <a:solidFill>
                  <a:srgbClr val="FF0000"/>
                </a:solidFill>
                <a:latin typeface="Arial"/>
                <a:cs typeface="Arial"/>
              </a:rPr>
              <a:t> </a:t>
            </a:r>
            <a:r>
              <a:rPr sz="1800" b="1" spc="-10" dirty="0">
                <a:solidFill>
                  <a:srgbClr val="FF0000"/>
                </a:solidFill>
                <a:latin typeface="Arial"/>
                <a:cs typeface="Arial"/>
              </a:rPr>
              <a:t>75%</a:t>
            </a:r>
            <a:endParaRPr sz="1800" dirty="0">
              <a:latin typeface="Arial"/>
              <a:cs typeface="Arial"/>
            </a:endParaRPr>
          </a:p>
          <a:p>
            <a:pPr algn="ctr">
              <a:lnSpc>
                <a:spcPct val="100000"/>
              </a:lnSpc>
              <a:spcBef>
                <a:spcPts val="745"/>
              </a:spcBef>
            </a:pPr>
            <a:r>
              <a:rPr sz="1800" b="1" spc="-10" dirty="0">
                <a:solidFill>
                  <a:srgbClr val="D79F39"/>
                </a:solidFill>
                <a:latin typeface="Arial"/>
                <a:cs typeface="Arial"/>
              </a:rPr>
              <a:t>(80%)</a:t>
            </a:r>
            <a:endParaRPr sz="1800" dirty="0">
              <a:latin typeface="Arial"/>
              <a:cs typeface="Arial"/>
            </a:endParaRPr>
          </a:p>
          <a:p>
            <a:pPr>
              <a:lnSpc>
                <a:spcPct val="100000"/>
              </a:lnSpc>
            </a:pPr>
            <a:endParaRPr sz="2000" dirty="0">
              <a:latin typeface="Arial"/>
              <a:cs typeface="Arial"/>
            </a:endParaRPr>
          </a:p>
          <a:p>
            <a:pPr>
              <a:lnSpc>
                <a:spcPct val="100000"/>
              </a:lnSpc>
            </a:pPr>
            <a:endParaRPr sz="1750" dirty="0">
              <a:latin typeface="Arial"/>
              <a:cs typeface="Arial"/>
            </a:endParaRPr>
          </a:p>
          <a:p>
            <a:pPr marL="435609" marR="93345" indent="-423545">
              <a:lnSpc>
                <a:spcPct val="134700"/>
              </a:lnSpc>
            </a:pPr>
            <a:r>
              <a:rPr sz="1800" b="1" spc="-5" dirty="0">
                <a:solidFill>
                  <a:srgbClr val="FF0000"/>
                </a:solidFill>
                <a:latin typeface="Arial"/>
                <a:cs typeface="Arial"/>
              </a:rPr>
              <a:t>Testing</a:t>
            </a:r>
            <a:r>
              <a:rPr sz="1800" b="1" spc="-60" dirty="0">
                <a:solidFill>
                  <a:srgbClr val="FF0000"/>
                </a:solidFill>
                <a:latin typeface="Arial"/>
                <a:cs typeface="Arial"/>
              </a:rPr>
              <a:t> </a:t>
            </a:r>
            <a:r>
              <a:rPr sz="1800" b="1" spc="-10" dirty="0">
                <a:solidFill>
                  <a:srgbClr val="FF0000"/>
                </a:solidFill>
                <a:latin typeface="Arial"/>
                <a:cs typeface="Arial"/>
              </a:rPr>
              <a:t>set </a:t>
            </a:r>
            <a:r>
              <a:rPr sz="1800" b="1" spc="-484" dirty="0">
                <a:solidFill>
                  <a:srgbClr val="FF0000"/>
                </a:solidFill>
                <a:latin typeface="Arial"/>
                <a:cs typeface="Arial"/>
              </a:rPr>
              <a:t> </a:t>
            </a:r>
            <a:r>
              <a:rPr sz="1800" b="1" spc="-10" dirty="0">
                <a:solidFill>
                  <a:srgbClr val="FF0000"/>
                </a:solidFill>
                <a:latin typeface="Arial"/>
                <a:cs typeface="Arial"/>
              </a:rPr>
              <a:t>25%</a:t>
            </a:r>
            <a:endParaRPr sz="1800" dirty="0">
              <a:latin typeface="Arial"/>
              <a:cs typeface="Arial"/>
            </a:endParaRPr>
          </a:p>
          <a:p>
            <a:pPr algn="ctr">
              <a:lnSpc>
                <a:spcPct val="100000"/>
              </a:lnSpc>
              <a:spcBef>
                <a:spcPts val="555"/>
              </a:spcBef>
            </a:pPr>
            <a:r>
              <a:rPr sz="1800" b="1" spc="-10" dirty="0">
                <a:solidFill>
                  <a:srgbClr val="D79F39"/>
                </a:solidFill>
                <a:latin typeface="Arial"/>
                <a:cs typeface="Arial"/>
              </a:rPr>
              <a:t>(20%)</a:t>
            </a:r>
            <a:endParaRPr sz="1800" dirty="0">
              <a:latin typeface="Arial"/>
              <a:cs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6510">
              <a:lnSpc>
                <a:spcPct val="100000"/>
              </a:lnSpc>
              <a:spcBef>
                <a:spcPts val="105"/>
              </a:spcBef>
            </a:pPr>
            <a:r>
              <a:rPr spc="-185" dirty="0"/>
              <a:t>Mach</a:t>
            </a:r>
            <a:r>
              <a:rPr spc="-90" dirty="0"/>
              <a:t>i</a:t>
            </a:r>
            <a:r>
              <a:rPr spc="-300" dirty="0"/>
              <a:t>ne</a:t>
            </a:r>
            <a:r>
              <a:rPr spc="-160" dirty="0"/>
              <a:t> </a:t>
            </a:r>
            <a:r>
              <a:rPr spc="-250" dirty="0"/>
              <a:t>Lear</a:t>
            </a:r>
            <a:r>
              <a:rPr spc="-295" dirty="0"/>
              <a:t>n</a:t>
            </a:r>
            <a:r>
              <a:rPr spc="-125" dirty="0"/>
              <a:t>ing</a:t>
            </a:r>
            <a:r>
              <a:rPr spc="-135" dirty="0"/>
              <a:t> </a:t>
            </a:r>
            <a:r>
              <a:rPr spc="-145" dirty="0"/>
              <a:t>Steps</a:t>
            </a:r>
          </a:p>
        </p:txBody>
      </p:sp>
      <p:sp>
        <p:nvSpPr>
          <p:cNvPr id="5" name="object 5"/>
          <p:cNvSpPr txBox="1"/>
          <p:nvPr/>
        </p:nvSpPr>
        <p:spPr>
          <a:xfrm>
            <a:off x="8852661" y="4878337"/>
            <a:ext cx="201930" cy="213360"/>
          </a:xfrm>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z="1000" spc="-35" dirty="0">
                <a:solidFill>
                  <a:srgbClr val="FFFFFF"/>
                </a:solidFill>
                <a:latin typeface="Trebuchet MS"/>
                <a:cs typeface="Trebuchet MS"/>
              </a:rPr>
              <a:t>107</a:t>
            </a:fld>
            <a:endParaRPr sz="1000">
              <a:latin typeface="Trebuchet MS"/>
              <a:cs typeface="Trebuchet MS"/>
            </a:endParaRPr>
          </a:p>
        </p:txBody>
      </p:sp>
      <p:pic>
        <p:nvPicPr>
          <p:cNvPr id="9" name="Picture 8">
            <a:extLst>
              <a:ext uri="{FF2B5EF4-FFF2-40B4-BE49-F238E27FC236}">
                <a16:creationId xmlns:a16="http://schemas.microsoft.com/office/drawing/2014/main" id="{158BD8CF-965C-C816-492E-1C42C4F26F3F}"/>
              </a:ext>
            </a:extLst>
          </p:cNvPr>
          <p:cNvPicPr>
            <a:picLocks noChangeAspect="1"/>
          </p:cNvPicPr>
          <p:nvPr/>
        </p:nvPicPr>
        <p:blipFill>
          <a:blip r:embed="rId2"/>
          <a:stretch>
            <a:fillRect/>
          </a:stretch>
        </p:blipFill>
        <p:spPr>
          <a:xfrm>
            <a:off x="0" y="0"/>
            <a:ext cx="9144000" cy="4166716"/>
          </a:xfrm>
          <a:prstGeom prst="rect">
            <a:avLst/>
          </a:prstGeom>
        </p:spPr>
      </p:pic>
    </p:spTree>
    <p:extLst>
      <p:ext uri="{BB962C8B-B14F-4D97-AF65-F5344CB8AC3E}">
        <p14:creationId xmlns:p14="http://schemas.microsoft.com/office/powerpoint/2010/main" val="28235593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852661" y="4878337"/>
            <a:ext cx="201930" cy="213360"/>
          </a:xfrm>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z="1000" spc="-35" dirty="0">
                <a:solidFill>
                  <a:srgbClr val="FFFFFF"/>
                </a:solidFill>
                <a:latin typeface="Trebuchet MS"/>
                <a:cs typeface="Trebuchet MS"/>
              </a:rPr>
              <a:t>108</a:t>
            </a:fld>
            <a:endParaRPr sz="1000">
              <a:latin typeface="Trebuchet MS"/>
              <a:cs typeface="Trebuchet MS"/>
            </a:endParaRPr>
          </a:p>
        </p:txBody>
      </p:sp>
      <p:pic>
        <p:nvPicPr>
          <p:cNvPr id="7" name="Picture 6">
            <a:extLst>
              <a:ext uri="{FF2B5EF4-FFF2-40B4-BE49-F238E27FC236}">
                <a16:creationId xmlns:a16="http://schemas.microsoft.com/office/drawing/2014/main" id="{AE9FCEE8-3280-BC04-9BE6-92F2F33F44A6}"/>
              </a:ext>
            </a:extLst>
          </p:cNvPr>
          <p:cNvPicPr>
            <a:picLocks noChangeAspect="1"/>
          </p:cNvPicPr>
          <p:nvPr/>
        </p:nvPicPr>
        <p:blipFill>
          <a:blip r:embed="rId2"/>
          <a:stretch>
            <a:fillRect/>
          </a:stretch>
        </p:blipFill>
        <p:spPr>
          <a:xfrm>
            <a:off x="0" y="0"/>
            <a:ext cx="9144000" cy="4230000"/>
          </a:xfrm>
          <a:prstGeom prst="rect">
            <a:avLst/>
          </a:prstGeom>
        </p:spPr>
      </p:pic>
    </p:spTree>
    <p:extLst>
      <p:ext uri="{BB962C8B-B14F-4D97-AF65-F5344CB8AC3E}">
        <p14:creationId xmlns:p14="http://schemas.microsoft.com/office/powerpoint/2010/main" val="26322820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852661" y="4878337"/>
            <a:ext cx="201930" cy="213360"/>
          </a:xfrm>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z="1000" spc="-35" dirty="0">
                <a:solidFill>
                  <a:srgbClr val="FFFFFF"/>
                </a:solidFill>
                <a:latin typeface="Trebuchet MS"/>
                <a:cs typeface="Trebuchet MS"/>
              </a:rPr>
              <a:t>109</a:t>
            </a:fld>
            <a:endParaRPr sz="1000">
              <a:latin typeface="Trebuchet MS"/>
              <a:cs typeface="Trebuchet MS"/>
            </a:endParaRPr>
          </a:p>
        </p:txBody>
      </p:sp>
      <p:pic>
        <p:nvPicPr>
          <p:cNvPr id="7" name="Picture 6">
            <a:extLst>
              <a:ext uri="{FF2B5EF4-FFF2-40B4-BE49-F238E27FC236}">
                <a16:creationId xmlns:a16="http://schemas.microsoft.com/office/drawing/2014/main" id="{5991DF7F-62A8-950E-0477-09F92F7D8C81}"/>
              </a:ext>
            </a:extLst>
          </p:cNvPr>
          <p:cNvPicPr>
            <a:picLocks noChangeAspect="1"/>
          </p:cNvPicPr>
          <p:nvPr/>
        </p:nvPicPr>
        <p:blipFill>
          <a:blip r:embed="rId3"/>
          <a:stretch>
            <a:fillRect/>
          </a:stretch>
        </p:blipFill>
        <p:spPr>
          <a:xfrm>
            <a:off x="0" y="44945"/>
            <a:ext cx="9144000" cy="4267796"/>
          </a:xfrm>
          <a:prstGeom prst="rect">
            <a:avLst/>
          </a:prstGeom>
        </p:spPr>
      </p:pic>
    </p:spTree>
    <p:extLst>
      <p:ext uri="{BB962C8B-B14F-4D97-AF65-F5344CB8AC3E}">
        <p14:creationId xmlns:p14="http://schemas.microsoft.com/office/powerpoint/2010/main" val="864228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Which is classification problem? </a:t>
            </a:r>
          </a:p>
        </p:txBody>
      </p:sp>
      <p:sp>
        <p:nvSpPr>
          <p:cNvPr id="160" name="Google Shape;160;p28"/>
          <p:cNvSpPr txBox="1">
            <a:spLocks noGrp="1"/>
          </p:cNvSpPr>
          <p:nvPr>
            <p:ph type="body" idx="1"/>
          </p:nvPr>
        </p:nvSpPr>
        <p:spPr>
          <a:xfrm>
            <a:off x="311700" y="1468825"/>
            <a:ext cx="8452592" cy="309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sz="1400" dirty="0">
                <a:highlight>
                  <a:srgbClr val="FFFF00"/>
                </a:highlight>
              </a:rPr>
              <a:t>An e-commerce company using labeled customer data to predict whether or not a customer will purchase a particular item</a:t>
            </a:r>
          </a:p>
          <a:p>
            <a:pPr marL="457200" lvl="0" indent="-317500" algn="l" rtl="0">
              <a:spcBef>
                <a:spcPts val="0"/>
              </a:spcBef>
              <a:spcAft>
                <a:spcPts val="0"/>
              </a:spcAft>
              <a:buSzPts val="1400"/>
              <a:buChar char="-"/>
            </a:pPr>
            <a:endParaRPr lang="en-US" sz="1400" dirty="0">
              <a:highlight>
                <a:srgbClr val="FFFF00"/>
              </a:highlight>
            </a:endParaRPr>
          </a:p>
          <a:p>
            <a:pPr marL="457200" lvl="0" indent="-317500" algn="l" rtl="0">
              <a:spcBef>
                <a:spcPts val="0"/>
              </a:spcBef>
              <a:spcAft>
                <a:spcPts val="0"/>
              </a:spcAft>
              <a:buSzPts val="1400"/>
              <a:buChar char="-"/>
            </a:pPr>
            <a:r>
              <a:rPr lang="en-US" sz="1400" dirty="0">
                <a:highlight>
                  <a:srgbClr val="FFFF00"/>
                </a:highlight>
              </a:rPr>
              <a:t>A restaurant using review data to ascribe positive or negative sentiment to a given review</a:t>
            </a:r>
          </a:p>
          <a:p>
            <a:pPr marL="457200" lvl="0" indent="-317500" algn="l" rtl="0">
              <a:spcBef>
                <a:spcPts val="0"/>
              </a:spcBef>
              <a:spcAft>
                <a:spcPts val="0"/>
              </a:spcAft>
              <a:buSzPts val="1400"/>
              <a:buChar char="-"/>
            </a:pPr>
            <a:endParaRPr lang="en-US" sz="1400" dirty="0">
              <a:highlight>
                <a:srgbClr val="FFFF00"/>
              </a:highlight>
            </a:endParaRPr>
          </a:p>
          <a:p>
            <a:pPr marL="457200" lvl="0" indent="-317500" algn="l" rtl="0">
              <a:spcBef>
                <a:spcPts val="0"/>
              </a:spcBef>
              <a:spcAft>
                <a:spcPts val="0"/>
              </a:spcAft>
              <a:buSzPts val="1400"/>
              <a:buChar char="-"/>
            </a:pPr>
            <a:r>
              <a:rPr lang="en-US" sz="1400" dirty="0"/>
              <a:t>A bike share company using time and weather data to predict the number of bikes being rented at any given hour</a:t>
            </a:r>
          </a:p>
          <a:p>
            <a:pPr marL="457200" lvl="0" indent="-317500" algn="l" rtl="0">
              <a:spcBef>
                <a:spcPts val="0"/>
              </a:spcBef>
              <a:spcAft>
                <a:spcPts val="0"/>
              </a:spcAft>
              <a:buSzPts val="1400"/>
              <a:buChar char="-"/>
            </a:pPr>
            <a:endParaRPr lang="en-US" sz="1400" dirty="0"/>
          </a:p>
        </p:txBody>
      </p:sp>
    </p:spTree>
    <p:extLst>
      <p:ext uri="{BB962C8B-B14F-4D97-AF65-F5344CB8AC3E}">
        <p14:creationId xmlns:p14="http://schemas.microsoft.com/office/powerpoint/2010/main" val="36432929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852661" y="4878337"/>
            <a:ext cx="201930" cy="213360"/>
          </a:xfrm>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z="1000" spc="-35" dirty="0">
                <a:solidFill>
                  <a:srgbClr val="FFFFFF"/>
                </a:solidFill>
                <a:latin typeface="Trebuchet MS"/>
                <a:cs typeface="Trebuchet MS"/>
              </a:rPr>
              <a:t>110</a:t>
            </a:fld>
            <a:endParaRPr sz="1000">
              <a:latin typeface="Trebuchet MS"/>
              <a:cs typeface="Trebuchet MS"/>
            </a:endParaRPr>
          </a:p>
        </p:txBody>
      </p:sp>
      <p:pic>
        <p:nvPicPr>
          <p:cNvPr id="7" name="Picture 6">
            <a:extLst>
              <a:ext uri="{FF2B5EF4-FFF2-40B4-BE49-F238E27FC236}">
                <a16:creationId xmlns:a16="http://schemas.microsoft.com/office/drawing/2014/main" id="{16D9FA04-0AB1-DB96-E217-92C4FCD01531}"/>
              </a:ext>
            </a:extLst>
          </p:cNvPr>
          <p:cNvPicPr>
            <a:picLocks noChangeAspect="1"/>
          </p:cNvPicPr>
          <p:nvPr/>
        </p:nvPicPr>
        <p:blipFill>
          <a:blip r:embed="rId3"/>
          <a:stretch>
            <a:fillRect/>
          </a:stretch>
        </p:blipFill>
        <p:spPr>
          <a:xfrm>
            <a:off x="0" y="11430"/>
            <a:ext cx="9144000" cy="5120640"/>
          </a:xfrm>
          <a:prstGeom prst="rect">
            <a:avLst/>
          </a:prstGeom>
        </p:spPr>
      </p:pic>
      <p:pic>
        <p:nvPicPr>
          <p:cNvPr id="10" name="Picture 9">
            <a:extLst>
              <a:ext uri="{FF2B5EF4-FFF2-40B4-BE49-F238E27FC236}">
                <a16:creationId xmlns:a16="http://schemas.microsoft.com/office/drawing/2014/main" id="{B77922AE-5AB0-2FF4-70EE-7F0018150AC1}"/>
              </a:ext>
            </a:extLst>
          </p:cNvPr>
          <p:cNvPicPr>
            <a:picLocks noChangeAspect="1"/>
          </p:cNvPicPr>
          <p:nvPr/>
        </p:nvPicPr>
        <p:blipFill>
          <a:blip r:embed="rId4"/>
          <a:stretch>
            <a:fillRect/>
          </a:stretch>
        </p:blipFill>
        <p:spPr>
          <a:xfrm>
            <a:off x="8815513" y="4903470"/>
            <a:ext cx="276225" cy="228600"/>
          </a:xfrm>
          <a:prstGeom prst="rect">
            <a:avLst/>
          </a:prstGeom>
        </p:spPr>
      </p:pic>
    </p:spTree>
    <p:extLst>
      <p:ext uri="{BB962C8B-B14F-4D97-AF65-F5344CB8AC3E}">
        <p14:creationId xmlns:p14="http://schemas.microsoft.com/office/powerpoint/2010/main" val="25390851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852661" y="4878337"/>
            <a:ext cx="201930" cy="213360"/>
          </a:xfrm>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z="1000" spc="-35" dirty="0">
                <a:solidFill>
                  <a:srgbClr val="FFFFFF"/>
                </a:solidFill>
                <a:latin typeface="Trebuchet MS"/>
                <a:cs typeface="Trebuchet MS"/>
              </a:rPr>
              <a:t>111</a:t>
            </a:fld>
            <a:endParaRPr sz="1000">
              <a:latin typeface="Trebuchet MS"/>
              <a:cs typeface="Trebuchet MS"/>
            </a:endParaRPr>
          </a:p>
        </p:txBody>
      </p:sp>
      <p:pic>
        <p:nvPicPr>
          <p:cNvPr id="7" name="Picture 6">
            <a:extLst>
              <a:ext uri="{FF2B5EF4-FFF2-40B4-BE49-F238E27FC236}">
                <a16:creationId xmlns:a16="http://schemas.microsoft.com/office/drawing/2014/main" id="{91C1286C-D0D7-F519-C106-A5392080F0F3}"/>
              </a:ext>
            </a:extLst>
          </p:cNvPr>
          <p:cNvPicPr>
            <a:picLocks noChangeAspect="1"/>
          </p:cNvPicPr>
          <p:nvPr/>
        </p:nvPicPr>
        <p:blipFill>
          <a:blip r:embed="rId3"/>
          <a:stretch>
            <a:fillRect/>
          </a:stretch>
        </p:blipFill>
        <p:spPr>
          <a:xfrm>
            <a:off x="0" y="0"/>
            <a:ext cx="9144000" cy="4316255"/>
          </a:xfrm>
          <a:prstGeom prst="rect">
            <a:avLst/>
          </a:prstGeom>
        </p:spPr>
      </p:pic>
    </p:spTree>
    <p:extLst>
      <p:ext uri="{BB962C8B-B14F-4D97-AF65-F5344CB8AC3E}">
        <p14:creationId xmlns:p14="http://schemas.microsoft.com/office/powerpoint/2010/main" val="36618131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852661" y="4878337"/>
            <a:ext cx="201930" cy="213360"/>
          </a:xfrm>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z="1000" spc="-35" dirty="0">
                <a:solidFill>
                  <a:srgbClr val="FFFFFF"/>
                </a:solidFill>
                <a:latin typeface="Trebuchet MS"/>
                <a:cs typeface="Trebuchet MS"/>
              </a:rPr>
              <a:t>112</a:t>
            </a:fld>
            <a:endParaRPr sz="1000">
              <a:latin typeface="Trebuchet MS"/>
              <a:cs typeface="Trebuchet MS"/>
            </a:endParaRPr>
          </a:p>
        </p:txBody>
      </p:sp>
      <p:pic>
        <p:nvPicPr>
          <p:cNvPr id="7" name="Picture 6">
            <a:extLst>
              <a:ext uri="{FF2B5EF4-FFF2-40B4-BE49-F238E27FC236}">
                <a16:creationId xmlns:a16="http://schemas.microsoft.com/office/drawing/2014/main" id="{FC057727-DB2A-2896-18B6-10E247D27175}"/>
              </a:ext>
            </a:extLst>
          </p:cNvPr>
          <p:cNvPicPr>
            <a:picLocks noChangeAspect="1"/>
          </p:cNvPicPr>
          <p:nvPr/>
        </p:nvPicPr>
        <p:blipFill>
          <a:blip r:embed="rId3"/>
          <a:stretch>
            <a:fillRect/>
          </a:stretch>
        </p:blipFill>
        <p:spPr>
          <a:xfrm>
            <a:off x="0" y="0"/>
            <a:ext cx="9144000" cy="4203000"/>
          </a:xfrm>
          <a:prstGeom prst="rect">
            <a:avLst/>
          </a:prstGeom>
        </p:spPr>
      </p:pic>
    </p:spTree>
    <p:extLst>
      <p:ext uri="{BB962C8B-B14F-4D97-AF65-F5344CB8AC3E}">
        <p14:creationId xmlns:p14="http://schemas.microsoft.com/office/powerpoint/2010/main" val="28614221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8852661" y="4878337"/>
            <a:ext cx="201930" cy="213360"/>
          </a:xfrm>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z="1000" spc="-35" dirty="0">
                <a:solidFill>
                  <a:srgbClr val="FFFFFF"/>
                </a:solidFill>
                <a:latin typeface="Trebuchet MS"/>
                <a:cs typeface="Trebuchet MS"/>
              </a:rPr>
              <a:t>113</a:t>
            </a:fld>
            <a:endParaRPr sz="1000">
              <a:latin typeface="Trebuchet MS"/>
              <a:cs typeface="Trebuchet MS"/>
            </a:endParaRPr>
          </a:p>
        </p:txBody>
      </p:sp>
      <p:pic>
        <p:nvPicPr>
          <p:cNvPr id="8" name="Picture 7">
            <a:extLst>
              <a:ext uri="{FF2B5EF4-FFF2-40B4-BE49-F238E27FC236}">
                <a16:creationId xmlns:a16="http://schemas.microsoft.com/office/drawing/2014/main" id="{6DFF2E85-0034-408A-6AFC-896DAEE5CAB2}"/>
              </a:ext>
            </a:extLst>
          </p:cNvPr>
          <p:cNvPicPr>
            <a:picLocks noChangeAspect="1"/>
          </p:cNvPicPr>
          <p:nvPr/>
        </p:nvPicPr>
        <p:blipFill>
          <a:blip r:embed="rId2"/>
          <a:stretch>
            <a:fillRect/>
          </a:stretch>
        </p:blipFill>
        <p:spPr>
          <a:xfrm>
            <a:off x="0" y="32753"/>
            <a:ext cx="9144000" cy="4192859"/>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Picture 147">
            <a:extLst>
              <a:ext uri="{FF2B5EF4-FFF2-40B4-BE49-F238E27FC236}">
                <a16:creationId xmlns:a16="http://schemas.microsoft.com/office/drawing/2014/main" id="{681DA7AB-ED0A-F079-5158-B5699B52C8E9}"/>
              </a:ext>
            </a:extLst>
          </p:cNvPr>
          <p:cNvPicPr>
            <a:picLocks noChangeAspect="1"/>
          </p:cNvPicPr>
          <p:nvPr/>
        </p:nvPicPr>
        <p:blipFill>
          <a:blip r:embed="rId3"/>
          <a:stretch>
            <a:fillRect/>
          </a:stretch>
        </p:blipFill>
        <p:spPr>
          <a:xfrm>
            <a:off x="0" y="14478"/>
            <a:ext cx="9144000" cy="4188023"/>
          </a:xfrm>
          <a:prstGeom prst="rect">
            <a:avLst/>
          </a:prstGeom>
        </p:spPr>
      </p:pic>
      <p:pic>
        <p:nvPicPr>
          <p:cNvPr id="3" name="Picture 2">
            <a:extLst>
              <a:ext uri="{FF2B5EF4-FFF2-40B4-BE49-F238E27FC236}">
                <a16:creationId xmlns:a16="http://schemas.microsoft.com/office/drawing/2014/main" id="{F6FBF37E-9956-D338-14EE-158677165508}"/>
              </a:ext>
            </a:extLst>
          </p:cNvPr>
          <p:cNvPicPr>
            <a:picLocks noChangeAspect="1"/>
          </p:cNvPicPr>
          <p:nvPr/>
        </p:nvPicPr>
        <p:blipFill>
          <a:blip r:embed="rId4"/>
          <a:stretch>
            <a:fillRect/>
          </a:stretch>
        </p:blipFill>
        <p:spPr>
          <a:xfrm>
            <a:off x="5029200" y="3486149"/>
            <a:ext cx="3581400" cy="716351"/>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C119B2-5643-B3E3-3442-78DB28F73424}"/>
              </a:ext>
            </a:extLst>
          </p:cNvPr>
          <p:cNvPicPr>
            <a:picLocks noChangeAspect="1"/>
          </p:cNvPicPr>
          <p:nvPr/>
        </p:nvPicPr>
        <p:blipFill>
          <a:blip r:embed="rId2"/>
          <a:stretch>
            <a:fillRect/>
          </a:stretch>
        </p:blipFill>
        <p:spPr>
          <a:xfrm>
            <a:off x="0" y="0"/>
            <a:ext cx="9144000" cy="4227197"/>
          </a:xfrm>
          <a:prstGeom prst="rect">
            <a:avLst/>
          </a:prstGeom>
        </p:spPr>
      </p:pic>
    </p:spTree>
    <p:extLst>
      <p:ext uri="{BB962C8B-B14F-4D97-AF65-F5344CB8AC3E}">
        <p14:creationId xmlns:p14="http://schemas.microsoft.com/office/powerpoint/2010/main" val="41988475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C847B-2797-18DB-AD7A-CA122C7913A8}"/>
              </a:ext>
            </a:extLst>
          </p:cNvPr>
          <p:cNvPicPr>
            <a:picLocks noChangeAspect="1"/>
          </p:cNvPicPr>
          <p:nvPr/>
        </p:nvPicPr>
        <p:blipFill>
          <a:blip r:embed="rId2"/>
          <a:stretch>
            <a:fillRect/>
          </a:stretch>
        </p:blipFill>
        <p:spPr>
          <a:xfrm>
            <a:off x="0" y="26670"/>
            <a:ext cx="9144000" cy="4361536"/>
          </a:xfrm>
          <a:prstGeom prst="rect">
            <a:avLst/>
          </a:prstGeom>
        </p:spPr>
      </p:pic>
    </p:spTree>
    <p:extLst>
      <p:ext uri="{BB962C8B-B14F-4D97-AF65-F5344CB8AC3E}">
        <p14:creationId xmlns:p14="http://schemas.microsoft.com/office/powerpoint/2010/main" val="34333241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4CC850-DCBD-2465-1B56-EBF13EF2A725}"/>
              </a:ext>
            </a:extLst>
          </p:cNvPr>
          <p:cNvPicPr>
            <a:picLocks noChangeAspect="1"/>
          </p:cNvPicPr>
          <p:nvPr/>
        </p:nvPicPr>
        <p:blipFill>
          <a:blip r:embed="rId3"/>
          <a:stretch>
            <a:fillRect/>
          </a:stretch>
        </p:blipFill>
        <p:spPr>
          <a:xfrm>
            <a:off x="0" y="0"/>
            <a:ext cx="9144000" cy="4259461"/>
          </a:xfrm>
          <a:prstGeom prst="rect">
            <a:avLst/>
          </a:prstGeom>
        </p:spPr>
      </p:pic>
    </p:spTree>
    <p:extLst>
      <p:ext uri="{BB962C8B-B14F-4D97-AF65-F5344CB8AC3E}">
        <p14:creationId xmlns:p14="http://schemas.microsoft.com/office/powerpoint/2010/main" val="35762147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F6F227-B9D8-928A-C3C5-098CD0DF9578}"/>
              </a:ext>
            </a:extLst>
          </p:cNvPr>
          <p:cNvSpPr txBox="1"/>
          <p:nvPr/>
        </p:nvSpPr>
        <p:spPr>
          <a:xfrm>
            <a:off x="3048000" y="-95250"/>
            <a:ext cx="4577080" cy="754053"/>
          </a:xfrm>
          <a:prstGeom prst="rect">
            <a:avLst/>
          </a:prstGeom>
          <a:noFill/>
        </p:spPr>
        <p:txBody>
          <a:bodyPr wrap="square">
            <a:spAutoFit/>
          </a:bodyPr>
          <a:lstStyle/>
          <a:p>
            <a:pPr algn="l"/>
            <a:endParaRPr lang="en-US" sz="1100" b="0" i="0" u="none" strike="noStrike" baseline="0" dirty="0">
              <a:solidFill>
                <a:srgbClr val="00B0F0"/>
              </a:solidFill>
              <a:latin typeface="2"/>
            </a:endParaRPr>
          </a:p>
          <a:p>
            <a:r>
              <a:rPr lang="en-US" sz="3200" b="1" i="0" u="none" strike="noStrike" baseline="0" dirty="0">
                <a:solidFill>
                  <a:srgbClr val="00B0F0"/>
                </a:solidFill>
                <a:latin typeface="2"/>
              </a:rPr>
              <a:t>Cross-Validation</a:t>
            </a:r>
            <a:endParaRPr lang="en-US" sz="3200" dirty="0">
              <a:solidFill>
                <a:srgbClr val="00B0F0"/>
              </a:solidFill>
            </a:endParaRPr>
          </a:p>
        </p:txBody>
      </p:sp>
      <p:pic>
        <p:nvPicPr>
          <p:cNvPr id="7" name="Picture 6">
            <a:extLst>
              <a:ext uri="{FF2B5EF4-FFF2-40B4-BE49-F238E27FC236}">
                <a16:creationId xmlns:a16="http://schemas.microsoft.com/office/drawing/2014/main" id="{05BE3C92-36F5-42C8-1F47-CCA48420716D}"/>
              </a:ext>
            </a:extLst>
          </p:cNvPr>
          <p:cNvPicPr>
            <a:picLocks noChangeAspect="1"/>
          </p:cNvPicPr>
          <p:nvPr/>
        </p:nvPicPr>
        <p:blipFill>
          <a:blip r:embed="rId3"/>
          <a:stretch>
            <a:fillRect/>
          </a:stretch>
        </p:blipFill>
        <p:spPr>
          <a:xfrm>
            <a:off x="914400" y="1200150"/>
            <a:ext cx="7562850" cy="3232647"/>
          </a:xfrm>
          <a:prstGeom prst="rect">
            <a:avLst/>
          </a:prstGeom>
        </p:spPr>
      </p:pic>
      <p:sp>
        <p:nvSpPr>
          <p:cNvPr id="9" name="TextBox 8">
            <a:extLst>
              <a:ext uri="{FF2B5EF4-FFF2-40B4-BE49-F238E27FC236}">
                <a16:creationId xmlns:a16="http://schemas.microsoft.com/office/drawing/2014/main" id="{B9AB77DD-6D8D-F5A1-4A58-9716759C7BD9}"/>
              </a:ext>
            </a:extLst>
          </p:cNvPr>
          <p:cNvSpPr txBox="1"/>
          <p:nvPr/>
        </p:nvSpPr>
        <p:spPr>
          <a:xfrm>
            <a:off x="3048000" y="783545"/>
            <a:ext cx="4577080" cy="369332"/>
          </a:xfrm>
          <a:prstGeom prst="rect">
            <a:avLst/>
          </a:prstGeom>
          <a:noFill/>
        </p:spPr>
        <p:txBody>
          <a:bodyPr wrap="square">
            <a:spAutoFit/>
          </a:bodyPr>
          <a:lstStyle/>
          <a:p>
            <a:r>
              <a:rPr lang="en-US" sz="1800" b="1" i="0" u="none" strike="noStrike" baseline="0" dirty="0">
                <a:solidFill>
                  <a:srgbClr val="00CEF6"/>
                </a:solidFill>
                <a:latin typeface="2"/>
              </a:rPr>
              <a:t>Is the Model Ready for Use?</a:t>
            </a:r>
            <a:endParaRPr lang="en-US" dirty="0"/>
          </a:p>
        </p:txBody>
      </p:sp>
    </p:spTree>
    <p:extLst>
      <p:ext uri="{BB962C8B-B14F-4D97-AF65-F5344CB8AC3E}">
        <p14:creationId xmlns:p14="http://schemas.microsoft.com/office/powerpoint/2010/main" val="11244725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789E96-C4B8-CE3C-A46C-75C241BF3267}"/>
              </a:ext>
            </a:extLst>
          </p:cNvPr>
          <p:cNvPicPr>
            <a:picLocks noChangeAspect="1"/>
          </p:cNvPicPr>
          <p:nvPr/>
        </p:nvPicPr>
        <p:blipFill>
          <a:blip r:embed="rId2"/>
          <a:stretch>
            <a:fillRect/>
          </a:stretch>
        </p:blipFill>
        <p:spPr>
          <a:xfrm>
            <a:off x="876300" y="-95250"/>
            <a:ext cx="7391400" cy="1960361"/>
          </a:xfrm>
          <a:prstGeom prst="rect">
            <a:avLst/>
          </a:prstGeom>
        </p:spPr>
      </p:pic>
      <p:sp>
        <p:nvSpPr>
          <p:cNvPr id="5" name="TextBox 4">
            <a:extLst>
              <a:ext uri="{FF2B5EF4-FFF2-40B4-BE49-F238E27FC236}">
                <a16:creationId xmlns:a16="http://schemas.microsoft.com/office/drawing/2014/main" id="{B9B0C59C-FF81-8F94-E282-036DD6CBCFE3}"/>
              </a:ext>
            </a:extLst>
          </p:cNvPr>
          <p:cNvSpPr txBox="1"/>
          <p:nvPr/>
        </p:nvSpPr>
        <p:spPr>
          <a:xfrm>
            <a:off x="876300" y="1841238"/>
            <a:ext cx="7810500" cy="2046714"/>
          </a:xfrm>
          <a:prstGeom prst="rect">
            <a:avLst/>
          </a:prstGeom>
          <a:noFill/>
        </p:spPr>
        <p:txBody>
          <a:bodyPr wrap="square">
            <a:spAutoFit/>
          </a:bodyPr>
          <a:lstStyle/>
          <a:p>
            <a:pPr>
              <a:spcBef>
                <a:spcPts val="600"/>
              </a:spcBef>
              <a:buFont typeface="+mj-lt"/>
              <a:buAutoNum type="arabicPeriod"/>
            </a:pPr>
            <a:r>
              <a:rPr lang="en-US" sz="1600" b="1" dirty="0"/>
              <a:t> Splitting the Data</a:t>
            </a:r>
            <a:r>
              <a:rPr lang="en-US" sz="1600" dirty="0"/>
              <a:t>: The dataset is split into K equal-sized (or nearly equal-sized) subsets.</a:t>
            </a:r>
          </a:p>
          <a:p>
            <a:pPr>
              <a:spcBef>
                <a:spcPts val="600"/>
              </a:spcBef>
              <a:buFont typeface="+mj-lt"/>
              <a:buAutoNum type="arabicPeriod"/>
            </a:pPr>
            <a:r>
              <a:rPr lang="en-US" sz="1600" b="1" dirty="0"/>
              <a:t> Training and Validation</a:t>
            </a:r>
            <a:r>
              <a:rPr lang="en-US" sz="1600" dirty="0"/>
              <a:t>: The model is trained K times, each time using K-1 folds for training and the remaining 1 fold for validation.</a:t>
            </a:r>
          </a:p>
          <a:p>
            <a:pPr>
              <a:spcBef>
                <a:spcPts val="600"/>
              </a:spcBef>
              <a:buFont typeface="+mj-lt"/>
              <a:buAutoNum type="arabicPeriod"/>
            </a:pPr>
            <a:r>
              <a:rPr lang="en-US" sz="1600" b="1" dirty="0"/>
              <a:t> Rotation</a:t>
            </a:r>
            <a:r>
              <a:rPr lang="en-US" sz="1600" dirty="0"/>
              <a:t>: The validation fold is rotated such that each of the K folds is used exactly once as the validation set.</a:t>
            </a:r>
          </a:p>
          <a:p>
            <a:pPr>
              <a:spcBef>
                <a:spcPts val="600"/>
              </a:spcBef>
              <a:buFont typeface="+mj-lt"/>
              <a:buAutoNum type="arabicPeriod"/>
            </a:pPr>
            <a:r>
              <a:rPr lang="en-US" sz="1600" b="1" dirty="0"/>
              <a:t> Averaging the Results</a:t>
            </a:r>
            <a:r>
              <a:rPr lang="en-US" sz="1600" dirty="0"/>
              <a:t>: The performance metric (e.g., accuracy, precision, recall) is averaged across all K trials to give an overall performance estimate.</a:t>
            </a:r>
          </a:p>
        </p:txBody>
      </p:sp>
    </p:spTree>
    <p:extLst>
      <p:ext uri="{BB962C8B-B14F-4D97-AF65-F5344CB8AC3E}">
        <p14:creationId xmlns:p14="http://schemas.microsoft.com/office/powerpoint/2010/main" val="1805333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Which is classification problem? </a:t>
            </a:r>
          </a:p>
        </p:txBody>
      </p:sp>
      <p:sp>
        <p:nvSpPr>
          <p:cNvPr id="160" name="Google Shape;160;p28"/>
          <p:cNvSpPr txBox="1">
            <a:spLocks noGrp="1"/>
          </p:cNvSpPr>
          <p:nvPr>
            <p:ph type="body" idx="1"/>
          </p:nvPr>
        </p:nvSpPr>
        <p:spPr>
          <a:xfrm>
            <a:off x="311700" y="1468825"/>
            <a:ext cx="8452592" cy="309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sz="1400" dirty="0"/>
              <a:t>A regression problem is when we try to use any type (continuous or categorical) of data to predict outcomes that are continuous. </a:t>
            </a:r>
          </a:p>
          <a:p>
            <a:pPr marL="457200" lvl="0" indent="-317500" algn="l" rtl="0">
              <a:spcBef>
                <a:spcPts val="0"/>
              </a:spcBef>
              <a:spcAft>
                <a:spcPts val="0"/>
              </a:spcAft>
              <a:buSzPts val="1400"/>
              <a:buChar char="-"/>
            </a:pPr>
            <a:endParaRPr lang="en-US" sz="1400" dirty="0"/>
          </a:p>
        </p:txBody>
      </p:sp>
    </p:spTree>
    <p:extLst>
      <p:ext uri="{BB962C8B-B14F-4D97-AF65-F5344CB8AC3E}">
        <p14:creationId xmlns:p14="http://schemas.microsoft.com/office/powerpoint/2010/main" val="9449466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7E2855-D882-5F32-89D0-EAA55847EFC0}"/>
              </a:ext>
            </a:extLst>
          </p:cNvPr>
          <p:cNvPicPr>
            <a:picLocks noChangeAspect="1"/>
          </p:cNvPicPr>
          <p:nvPr/>
        </p:nvPicPr>
        <p:blipFill>
          <a:blip r:embed="rId3"/>
          <a:stretch>
            <a:fillRect/>
          </a:stretch>
        </p:blipFill>
        <p:spPr>
          <a:xfrm>
            <a:off x="20320" y="0"/>
            <a:ext cx="9144000" cy="4857750"/>
          </a:xfrm>
          <a:prstGeom prst="rect">
            <a:avLst/>
          </a:prstGeom>
        </p:spPr>
      </p:pic>
    </p:spTree>
    <p:extLst>
      <p:ext uri="{BB962C8B-B14F-4D97-AF65-F5344CB8AC3E}">
        <p14:creationId xmlns:p14="http://schemas.microsoft.com/office/powerpoint/2010/main" val="7538998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271707-5850-DC18-AFAC-909A65439E27}"/>
              </a:ext>
            </a:extLst>
          </p:cNvPr>
          <p:cNvPicPr>
            <a:picLocks noChangeAspect="1"/>
          </p:cNvPicPr>
          <p:nvPr/>
        </p:nvPicPr>
        <p:blipFill>
          <a:blip r:embed="rId2"/>
          <a:stretch>
            <a:fillRect/>
          </a:stretch>
        </p:blipFill>
        <p:spPr>
          <a:xfrm>
            <a:off x="-5080" y="209550"/>
            <a:ext cx="9144000" cy="3266364"/>
          </a:xfrm>
          <a:prstGeom prst="rect">
            <a:avLst/>
          </a:prstGeom>
        </p:spPr>
      </p:pic>
    </p:spTree>
    <p:extLst>
      <p:ext uri="{BB962C8B-B14F-4D97-AF65-F5344CB8AC3E}">
        <p14:creationId xmlns:p14="http://schemas.microsoft.com/office/powerpoint/2010/main" val="10371706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6510">
              <a:lnSpc>
                <a:spcPct val="100000"/>
              </a:lnSpc>
              <a:spcBef>
                <a:spcPts val="105"/>
              </a:spcBef>
            </a:pPr>
            <a:r>
              <a:rPr spc="-185" dirty="0"/>
              <a:t>Mach</a:t>
            </a:r>
            <a:r>
              <a:rPr spc="-90" dirty="0"/>
              <a:t>i</a:t>
            </a:r>
            <a:r>
              <a:rPr spc="-300" dirty="0"/>
              <a:t>ne</a:t>
            </a:r>
            <a:r>
              <a:rPr spc="-160" dirty="0"/>
              <a:t> </a:t>
            </a:r>
            <a:r>
              <a:rPr spc="-250" dirty="0"/>
              <a:t>Lear</a:t>
            </a:r>
            <a:r>
              <a:rPr spc="-295" dirty="0"/>
              <a:t>n</a:t>
            </a:r>
            <a:r>
              <a:rPr spc="-125" dirty="0"/>
              <a:t>ing</a:t>
            </a:r>
            <a:r>
              <a:rPr spc="-135" dirty="0"/>
              <a:t> </a:t>
            </a:r>
            <a:r>
              <a:rPr spc="-145" dirty="0"/>
              <a:t>Steps</a:t>
            </a:r>
          </a:p>
        </p:txBody>
      </p:sp>
      <p:sp>
        <p:nvSpPr>
          <p:cNvPr id="4" name="object 4"/>
          <p:cNvSpPr txBox="1"/>
          <p:nvPr/>
        </p:nvSpPr>
        <p:spPr>
          <a:xfrm>
            <a:off x="8852661" y="4878337"/>
            <a:ext cx="201930" cy="213360"/>
          </a:xfrm>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z="1000" spc="-35" dirty="0">
                <a:solidFill>
                  <a:srgbClr val="FFFFFF"/>
                </a:solidFill>
                <a:latin typeface="Trebuchet MS"/>
                <a:cs typeface="Trebuchet MS"/>
              </a:rPr>
              <a:t>122</a:t>
            </a:fld>
            <a:endParaRPr sz="1000">
              <a:latin typeface="Trebuchet MS"/>
              <a:cs typeface="Trebuchet MS"/>
            </a:endParaRPr>
          </a:p>
        </p:txBody>
      </p:sp>
      <p:sp>
        <p:nvSpPr>
          <p:cNvPr id="3" name="object 3"/>
          <p:cNvSpPr txBox="1"/>
          <p:nvPr/>
        </p:nvSpPr>
        <p:spPr>
          <a:xfrm>
            <a:off x="1321053" y="1238156"/>
            <a:ext cx="4288155" cy="2860040"/>
          </a:xfrm>
          <a:prstGeom prst="rect">
            <a:avLst/>
          </a:prstGeom>
        </p:spPr>
        <p:txBody>
          <a:bodyPr vert="horz" wrap="square" lIns="0" tIns="31750" rIns="0" bIns="0" rtlCol="0">
            <a:spAutoFit/>
          </a:bodyPr>
          <a:lstStyle/>
          <a:p>
            <a:pPr marL="367665" indent="-355600">
              <a:lnSpc>
                <a:spcPct val="100000"/>
              </a:lnSpc>
              <a:spcBef>
                <a:spcPts val="250"/>
              </a:spcBef>
              <a:buClr>
                <a:srgbClr val="283149"/>
              </a:buClr>
              <a:buSzPct val="125000"/>
              <a:buFont typeface="Arial MT"/>
              <a:buChar char="•"/>
              <a:tabLst>
                <a:tab pos="367665" algn="l"/>
                <a:tab pos="368300" algn="l"/>
              </a:tabLst>
            </a:pPr>
            <a:r>
              <a:rPr sz="1600" spc="-105" dirty="0">
                <a:solidFill>
                  <a:srgbClr val="CCCCCC"/>
                </a:solidFill>
                <a:latin typeface="Lucida Sans Unicode"/>
                <a:cs typeface="Lucida Sans Unicode"/>
              </a:rPr>
              <a:t>Gatheri</a:t>
            </a:r>
            <a:r>
              <a:rPr sz="1600" spc="-120" dirty="0">
                <a:solidFill>
                  <a:srgbClr val="CCCCCC"/>
                </a:solidFill>
                <a:latin typeface="Lucida Sans Unicode"/>
                <a:cs typeface="Lucida Sans Unicode"/>
              </a:rPr>
              <a:t>n</a:t>
            </a:r>
            <a:r>
              <a:rPr sz="1600" spc="-195" dirty="0">
                <a:solidFill>
                  <a:srgbClr val="CCCCCC"/>
                </a:solidFill>
                <a:latin typeface="Lucida Sans Unicode"/>
                <a:cs typeface="Lucida Sans Unicode"/>
              </a:rPr>
              <a:t>g</a:t>
            </a:r>
            <a:r>
              <a:rPr sz="1600" spc="-175" dirty="0">
                <a:solidFill>
                  <a:srgbClr val="CCCCCC"/>
                </a:solidFill>
                <a:latin typeface="Lucida Sans Unicode"/>
                <a:cs typeface="Lucida Sans Unicode"/>
              </a:rPr>
              <a:t> </a:t>
            </a:r>
            <a:r>
              <a:rPr sz="1600" spc="-100" dirty="0">
                <a:solidFill>
                  <a:srgbClr val="CCCCCC"/>
                </a:solidFill>
                <a:latin typeface="Lucida Sans Unicode"/>
                <a:cs typeface="Lucida Sans Unicode"/>
              </a:rPr>
              <a:t>an</a:t>
            </a:r>
            <a:r>
              <a:rPr sz="1600" spc="-125" dirty="0">
                <a:solidFill>
                  <a:srgbClr val="CCCCCC"/>
                </a:solidFill>
                <a:latin typeface="Lucida Sans Unicode"/>
                <a:cs typeface="Lucida Sans Unicode"/>
              </a:rPr>
              <a:t>d</a:t>
            </a:r>
            <a:r>
              <a:rPr sz="1600" spc="-170" dirty="0">
                <a:solidFill>
                  <a:srgbClr val="CCCCCC"/>
                </a:solidFill>
                <a:latin typeface="Lucida Sans Unicode"/>
                <a:cs typeface="Lucida Sans Unicode"/>
              </a:rPr>
              <a:t> </a:t>
            </a:r>
            <a:r>
              <a:rPr sz="1600" spc="-95" dirty="0">
                <a:solidFill>
                  <a:srgbClr val="CCCCCC"/>
                </a:solidFill>
                <a:latin typeface="Lucida Sans Unicode"/>
                <a:cs typeface="Lucida Sans Unicode"/>
              </a:rPr>
              <a:t>load</a:t>
            </a:r>
            <a:r>
              <a:rPr sz="1600" spc="-65" dirty="0">
                <a:solidFill>
                  <a:srgbClr val="CCCCCC"/>
                </a:solidFill>
                <a:latin typeface="Lucida Sans Unicode"/>
                <a:cs typeface="Lucida Sans Unicode"/>
              </a:rPr>
              <a:t>i</a:t>
            </a:r>
            <a:r>
              <a:rPr sz="1600" spc="-125" dirty="0">
                <a:solidFill>
                  <a:srgbClr val="CCCCCC"/>
                </a:solidFill>
                <a:latin typeface="Lucida Sans Unicode"/>
                <a:cs typeface="Lucida Sans Unicode"/>
              </a:rPr>
              <a:t>n</a:t>
            </a:r>
            <a:r>
              <a:rPr sz="1600" spc="-195" dirty="0">
                <a:solidFill>
                  <a:srgbClr val="CCCCCC"/>
                </a:solidFill>
                <a:latin typeface="Lucida Sans Unicode"/>
                <a:cs typeface="Lucida Sans Unicode"/>
              </a:rPr>
              <a:t>g</a:t>
            </a:r>
            <a:r>
              <a:rPr sz="1600" spc="-175" dirty="0">
                <a:solidFill>
                  <a:srgbClr val="CCCCCC"/>
                </a:solidFill>
                <a:latin typeface="Lucida Sans Unicode"/>
                <a:cs typeface="Lucida Sans Unicode"/>
              </a:rPr>
              <a:t> </a:t>
            </a:r>
            <a:r>
              <a:rPr sz="1600" spc="-85" dirty="0">
                <a:solidFill>
                  <a:srgbClr val="CCCCCC"/>
                </a:solidFill>
                <a:latin typeface="Lucida Sans Unicode"/>
                <a:cs typeface="Lucida Sans Unicode"/>
              </a:rPr>
              <a:t>data</a:t>
            </a:r>
            <a:endParaRPr sz="160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20" dirty="0">
                <a:solidFill>
                  <a:srgbClr val="CCCCCC"/>
                </a:solidFill>
                <a:latin typeface="Lucida Sans Unicode"/>
                <a:cs typeface="Lucida Sans Unicode"/>
              </a:rPr>
              <a:t>Exploring</a:t>
            </a:r>
            <a:r>
              <a:rPr sz="1600" spc="-185" dirty="0">
                <a:solidFill>
                  <a:srgbClr val="CCCCCC"/>
                </a:solidFill>
                <a:latin typeface="Lucida Sans Unicode"/>
                <a:cs typeface="Lucida Sans Unicode"/>
              </a:rPr>
              <a:t> </a:t>
            </a:r>
            <a:r>
              <a:rPr sz="1600" spc="-85" dirty="0">
                <a:solidFill>
                  <a:srgbClr val="CCCCCC"/>
                </a:solidFill>
                <a:latin typeface="Lucida Sans Unicode"/>
                <a:cs typeface="Lucida Sans Unicode"/>
              </a:rPr>
              <a:t>data</a:t>
            </a:r>
            <a:r>
              <a:rPr sz="1600" spc="-170" dirty="0">
                <a:solidFill>
                  <a:srgbClr val="CCCCCC"/>
                </a:solidFill>
                <a:latin typeface="Lucida Sans Unicode"/>
                <a:cs typeface="Lucida Sans Unicode"/>
              </a:rPr>
              <a:t> </a:t>
            </a:r>
            <a:r>
              <a:rPr sz="1600" spc="-114" dirty="0">
                <a:solidFill>
                  <a:srgbClr val="CCCCCC"/>
                </a:solidFill>
                <a:latin typeface="Lucida Sans Unicode"/>
                <a:cs typeface="Lucida Sans Unicode"/>
              </a:rPr>
              <a:t>(e.g.,</a:t>
            </a:r>
            <a:r>
              <a:rPr sz="1600" spc="-150" dirty="0">
                <a:solidFill>
                  <a:srgbClr val="CCCCCC"/>
                </a:solidFill>
                <a:latin typeface="Lucida Sans Unicode"/>
                <a:cs typeface="Lucida Sans Unicode"/>
              </a:rPr>
              <a:t> </a:t>
            </a:r>
            <a:r>
              <a:rPr sz="1600" spc="-114" dirty="0">
                <a:solidFill>
                  <a:srgbClr val="CCCCCC"/>
                </a:solidFill>
                <a:latin typeface="Lucida Sans Unicode"/>
                <a:cs typeface="Lucida Sans Unicode"/>
              </a:rPr>
              <a:t>pandas</a:t>
            </a:r>
            <a:r>
              <a:rPr sz="1600" spc="-160" dirty="0">
                <a:solidFill>
                  <a:srgbClr val="CCCCCC"/>
                </a:solidFill>
                <a:latin typeface="Lucida Sans Unicode"/>
                <a:cs typeface="Lucida Sans Unicode"/>
              </a:rPr>
              <a:t> </a:t>
            </a:r>
            <a:r>
              <a:rPr sz="1600" spc="-110" dirty="0">
                <a:solidFill>
                  <a:srgbClr val="CCCCCC"/>
                </a:solidFill>
                <a:latin typeface="Lucida Sans Unicode"/>
                <a:cs typeface="Lucida Sans Unicode"/>
              </a:rPr>
              <a:t>and</a:t>
            </a:r>
            <a:r>
              <a:rPr sz="1600" spc="-165" dirty="0">
                <a:solidFill>
                  <a:srgbClr val="CCCCCC"/>
                </a:solidFill>
                <a:latin typeface="Lucida Sans Unicode"/>
                <a:cs typeface="Lucida Sans Unicode"/>
              </a:rPr>
              <a:t> </a:t>
            </a:r>
            <a:r>
              <a:rPr sz="1600" spc="-100" dirty="0">
                <a:solidFill>
                  <a:srgbClr val="CCCCCC"/>
                </a:solidFill>
                <a:latin typeface="Lucida Sans Unicode"/>
                <a:cs typeface="Lucida Sans Unicode"/>
              </a:rPr>
              <a:t>visualization)</a:t>
            </a:r>
            <a:endParaRPr sz="160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25" dirty="0">
                <a:solidFill>
                  <a:srgbClr val="CCCCCC"/>
                </a:solidFill>
                <a:latin typeface="Lucida Sans Unicode"/>
                <a:cs typeface="Lucida Sans Unicode"/>
              </a:rPr>
              <a:t>Trans</a:t>
            </a:r>
            <a:r>
              <a:rPr sz="1600" spc="-114" dirty="0">
                <a:solidFill>
                  <a:srgbClr val="CCCCCC"/>
                </a:solidFill>
                <a:latin typeface="Lucida Sans Unicode"/>
                <a:cs typeface="Lucida Sans Unicode"/>
              </a:rPr>
              <a:t>formi</a:t>
            </a:r>
            <a:r>
              <a:rPr sz="1600" spc="-130" dirty="0">
                <a:solidFill>
                  <a:srgbClr val="CCCCCC"/>
                </a:solidFill>
                <a:latin typeface="Lucida Sans Unicode"/>
                <a:cs typeface="Lucida Sans Unicode"/>
              </a:rPr>
              <a:t>n</a:t>
            </a:r>
            <a:r>
              <a:rPr sz="1600" spc="-195" dirty="0">
                <a:solidFill>
                  <a:srgbClr val="CCCCCC"/>
                </a:solidFill>
                <a:latin typeface="Lucida Sans Unicode"/>
                <a:cs typeface="Lucida Sans Unicode"/>
              </a:rPr>
              <a:t>g</a:t>
            </a:r>
            <a:r>
              <a:rPr sz="1600" spc="-175" dirty="0">
                <a:solidFill>
                  <a:srgbClr val="CCCCCC"/>
                </a:solidFill>
                <a:latin typeface="Lucida Sans Unicode"/>
                <a:cs typeface="Lucida Sans Unicode"/>
              </a:rPr>
              <a:t> </a:t>
            </a:r>
            <a:r>
              <a:rPr sz="1600" spc="-85" dirty="0">
                <a:solidFill>
                  <a:srgbClr val="CCCCCC"/>
                </a:solidFill>
                <a:latin typeface="Lucida Sans Unicode"/>
                <a:cs typeface="Lucida Sans Unicode"/>
              </a:rPr>
              <a:t>data</a:t>
            </a:r>
            <a:r>
              <a:rPr sz="1600" spc="-160" dirty="0">
                <a:solidFill>
                  <a:srgbClr val="CCCCCC"/>
                </a:solidFill>
                <a:latin typeface="Lucida Sans Unicode"/>
                <a:cs typeface="Lucida Sans Unicode"/>
              </a:rPr>
              <a:t> </a:t>
            </a:r>
            <a:r>
              <a:rPr sz="1600" spc="-100" dirty="0">
                <a:solidFill>
                  <a:srgbClr val="CCCCCC"/>
                </a:solidFill>
                <a:latin typeface="Lucida Sans Unicode"/>
                <a:cs typeface="Lucida Sans Unicode"/>
              </a:rPr>
              <a:t>(e.</a:t>
            </a:r>
            <a:r>
              <a:rPr sz="1600" spc="-160" dirty="0">
                <a:solidFill>
                  <a:srgbClr val="CCCCCC"/>
                </a:solidFill>
                <a:latin typeface="Lucida Sans Unicode"/>
                <a:cs typeface="Lucida Sans Unicode"/>
              </a:rPr>
              <a:t>g</a:t>
            </a:r>
            <a:r>
              <a:rPr sz="1600" spc="-110" dirty="0">
                <a:solidFill>
                  <a:srgbClr val="CCCCCC"/>
                </a:solidFill>
                <a:latin typeface="Lucida Sans Unicode"/>
                <a:cs typeface="Lucida Sans Unicode"/>
              </a:rPr>
              <a:t>.,</a:t>
            </a:r>
            <a:r>
              <a:rPr sz="1600" spc="-165" dirty="0">
                <a:solidFill>
                  <a:srgbClr val="CCCCCC"/>
                </a:solidFill>
                <a:latin typeface="Lucida Sans Unicode"/>
                <a:cs typeface="Lucida Sans Unicode"/>
              </a:rPr>
              <a:t> </a:t>
            </a:r>
            <a:r>
              <a:rPr sz="1600" spc="-95" dirty="0">
                <a:solidFill>
                  <a:srgbClr val="CCCCCC"/>
                </a:solidFill>
                <a:latin typeface="Lucida Sans Unicode"/>
                <a:cs typeface="Lucida Sans Unicode"/>
              </a:rPr>
              <a:t>stri</a:t>
            </a:r>
            <a:r>
              <a:rPr sz="1600" spc="-120" dirty="0">
                <a:solidFill>
                  <a:srgbClr val="CCCCCC"/>
                </a:solidFill>
                <a:latin typeface="Lucida Sans Unicode"/>
                <a:cs typeface="Lucida Sans Unicode"/>
              </a:rPr>
              <a:t>n</a:t>
            </a:r>
            <a:r>
              <a:rPr sz="1600" spc="-195" dirty="0">
                <a:solidFill>
                  <a:srgbClr val="CCCCCC"/>
                </a:solidFill>
                <a:latin typeface="Lucida Sans Unicode"/>
                <a:cs typeface="Lucida Sans Unicode"/>
              </a:rPr>
              <a:t>g </a:t>
            </a:r>
            <a:r>
              <a:rPr sz="1600" spc="-90" dirty="0">
                <a:solidFill>
                  <a:srgbClr val="CCCCCC"/>
                </a:solidFill>
                <a:latin typeface="Lucida Sans Unicode"/>
                <a:cs typeface="Lucida Sans Unicode"/>
              </a:rPr>
              <a:t>to</a:t>
            </a:r>
            <a:r>
              <a:rPr sz="1600" spc="-185" dirty="0">
                <a:solidFill>
                  <a:srgbClr val="CCCCCC"/>
                </a:solidFill>
                <a:latin typeface="Lucida Sans Unicode"/>
                <a:cs typeface="Lucida Sans Unicode"/>
              </a:rPr>
              <a:t> </a:t>
            </a:r>
            <a:r>
              <a:rPr sz="1600" spc="-120" dirty="0">
                <a:solidFill>
                  <a:srgbClr val="CCCCCC"/>
                </a:solidFill>
                <a:latin typeface="Lucida Sans Unicode"/>
                <a:cs typeface="Lucida Sans Unicode"/>
              </a:rPr>
              <a:t>n</a:t>
            </a:r>
            <a:r>
              <a:rPr sz="1600" spc="-100" dirty="0">
                <a:solidFill>
                  <a:srgbClr val="CCCCCC"/>
                </a:solidFill>
                <a:latin typeface="Lucida Sans Unicode"/>
                <a:cs typeface="Lucida Sans Unicode"/>
              </a:rPr>
              <a:t>umeric)</a:t>
            </a:r>
            <a:endParaRPr sz="1600">
              <a:latin typeface="Lucida Sans Unicode"/>
              <a:cs typeface="Lucida Sans Unicode"/>
            </a:endParaRPr>
          </a:p>
          <a:p>
            <a:pPr marL="367665" indent="-355600">
              <a:lnSpc>
                <a:spcPct val="100000"/>
              </a:lnSpc>
              <a:spcBef>
                <a:spcPts val="605"/>
              </a:spcBef>
              <a:buClr>
                <a:srgbClr val="283149"/>
              </a:buClr>
              <a:buSzPct val="125000"/>
              <a:buFont typeface="Arial MT"/>
              <a:buChar char="•"/>
              <a:tabLst>
                <a:tab pos="367665" algn="l"/>
                <a:tab pos="368300" algn="l"/>
              </a:tabLst>
            </a:pPr>
            <a:r>
              <a:rPr sz="1600" spc="-70" dirty="0">
                <a:solidFill>
                  <a:srgbClr val="CCCCCC"/>
                </a:solidFill>
                <a:latin typeface="Lucida Sans Unicode"/>
                <a:cs typeface="Lucida Sans Unicode"/>
              </a:rPr>
              <a:t>Sp</a:t>
            </a:r>
            <a:r>
              <a:rPr sz="1600" spc="-65" dirty="0">
                <a:solidFill>
                  <a:srgbClr val="CCCCCC"/>
                </a:solidFill>
                <a:latin typeface="Lucida Sans Unicode"/>
                <a:cs typeface="Lucida Sans Unicode"/>
              </a:rPr>
              <a:t>litti</a:t>
            </a:r>
            <a:r>
              <a:rPr sz="1600" spc="-120" dirty="0">
                <a:solidFill>
                  <a:srgbClr val="CCCCCC"/>
                </a:solidFill>
                <a:latin typeface="Lucida Sans Unicode"/>
                <a:cs typeface="Lucida Sans Unicode"/>
              </a:rPr>
              <a:t>n</a:t>
            </a:r>
            <a:r>
              <a:rPr sz="1600" spc="-195" dirty="0">
                <a:solidFill>
                  <a:srgbClr val="CCCCCC"/>
                </a:solidFill>
                <a:latin typeface="Lucida Sans Unicode"/>
                <a:cs typeface="Lucida Sans Unicode"/>
              </a:rPr>
              <a:t>g </a:t>
            </a:r>
            <a:r>
              <a:rPr sz="1600" spc="-85" dirty="0">
                <a:solidFill>
                  <a:srgbClr val="CCCCCC"/>
                </a:solidFill>
                <a:latin typeface="Lucida Sans Unicode"/>
                <a:cs typeface="Lucida Sans Unicode"/>
              </a:rPr>
              <a:t>data</a:t>
            </a:r>
            <a:r>
              <a:rPr sz="1600" spc="-170" dirty="0">
                <a:solidFill>
                  <a:srgbClr val="CCCCCC"/>
                </a:solidFill>
                <a:latin typeface="Lucida Sans Unicode"/>
                <a:cs typeface="Lucida Sans Unicode"/>
              </a:rPr>
              <a:t> </a:t>
            </a:r>
            <a:r>
              <a:rPr sz="1600" spc="-114" dirty="0">
                <a:solidFill>
                  <a:srgbClr val="CCCCCC"/>
                </a:solidFill>
                <a:latin typeface="Lucida Sans Unicode"/>
                <a:cs typeface="Lucida Sans Unicode"/>
              </a:rPr>
              <a:t>for</a:t>
            </a:r>
            <a:r>
              <a:rPr sz="1600" spc="-185" dirty="0">
                <a:solidFill>
                  <a:srgbClr val="CCCCCC"/>
                </a:solidFill>
                <a:latin typeface="Lucida Sans Unicode"/>
                <a:cs typeface="Lucida Sans Unicode"/>
              </a:rPr>
              <a:t> </a:t>
            </a:r>
            <a:r>
              <a:rPr sz="1600" spc="-90" dirty="0">
                <a:solidFill>
                  <a:srgbClr val="CCCCCC"/>
                </a:solidFill>
                <a:latin typeface="Lucida Sans Unicode"/>
                <a:cs typeface="Lucida Sans Unicode"/>
              </a:rPr>
              <a:t>train</a:t>
            </a:r>
            <a:r>
              <a:rPr sz="1600" spc="-65" dirty="0">
                <a:solidFill>
                  <a:srgbClr val="CCCCCC"/>
                </a:solidFill>
                <a:latin typeface="Lucida Sans Unicode"/>
                <a:cs typeface="Lucida Sans Unicode"/>
              </a:rPr>
              <a:t>i</a:t>
            </a:r>
            <a:r>
              <a:rPr sz="1600" spc="-125" dirty="0">
                <a:solidFill>
                  <a:srgbClr val="CCCCCC"/>
                </a:solidFill>
                <a:latin typeface="Lucida Sans Unicode"/>
                <a:cs typeface="Lucida Sans Unicode"/>
              </a:rPr>
              <a:t>n</a:t>
            </a:r>
            <a:r>
              <a:rPr sz="1600" spc="-195" dirty="0">
                <a:solidFill>
                  <a:srgbClr val="CCCCCC"/>
                </a:solidFill>
                <a:latin typeface="Lucida Sans Unicode"/>
                <a:cs typeface="Lucida Sans Unicode"/>
              </a:rPr>
              <a:t>g </a:t>
            </a:r>
            <a:r>
              <a:rPr sz="1600" spc="-100" dirty="0">
                <a:solidFill>
                  <a:srgbClr val="CCCCCC"/>
                </a:solidFill>
                <a:latin typeface="Lucida Sans Unicode"/>
                <a:cs typeface="Lucida Sans Unicode"/>
              </a:rPr>
              <a:t>an</a:t>
            </a:r>
            <a:r>
              <a:rPr sz="1600" spc="-125" dirty="0">
                <a:solidFill>
                  <a:srgbClr val="CCCCCC"/>
                </a:solidFill>
                <a:latin typeface="Lucida Sans Unicode"/>
                <a:cs typeface="Lucida Sans Unicode"/>
              </a:rPr>
              <a:t>d</a:t>
            </a:r>
            <a:r>
              <a:rPr sz="1600" spc="-170" dirty="0">
                <a:solidFill>
                  <a:srgbClr val="CCCCCC"/>
                </a:solidFill>
                <a:latin typeface="Lucida Sans Unicode"/>
                <a:cs typeface="Lucida Sans Unicode"/>
              </a:rPr>
              <a:t> </a:t>
            </a:r>
            <a:r>
              <a:rPr sz="1600" spc="-95" dirty="0">
                <a:solidFill>
                  <a:srgbClr val="CCCCCC"/>
                </a:solidFill>
                <a:latin typeface="Lucida Sans Unicode"/>
                <a:cs typeface="Lucida Sans Unicode"/>
              </a:rPr>
              <a:t>test</a:t>
            </a:r>
            <a:r>
              <a:rPr sz="1600" spc="-55" dirty="0">
                <a:solidFill>
                  <a:srgbClr val="CCCCCC"/>
                </a:solidFill>
                <a:latin typeface="Lucida Sans Unicode"/>
                <a:cs typeface="Lucida Sans Unicode"/>
              </a:rPr>
              <a:t>i</a:t>
            </a:r>
            <a:r>
              <a:rPr sz="1600" spc="-120" dirty="0">
                <a:solidFill>
                  <a:srgbClr val="CCCCCC"/>
                </a:solidFill>
                <a:latin typeface="Lucida Sans Unicode"/>
                <a:cs typeface="Lucida Sans Unicode"/>
              </a:rPr>
              <a:t>n</a:t>
            </a:r>
            <a:r>
              <a:rPr sz="1600" spc="-195" dirty="0">
                <a:solidFill>
                  <a:srgbClr val="CCCCCC"/>
                </a:solidFill>
                <a:latin typeface="Lucida Sans Unicode"/>
                <a:cs typeface="Lucida Sans Unicode"/>
              </a:rPr>
              <a:t>g</a:t>
            </a:r>
            <a:endParaRPr sz="160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50" dirty="0">
                <a:solidFill>
                  <a:srgbClr val="CCCCCC"/>
                </a:solidFill>
                <a:latin typeface="Lucida Sans Unicode"/>
                <a:cs typeface="Lucida Sans Unicode"/>
              </a:rPr>
              <a:t>Choo</a:t>
            </a:r>
            <a:r>
              <a:rPr sz="1600" spc="-114" dirty="0">
                <a:solidFill>
                  <a:srgbClr val="CCCCCC"/>
                </a:solidFill>
                <a:latin typeface="Lucida Sans Unicode"/>
                <a:cs typeface="Lucida Sans Unicode"/>
              </a:rPr>
              <a:t>s</a:t>
            </a:r>
            <a:r>
              <a:rPr sz="1600" spc="-65" dirty="0">
                <a:solidFill>
                  <a:srgbClr val="CCCCCC"/>
                </a:solidFill>
                <a:latin typeface="Lucida Sans Unicode"/>
                <a:cs typeface="Lucida Sans Unicode"/>
              </a:rPr>
              <a:t>i</a:t>
            </a:r>
            <a:r>
              <a:rPr sz="1600" spc="-125" dirty="0">
                <a:solidFill>
                  <a:srgbClr val="CCCCCC"/>
                </a:solidFill>
                <a:latin typeface="Lucida Sans Unicode"/>
                <a:cs typeface="Lucida Sans Unicode"/>
              </a:rPr>
              <a:t>n</a:t>
            </a:r>
            <a:r>
              <a:rPr sz="1600" spc="-195" dirty="0">
                <a:solidFill>
                  <a:srgbClr val="CCCCCC"/>
                </a:solidFill>
                <a:latin typeface="Lucida Sans Unicode"/>
                <a:cs typeface="Lucida Sans Unicode"/>
              </a:rPr>
              <a:t>g</a:t>
            </a:r>
            <a:r>
              <a:rPr sz="1600" spc="-175" dirty="0">
                <a:solidFill>
                  <a:srgbClr val="CCCCCC"/>
                </a:solidFill>
                <a:latin typeface="Lucida Sans Unicode"/>
                <a:cs typeface="Lucida Sans Unicode"/>
              </a:rPr>
              <a:t> </a:t>
            </a:r>
            <a:r>
              <a:rPr sz="1600" spc="-100" dirty="0">
                <a:solidFill>
                  <a:srgbClr val="CCCCCC"/>
                </a:solidFill>
                <a:latin typeface="Lucida Sans Unicode"/>
                <a:cs typeface="Lucida Sans Unicode"/>
              </a:rPr>
              <a:t>an</a:t>
            </a:r>
            <a:r>
              <a:rPr sz="1600" spc="-125" dirty="0">
                <a:solidFill>
                  <a:srgbClr val="CCCCCC"/>
                </a:solidFill>
                <a:latin typeface="Lucida Sans Unicode"/>
                <a:cs typeface="Lucida Sans Unicode"/>
              </a:rPr>
              <a:t>d</a:t>
            </a:r>
            <a:r>
              <a:rPr sz="1600" spc="-170" dirty="0">
                <a:solidFill>
                  <a:srgbClr val="CCCCCC"/>
                </a:solidFill>
                <a:latin typeface="Lucida Sans Unicode"/>
                <a:cs typeface="Lucida Sans Unicode"/>
              </a:rPr>
              <a:t> </a:t>
            </a:r>
            <a:r>
              <a:rPr sz="1600" spc="-85" dirty="0">
                <a:solidFill>
                  <a:srgbClr val="CCCCCC"/>
                </a:solidFill>
                <a:latin typeface="Lucida Sans Unicode"/>
                <a:cs typeface="Lucida Sans Unicode"/>
              </a:rPr>
              <a:t>creati</a:t>
            </a:r>
            <a:r>
              <a:rPr sz="1600" spc="-120" dirty="0">
                <a:solidFill>
                  <a:srgbClr val="CCCCCC"/>
                </a:solidFill>
                <a:latin typeface="Lucida Sans Unicode"/>
                <a:cs typeface="Lucida Sans Unicode"/>
              </a:rPr>
              <a:t>n</a:t>
            </a:r>
            <a:r>
              <a:rPr sz="1600" spc="-195" dirty="0">
                <a:solidFill>
                  <a:srgbClr val="CCCCCC"/>
                </a:solidFill>
                <a:latin typeface="Lucida Sans Unicode"/>
                <a:cs typeface="Lucida Sans Unicode"/>
              </a:rPr>
              <a:t>g </a:t>
            </a:r>
            <a:r>
              <a:rPr sz="1600" spc="-80" dirty="0">
                <a:solidFill>
                  <a:srgbClr val="CCCCCC"/>
                </a:solidFill>
                <a:latin typeface="Lucida Sans Unicode"/>
                <a:cs typeface="Lucida Sans Unicode"/>
              </a:rPr>
              <a:t>a</a:t>
            </a:r>
            <a:r>
              <a:rPr sz="1600" spc="-175" dirty="0">
                <a:solidFill>
                  <a:srgbClr val="CCCCCC"/>
                </a:solidFill>
                <a:latin typeface="Lucida Sans Unicode"/>
                <a:cs typeface="Lucida Sans Unicode"/>
              </a:rPr>
              <a:t> </a:t>
            </a:r>
            <a:r>
              <a:rPr sz="1600" spc="-140" dirty="0">
                <a:solidFill>
                  <a:srgbClr val="CCCCCC"/>
                </a:solidFill>
                <a:latin typeface="Lucida Sans Unicode"/>
                <a:cs typeface="Lucida Sans Unicode"/>
              </a:rPr>
              <a:t>mod</a:t>
            </a:r>
            <a:r>
              <a:rPr sz="1600" spc="-80" dirty="0">
                <a:solidFill>
                  <a:srgbClr val="CCCCCC"/>
                </a:solidFill>
                <a:latin typeface="Lucida Sans Unicode"/>
                <a:cs typeface="Lucida Sans Unicode"/>
              </a:rPr>
              <a:t>el</a:t>
            </a:r>
            <a:endParaRPr sz="160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14" dirty="0">
                <a:solidFill>
                  <a:srgbClr val="CCCCCC"/>
                </a:solidFill>
                <a:latin typeface="Lucida Sans Unicode"/>
                <a:cs typeface="Lucida Sans Unicode"/>
              </a:rPr>
              <a:t>Training</a:t>
            </a:r>
            <a:endParaRPr sz="160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10" dirty="0">
                <a:solidFill>
                  <a:srgbClr val="CCCCCC"/>
                </a:solidFill>
                <a:latin typeface="Lucida Sans Unicode"/>
                <a:cs typeface="Lucida Sans Unicode"/>
              </a:rPr>
              <a:t>Testin</a:t>
            </a:r>
            <a:r>
              <a:rPr sz="1600" spc="-195" dirty="0">
                <a:solidFill>
                  <a:srgbClr val="CCCCCC"/>
                </a:solidFill>
                <a:latin typeface="Lucida Sans Unicode"/>
                <a:cs typeface="Lucida Sans Unicode"/>
              </a:rPr>
              <a:t>g</a:t>
            </a:r>
            <a:r>
              <a:rPr sz="1600" spc="-175" dirty="0">
                <a:solidFill>
                  <a:srgbClr val="CCCCCC"/>
                </a:solidFill>
                <a:latin typeface="Lucida Sans Unicode"/>
                <a:cs typeface="Lucida Sans Unicode"/>
              </a:rPr>
              <a:t> </a:t>
            </a:r>
            <a:r>
              <a:rPr sz="1600" spc="-50" dirty="0">
                <a:solidFill>
                  <a:srgbClr val="CCCCCC"/>
                </a:solidFill>
                <a:latin typeface="Lucida Sans Unicode"/>
                <a:cs typeface="Lucida Sans Unicode"/>
              </a:rPr>
              <a:t>(</a:t>
            </a:r>
            <a:r>
              <a:rPr sz="1600" spc="-90" dirty="0">
                <a:solidFill>
                  <a:srgbClr val="CCCCCC"/>
                </a:solidFill>
                <a:latin typeface="Lucida Sans Unicode"/>
                <a:cs typeface="Lucida Sans Unicode"/>
              </a:rPr>
              <a:t>e</a:t>
            </a:r>
            <a:r>
              <a:rPr sz="1600" spc="-80" dirty="0">
                <a:solidFill>
                  <a:srgbClr val="CCCCCC"/>
                </a:solidFill>
                <a:latin typeface="Lucida Sans Unicode"/>
                <a:cs typeface="Lucida Sans Unicode"/>
              </a:rPr>
              <a:t>val</a:t>
            </a:r>
            <a:r>
              <a:rPr sz="1600" spc="-120" dirty="0">
                <a:solidFill>
                  <a:srgbClr val="CCCCCC"/>
                </a:solidFill>
                <a:latin typeface="Lucida Sans Unicode"/>
                <a:cs typeface="Lucida Sans Unicode"/>
              </a:rPr>
              <a:t>u</a:t>
            </a:r>
            <a:r>
              <a:rPr sz="1600" spc="-85" dirty="0">
                <a:solidFill>
                  <a:srgbClr val="CCCCCC"/>
                </a:solidFill>
                <a:latin typeface="Lucida Sans Unicode"/>
                <a:cs typeface="Lucida Sans Unicode"/>
              </a:rPr>
              <a:t>atin</a:t>
            </a:r>
            <a:r>
              <a:rPr sz="1600" spc="-195" dirty="0">
                <a:solidFill>
                  <a:srgbClr val="CCCCCC"/>
                </a:solidFill>
                <a:latin typeface="Lucida Sans Unicode"/>
                <a:cs typeface="Lucida Sans Unicode"/>
              </a:rPr>
              <a:t>g</a:t>
            </a:r>
            <a:r>
              <a:rPr sz="1600" spc="-150" dirty="0">
                <a:solidFill>
                  <a:srgbClr val="CCCCCC"/>
                </a:solidFill>
                <a:latin typeface="Lucida Sans Unicode"/>
                <a:cs typeface="Lucida Sans Unicode"/>
              </a:rPr>
              <a:t> </a:t>
            </a:r>
            <a:r>
              <a:rPr sz="1600" spc="-90" dirty="0">
                <a:solidFill>
                  <a:srgbClr val="CCCCCC"/>
                </a:solidFill>
                <a:latin typeface="Lucida Sans Unicode"/>
                <a:cs typeface="Lucida Sans Unicode"/>
              </a:rPr>
              <a:t>accuracy)</a:t>
            </a:r>
            <a:endParaRPr sz="160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20" dirty="0">
                <a:latin typeface="Lucida Sans Unicode"/>
                <a:cs typeface="Lucida Sans Unicode"/>
              </a:rPr>
              <a:t>Tunin</a:t>
            </a:r>
            <a:r>
              <a:rPr sz="1600" spc="-195" dirty="0">
                <a:latin typeface="Lucida Sans Unicode"/>
                <a:cs typeface="Lucida Sans Unicode"/>
              </a:rPr>
              <a:t>g</a:t>
            </a:r>
            <a:r>
              <a:rPr sz="1600" spc="-160" dirty="0">
                <a:latin typeface="Lucida Sans Unicode"/>
                <a:cs typeface="Lucida Sans Unicode"/>
              </a:rPr>
              <a:t> </a:t>
            </a:r>
            <a:r>
              <a:rPr sz="1600" spc="-95" dirty="0">
                <a:latin typeface="Lucida Sans Unicode"/>
                <a:cs typeface="Lucida Sans Unicode"/>
              </a:rPr>
              <a:t>the</a:t>
            </a:r>
            <a:r>
              <a:rPr sz="1600" spc="-190" dirty="0">
                <a:latin typeface="Lucida Sans Unicode"/>
                <a:cs typeface="Lucida Sans Unicode"/>
              </a:rPr>
              <a:t> </a:t>
            </a:r>
            <a:r>
              <a:rPr sz="1600" spc="-150" dirty="0">
                <a:latin typeface="Lucida Sans Unicode"/>
                <a:cs typeface="Lucida Sans Unicode"/>
              </a:rPr>
              <a:t>mo</a:t>
            </a:r>
            <a:r>
              <a:rPr sz="1600" spc="-114" dirty="0">
                <a:latin typeface="Lucida Sans Unicode"/>
                <a:cs typeface="Lucida Sans Unicode"/>
              </a:rPr>
              <a:t>d</a:t>
            </a:r>
            <a:r>
              <a:rPr sz="1600" spc="-80" dirty="0">
                <a:latin typeface="Lucida Sans Unicode"/>
                <a:cs typeface="Lucida Sans Unicode"/>
              </a:rPr>
              <a:t>el</a:t>
            </a:r>
            <a:r>
              <a:rPr sz="1600" spc="-185" dirty="0">
                <a:latin typeface="Lucida Sans Unicode"/>
                <a:cs typeface="Lucida Sans Unicode"/>
              </a:rPr>
              <a:t> </a:t>
            </a:r>
            <a:r>
              <a:rPr sz="1600" spc="-60" dirty="0">
                <a:latin typeface="Lucida Sans Unicode"/>
                <a:cs typeface="Lucida Sans Unicode"/>
              </a:rPr>
              <a:t>(</a:t>
            </a:r>
            <a:r>
              <a:rPr sz="1600" spc="-114" dirty="0">
                <a:latin typeface="Lucida Sans Unicode"/>
                <a:cs typeface="Lucida Sans Unicode"/>
              </a:rPr>
              <a:t>h</a:t>
            </a:r>
            <a:r>
              <a:rPr sz="1600" spc="-110" dirty="0">
                <a:latin typeface="Lucida Sans Unicode"/>
                <a:cs typeface="Lucida Sans Unicode"/>
              </a:rPr>
              <a:t>yperp</a:t>
            </a:r>
            <a:r>
              <a:rPr sz="1600" spc="-100" dirty="0">
                <a:latin typeface="Lucida Sans Unicode"/>
                <a:cs typeface="Lucida Sans Unicode"/>
              </a:rPr>
              <a:t>arameters)</a:t>
            </a:r>
            <a:endParaRPr sz="160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220" dirty="0">
                <a:solidFill>
                  <a:srgbClr val="CCCCCC"/>
                </a:solidFill>
                <a:latin typeface="Lucida Sans Unicode"/>
                <a:cs typeface="Lucida Sans Unicode"/>
              </a:rPr>
              <a:t>M</a:t>
            </a:r>
            <a:r>
              <a:rPr sz="1600" spc="-100" dirty="0">
                <a:solidFill>
                  <a:srgbClr val="CCCCCC"/>
                </a:solidFill>
                <a:latin typeface="Lucida Sans Unicode"/>
                <a:cs typeface="Lucida Sans Unicode"/>
              </a:rPr>
              <a:t>aki</a:t>
            </a:r>
            <a:r>
              <a:rPr sz="1600" spc="-120" dirty="0">
                <a:solidFill>
                  <a:srgbClr val="CCCCCC"/>
                </a:solidFill>
                <a:latin typeface="Lucida Sans Unicode"/>
                <a:cs typeface="Lucida Sans Unicode"/>
              </a:rPr>
              <a:t>n</a:t>
            </a:r>
            <a:r>
              <a:rPr sz="1600" spc="-195" dirty="0">
                <a:solidFill>
                  <a:srgbClr val="CCCCCC"/>
                </a:solidFill>
                <a:latin typeface="Lucida Sans Unicode"/>
                <a:cs typeface="Lucida Sans Unicode"/>
              </a:rPr>
              <a:t>g</a:t>
            </a:r>
            <a:r>
              <a:rPr sz="1600" spc="-190" dirty="0">
                <a:solidFill>
                  <a:srgbClr val="CCCCCC"/>
                </a:solidFill>
                <a:latin typeface="Lucida Sans Unicode"/>
                <a:cs typeface="Lucida Sans Unicode"/>
              </a:rPr>
              <a:t> </a:t>
            </a:r>
            <a:r>
              <a:rPr sz="1600" spc="-120" dirty="0">
                <a:solidFill>
                  <a:srgbClr val="CCCCCC"/>
                </a:solidFill>
                <a:latin typeface="Lucida Sans Unicode"/>
                <a:cs typeface="Lucida Sans Unicode"/>
              </a:rPr>
              <a:t>p</a:t>
            </a:r>
            <a:r>
              <a:rPr sz="1600" spc="-100" dirty="0">
                <a:solidFill>
                  <a:srgbClr val="CCCCCC"/>
                </a:solidFill>
                <a:latin typeface="Lucida Sans Unicode"/>
                <a:cs typeface="Lucida Sans Unicode"/>
              </a:rPr>
              <a:t>redi</a:t>
            </a:r>
            <a:r>
              <a:rPr sz="1600" spc="-85" dirty="0">
                <a:solidFill>
                  <a:srgbClr val="CCCCCC"/>
                </a:solidFill>
                <a:latin typeface="Lucida Sans Unicode"/>
                <a:cs typeface="Lucida Sans Unicode"/>
              </a:rPr>
              <a:t>ct</a:t>
            </a:r>
            <a:r>
              <a:rPr sz="1600" spc="-50" dirty="0">
                <a:solidFill>
                  <a:srgbClr val="CCCCCC"/>
                </a:solidFill>
                <a:latin typeface="Lucida Sans Unicode"/>
                <a:cs typeface="Lucida Sans Unicode"/>
              </a:rPr>
              <a:t>i</a:t>
            </a:r>
            <a:r>
              <a:rPr sz="1600" spc="-120" dirty="0">
                <a:solidFill>
                  <a:srgbClr val="CCCCCC"/>
                </a:solidFill>
                <a:latin typeface="Lucida Sans Unicode"/>
                <a:cs typeface="Lucida Sans Unicode"/>
              </a:rPr>
              <a:t>on</a:t>
            </a:r>
            <a:r>
              <a:rPr sz="1600" spc="-150" dirty="0">
                <a:solidFill>
                  <a:srgbClr val="CCCCCC"/>
                </a:solidFill>
                <a:latin typeface="Lucida Sans Unicode"/>
                <a:cs typeface="Lucida Sans Unicode"/>
              </a:rPr>
              <a:t>s</a:t>
            </a:r>
            <a:r>
              <a:rPr sz="1600" spc="-204" dirty="0">
                <a:solidFill>
                  <a:srgbClr val="CCCCCC"/>
                </a:solidFill>
                <a:latin typeface="Lucida Sans Unicode"/>
                <a:cs typeface="Lucida Sans Unicode"/>
              </a:rPr>
              <a:t> </a:t>
            </a:r>
            <a:r>
              <a:rPr sz="1600" spc="-120" dirty="0">
                <a:solidFill>
                  <a:srgbClr val="CCCCCC"/>
                </a:solidFill>
                <a:latin typeface="Lucida Sans Unicode"/>
                <a:cs typeface="Lucida Sans Unicode"/>
              </a:rPr>
              <a:t>on</a:t>
            </a:r>
            <a:r>
              <a:rPr sz="1600" spc="-195" dirty="0">
                <a:solidFill>
                  <a:srgbClr val="CCCCCC"/>
                </a:solidFill>
                <a:latin typeface="Lucida Sans Unicode"/>
                <a:cs typeface="Lucida Sans Unicode"/>
              </a:rPr>
              <a:t> </a:t>
            </a:r>
            <a:r>
              <a:rPr sz="1600" spc="-120" dirty="0">
                <a:solidFill>
                  <a:srgbClr val="CCCCCC"/>
                </a:solidFill>
                <a:latin typeface="Lucida Sans Unicode"/>
                <a:cs typeface="Lucida Sans Unicode"/>
              </a:rPr>
              <a:t>n</a:t>
            </a:r>
            <a:r>
              <a:rPr sz="1600" spc="-95" dirty="0">
                <a:solidFill>
                  <a:srgbClr val="CCCCCC"/>
                </a:solidFill>
                <a:latin typeface="Lucida Sans Unicode"/>
                <a:cs typeface="Lucida Sans Unicode"/>
              </a:rPr>
              <a:t>ew</a:t>
            </a:r>
            <a:r>
              <a:rPr sz="1600" spc="-175" dirty="0">
                <a:solidFill>
                  <a:srgbClr val="CCCCCC"/>
                </a:solidFill>
                <a:latin typeface="Lucida Sans Unicode"/>
                <a:cs typeface="Lucida Sans Unicode"/>
              </a:rPr>
              <a:t> </a:t>
            </a:r>
            <a:r>
              <a:rPr sz="1600" spc="-85" dirty="0">
                <a:solidFill>
                  <a:srgbClr val="CCCCCC"/>
                </a:solidFill>
                <a:latin typeface="Lucida Sans Unicode"/>
                <a:cs typeface="Lucida Sans Unicode"/>
              </a:rPr>
              <a:t>data</a:t>
            </a:r>
            <a:endParaRPr sz="1600">
              <a:latin typeface="Lucida Sans Unicode"/>
              <a:cs typeface="Lucida Sans Unicode"/>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 name="object 3"/>
          <p:cNvSpPr/>
          <p:nvPr/>
        </p:nvSpPr>
        <p:spPr>
          <a:xfrm>
            <a:off x="151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4" name="object 4"/>
          <p:cNvSpPr/>
          <p:nvPr/>
        </p:nvSpPr>
        <p:spPr>
          <a:xfrm>
            <a:off x="228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5" name="object 15"/>
          <p:cNvSpPr/>
          <p:nvPr/>
        </p:nvSpPr>
        <p:spPr>
          <a:xfrm>
            <a:off x="190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5" name="object 25"/>
          <p:cNvSpPr txBox="1">
            <a:spLocks noGrp="1"/>
          </p:cNvSpPr>
          <p:nvPr>
            <p:ph type="title"/>
          </p:nvPr>
        </p:nvSpPr>
        <p:spPr>
          <a:xfrm>
            <a:off x="3090798" y="359740"/>
            <a:ext cx="2973705" cy="391795"/>
          </a:xfrm>
          <a:prstGeom prst="rect">
            <a:avLst/>
          </a:prstGeom>
        </p:spPr>
        <p:txBody>
          <a:bodyPr vert="horz" wrap="square" lIns="0" tIns="12700" rIns="0" bIns="0" rtlCol="0">
            <a:spAutoFit/>
          </a:bodyPr>
          <a:lstStyle/>
          <a:p>
            <a:pPr marL="12700">
              <a:lnSpc>
                <a:spcPct val="100000"/>
              </a:lnSpc>
              <a:spcBef>
                <a:spcPts val="100"/>
              </a:spcBef>
            </a:pPr>
            <a:r>
              <a:rPr sz="2400" spc="-175" dirty="0"/>
              <a:t>Hyperparameter</a:t>
            </a:r>
            <a:r>
              <a:rPr sz="2400" spc="-120" dirty="0"/>
              <a:t> </a:t>
            </a:r>
            <a:r>
              <a:rPr sz="2400" spc="-215" dirty="0"/>
              <a:t>Tuni</a:t>
            </a:r>
            <a:r>
              <a:rPr sz="2400" spc="-254" dirty="0"/>
              <a:t>n</a:t>
            </a:r>
            <a:r>
              <a:rPr sz="2400" spc="-5" dirty="0"/>
              <a:t>g</a:t>
            </a:r>
            <a:endParaRPr sz="2400" dirty="0"/>
          </a:p>
        </p:txBody>
      </p:sp>
      <p:sp>
        <p:nvSpPr>
          <p:cNvPr id="54" name="object 54"/>
          <p:cNvSpPr txBox="1"/>
          <p:nvPr/>
        </p:nvSpPr>
        <p:spPr>
          <a:xfrm>
            <a:off x="8240648" y="1900427"/>
            <a:ext cx="269240" cy="254000"/>
          </a:xfrm>
          <a:prstGeom prst="rect">
            <a:avLst/>
          </a:prstGeom>
        </p:spPr>
        <p:txBody>
          <a:bodyPr vert="horz" wrap="square" lIns="0" tIns="12700" rIns="0" bIns="0" rtlCol="0">
            <a:spAutoFit/>
          </a:bodyPr>
          <a:lstStyle/>
          <a:p>
            <a:pPr marL="38100">
              <a:lnSpc>
                <a:spcPct val="100000"/>
              </a:lnSpc>
              <a:spcBef>
                <a:spcPts val="100"/>
              </a:spcBef>
            </a:pPr>
            <a:r>
              <a:rPr sz="1500" spc="-5" dirty="0">
                <a:latin typeface="Cambria Math"/>
                <a:cs typeface="Cambria Math"/>
              </a:rPr>
              <a:t>𝒙</a:t>
            </a:r>
            <a:r>
              <a:rPr sz="1650" spc="-7" baseline="-15151" dirty="0">
                <a:latin typeface="Cambria Math"/>
                <a:cs typeface="Cambria Math"/>
              </a:rPr>
              <a:t>𝟏</a:t>
            </a:r>
            <a:endParaRPr sz="1650" baseline="-15151">
              <a:latin typeface="Cambria Math"/>
              <a:cs typeface="Cambria Math"/>
            </a:endParaRPr>
          </a:p>
        </p:txBody>
      </p:sp>
      <p:grpSp>
        <p:nvGrpSpPr>
          <p:cNvPr id="55" name="object 55"/>
          <p:cNvGrpSpPr/>
          <p:nvPr/>
        </p:nvGrpSpPr>
        <p:grpSpPr>
          <a:xfrm>
            <a:off x="5335269" y="1942592"/>
            <a:ext cx="2828290" cy="100330"/>
            <a:chOff x="5271515" y="2415794"/>
            <a:chExt cx="2828290" cy="100330"/>
          </a:xfrm>
        </p:grpSpPr>
        <p:sp>
          <p:nvSpPr>
            <p:cNvPr id="56" name="object 56"/>
            <p:cNvSpPr/>
            <p:nvPr/>
          </p:nvSpPr>
          <p:spPr>
            <a:xfrm>
              <a:off x="5271515" y="2418588"/>
              <a:ext cx="2828290" cy="76200"/>
            </a:xfrm>
            <a:custGeom>
              <a:avLst/>
              <a:gdLst/>
              <a:ahLst/>
              <a:cxnLst/>
              <a:rect l="l" t="t" r="r" b="b"/>
              <a:pathLst>
                <a:path w="2828290" h="76200">
                  <a:moveTo>
                    <a:pt x="2751709" y="0"/>
                  </a:moveTo>
                  <a:lnTo>
                    <a:pt x="2751709" y="76200"/>
                  </a:lnTo>
                  <a:lnTo>
                    <a:pt x="2815209" y="44450"/>
                  </a:lnTo>
                  <a:lnTo>
                    <a:pt x="2764409" y="44450"/>
                  </a:lnTo>
                  <a:lnTo>
                    <a:pt x="2764409" y="31750"/>
                  </a:lnTo>
                  <a:lnTo>
                    <a:pt x="2815209" y="31750"/>
                  </a:lnTo>
                  <a:lnTo>
                    <a:pt x="2751709" y="0"/>
                  </a:lnTo>
                  <a:close/>
                </a:path>
                <a:path w="2828290" h="76200">
                  <a:moveTo>
                    <a:pt x="2751709" y="31750"/>
                  </a:moveTo>
                  <a:lnTo>
                    <a:pt x="0" y="31750"/>
                  </a:lnTo>
                  <a:lnTo>
                    <a:pt x="0" y="44450"/>
                  </a:lnTo>
                  <a:lnTo>
                    <a:pt x="2751709" y="44450"/>
                  </a:lnTo>
                  <a:lnTo>
                    <a:pt x="2751709" y="31750"/>
                  </a:lnTo>
                  <a:close/>
                </a:path>
                <a:path w="2828290" h="76200">
                  <a:moveTo>
                    <a:pt x="2815209" y="31750"/>
                  </a:moveTo>
                  <a:lnTo>
                    <a:pt x="2764409" y="31750"/>
                  </a:lnTo>
                  <a:lnTo>
                    <a:pt x="2764409" y="44450"/>
                  </a:lnTo>
                  <a:lnTo>
                    <a:pt x="2815209" y="44450"/>
                  </a:lnTo>
                  <a:lnTo>
                    <a:pt x="2827909" y="38100"/>
                  </a:lnTo>
                  <a:lnTo>
                    <a:pt x="2815209" y="31750"/>
                  </a:lnTo>
                  <a:close/>
                </a:path>
              </a:pathLst>
            </a:custGeom>
            <a:solidFill>
              <a:srgbClr val="000000"/>
            </a:solidFill>
          </p:spPr>
          <p:txBody>
            <a:bodyPr wrap="square" lIns="0" tIns="0" rIns="0" bIns="0" rtlCol="0"/>
            <a:lstStyle/>
            <a:p>
              <a:endParaRPr/>
            </a:p>
          </p:txBody>
        </p:sp>
        <p:pic>
          <p:nvPicPr>
            <p:cNvPr id="57" name="object 57"/>
            <p:cNvPicPr/>
            <p:nvPr/>
          </p:nvPicPr>
          <p:blipFill>
            <a:blip r:embed="rId2" cstate="print"/>
            <a:stretch>
              <a:fillRect/>
            </a:stretch>
          </p:blipFill>
          <p:spPr>
            <a:xfrm>
              <a:off x="5929883" y="2418588"/>
              <a:ext cx="74675" cy="74675"/>
            </a:xfrm>
            <a:prstGeom prst="rect">
              <a:avLst/>
            </a:prstGeom>
          </p:spPr>
        </p:pic>
        <p:pic>
          <p:nvPicPr>
            <p:cNvPr id="58" name="object 58"/>
            <p:cNvPicPr/>
            <p:nvPr/>
          </p:nvPicPr>
          <p:blipFill>
            <a:blip r:embed="rId2" cstate="print"/>
            <a:stretch>
              <a:fillRect/>
            </a:stretch>
          </p:blipFill>
          <p:spPr>
            <a:xfrm>
              <a:off x="6190487" y="2418588"/>
              <a:ext cx="74675" cy="74675"/>
            </a:xfrm>
            <a:prstGeom prst="rect">
              <a:avLst/>
            </a:prstGeom>
          </p:spPr>
        </p:pic>
        <p:pic>
          <p:nvPicPr>
            <p:cNvPr id="59" name="object 59"/>
            <p:cNvPicPr/>
            <p:nvPr/>
          </p:nvPicPr>
          <p:blipFill>
            <a:blip r:embed="rId2" cstate="print"/>
            <a:stretch>
              <a:fillRect/>
            </a:stretch>
          </p:blipFill>
          <p:spPr>
            <a:xfrm>
              <a:off x="5687567" y="2421636"/>
              <a:ext cx="74676" cy="74675"/>
            </a:xfrm>
            <a:prstGeom prst="rect">
              <a:avLst/>
            </a:prstGeom>
          </p:spPr>
        </p:pic>
        <p:pic>
          <p:nvPicPr>
            <p:cNvPr id="60" name="object 60"/>
            <p:cNvPicPr/>
            <p:nvPr/>
          </p:nvPicPr>
          <p:blipFill>
            <a:blip r:embed="rId3" cstate="print"/>
            <a:stretch>
              <a:fillRect/>
            </a:stretch>
          </p:blipFill>
          <p:spPr>
            <a:xfrm>
              <a:off x="6672071" y="2423160"/>
              <a:ext cx="73151" cy="74675"/>
            </a:xfrm>
            <a:prstGeom prst="rect">
              <a:avLst/>
            </a:prstGeom>
          </p:spPr>
        </p:pic>
        <p:pic>
          <p:nvPicPr>
            <p:cNvPr id="61" name="object 61"/>
            <p:cNvPicPr/>
            <p:nvPr/>
          </p:nvPicPr>
          <p:blipFill>
            <a:blip r:embed="rId4" cstate="print"/>
            <a:stretch>
              <a:fillRect/>
            </a:stretch>
          </p:blipFill>
          <p:spPr>
            <a:xfrm>
              <a:off x="6800087" y="2427732"/>
              <a:ext cx="73151" cy="74675"/>
            </a:xfrm>
            <a:prstGeom prst="rect">
              <a:avLst/>
            </a:prstGeom>
          </p:spPr>
        </p:pic>
        <p:pic>
          <p:nvPicPr>
            <p:cNvPr id="62" name="object 62"/>
            <p:cNvPicPr/>
            <p:nvPr/>
          </p:nvPicPr>
          <p:blipFill>
            <a:blip r:embed="rId5" cstate="print"/>
            <a:stretch>
              <a:fillRect/>
            </a:stretch>
          </p:blipFill>
          <p:spPr>
            <a:xfrm>
              <a:off x="7217663" y="2427732"/>
              <a:ext cx="74675" cy="74675"/>
            </a:xfrm>
            <a:prstGeom prst="rect">
              <a:avLst/>
            </a:prstGeom>
          </p:spPr>
        </p:pic>
        <p:pic>
          <p:nvPicPr>
            <p:cNvPr id="63" name="object 63"/>
            <p:cNvPicPr/>
            <p:nvPr/>
          </p:nvPicPr>
          <p:blipFill>
            <a:blip r:embed="rId6" cstate="print"/>
            <a:stretch>
              <a:fillRect/>
            </a:stretch>
          </p:blipFill>
          <p:spPr>
            <a:xfrm>
              <a:off x="7021067" y="2427732"/>
              <a:ext cx="73151" cy="74675"/>
            </a:xfrm>
            <a:prstGeom prst="rect">
              <a:avLst/>
            </a:prstGeom>
          </p:spPr>
        </p:pic>
        <p:pic>
          <p:nvPicPr>
            <p:cNvPr id="64" name="object 64"/>
            <p:cNvPicPr/>
            <p:nvPr/>
          </p:nvPicPr>
          <p:blipFill>
            <a:blip r:embed="rId7" cstate="print"/>
            <a:stretch>
              <a:fillRect/>
            </a:stretch>
          </p:blipFill>
          <p:spPr>
            <a:xfrm>
              <a:off x="7400543" y="2429256"/>
              <a:ext cx="74675" cy="74675"/>
            </a:xfrm>
            <a:prstGeom prst="rect">
              <a:avLst/>
            </a:prstGeom>
          </p:spPr>
        </p:pic>
        <p:pic>
          <p:nvPicPr>
            <p:cNvPr id="65" name="object 65"/>
            <p:cNvPicPr/>
            <p:nvPr/>
          </p:nvPicPr>
          <p:blipFill>
            <a:blip r:embed="rId8" cstate="print"/>
            <a:stretch>
              <a:fillRect/>
            </a:stretch>
          </p:blipFill>
          <p:spPr>
            <a:xfrm>
              <a:off x="6333743" y="2420112"/>
              <a:ext cx="73151" cy="73151"/>
            </a:xfrm>
            <a:prstGeom prst="rect">
              <a:avLst/>
            </a:prstGeom>
          </p:spPr>
        </p:pic>
        <p:pic>
          <p:nvPicPr>
            <p:cNvPr id="66" name="object 66"/>
            <p:cNvPicPr/>
            <p:nvPr/>
          </p:nvPicPr>
          <p:blipFill>
            <a:blip r:embed="rId9" cstate="print"/>
            <a:stretch>
              <a:fillRect/>
            </a:stretch>
          </p:blipFill>
          <p:spPr>
            <a:xfrm>
              <a:off x="7617205" y="2415794"/>
              <a:ext cx="98551" cy="100075"/>
            </a:xfrm>
            <a:prstGeom prst="rect">
              <a:avLst/>
            </a:prstGeom>
          </p:spPr>
        </p:pic>
      </p:grpSp>
      <p:sp>
        <p:nvSpPr>
          <p:cNvPr id="74" name="object 74"/>
          <p:cNvSpPr txBox="1"/>
          <p:nvPr/>
        </p:nvSpPr>
        <p:spPr>
          <a:xfrm>
            <a:off x="7703311" y="1724787"/>
            <a:ext cx="12509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a:t>
            </a:r>
            <a:endParaRPr sz="1400">
              <a:latin typeface="Arial MT"/>
              <a:cs typeface="Arial MT"/>
            </a:endParaRPr>
          </a:p>
        </p:txBody>
      </p:sp>
      <p:grpSp>
        <p:nvGrpSpPr>
          <p:cNvPr id="75" name="object 75"/>
          <p:cNvGrpSpPr/>
          <p:nvPr/>
        </p:nvGrpSpPr>
        <p:grpSpPr>
          <a:xfrm>
            <a:off x="5588507" y="1928875"/>
            <a:ext cx="1082040" cy="104775"/>
            <a:chOff x="5524753" y="2402077"/>
            <a:chExt cx="1082040" cy="104775"/>
          </a:xfrm>
        </p:grpSpPr>
        <p:pic>
          <p:nvPicPr>
            <p:cNvPr id="76" name="object 76"/>
            <p:cNvPicPr/>
            <p:nvPr/>
          </p:nvPicPr>
          <p:blipFill>
            <a:blip r:embed="rId10" cstate="print"/>
            <a:stretch>
              <a:fillRect/>
            </a:stretch>
          </p:blipFill>
          <p:spPr>
            <a:xfrm>
              <a:off x="6506209" y="2402077"/>
              <a:ext cx="100075" cy="100076"/>
            </a:xfrm>
            <a:prstGeom prst="rect">
              <a:avLst/>
            </a:prstGeom>
          </p:spPr>
        </p:pic>
        <p:pic>
          <p:nvPicPr>
            <p:cNvPr id="77" name="object 77"/>
            <p:cNvPicPr/>
            <p:nvPr/>
          </p:nvPicPr>
          <p:blipFill>
            <a:blip r:embed="rId10" cstate="print"/>
            <a:stretch>
              <a:fillRect/>
            </a:stretch>
          </p:blipFill>
          <p:spPr>
            <a:xfrm>
              <a:off x="5524753" y="2406649"/>
              <a:ext cx="100075" cy="100075"/>
            </a:xfrm>
            <a:prstGeom prst="rect">
              <a:avLst/>
            </a:prstGeom>
          </p:spPr>
        </p:pic>
      </p:grpSp>
      <p:sp>
        <p:nvSpPr>
          <p:cNvPr id="78" name="object 78"/>
          <p:cNvSpPr txBox="1"/>
          <p:nvPr/>
        </p:nvSpPr>
        <p:spPr>
          <a:xfrm>
            <a:off x="5611240" y="1715643"/>
            <a:ext cx="12509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a:t>
            </a:r>
            <a:endParaRPr sz="1400">
              <a:latin typeface="Arial MT"/>
              <a:cs typeface="Arial MT"/>
            </a:endParaRPr>
          </a:p>
        </p:txBody>
      </p:sp>
      <p:sp>
        <p:nvSpPr>
          <p:cNvPr id="79" name="object 79"/>
          <p:cNvSpPr txBox="1"/>
          <p:nvPr/>
        </p:nvSpPr>
        <p:spPr>
          <a:xfrm>
            <a:off x="5005832" y="2417318"/>
            <a:ext cx="123698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Arial MT"/>
                <a:cs typeface="Arial MT"/>
              </a:rPr>
              <a:t>1</a:t>
            </a:r>
            <a:r>
              <a:rPr sz="1100" spc="-25" dirty="0">
                <a:latin typeface="Arial MT"/>
                <a:cs typeface="Arial MT"/>
              </a:rPr>
              <a:t> </a:t>
            </a:r>
            <a:r>
              <a:rPr sz="1100" spc="-5" dirty="0">
                <a:latin typeface="Arial MT"/>
                <a:cs typeface="Arial MT"/>
              </a:rPr>
              <a:t>Nearest</a:t>
            </a:r>
            <a:r>
              <a:rPr sz="1100" spc="-25" dirty="0">
                <a:latin typeface="Arial MT"/>
                <a:cs typeface="Arial MT"/>
              </a:rPr>
              <a:t> </a:t>
            </a:r>
            <a:r>
              <a:rPr sz="1100" spc="-5" dirty="0">
                <a:latin typeface="Arial MT"/>
                <a:cs typeface="Arial MT"/>
              </a:rPr>
              <a:t>Neighbor</a:t>
            </a:r>
            <a:endParaRPr sz="1100">
              <a:latin typeface="Arial MT"/>
              <a:cs typeface="Arial MT"/>
            </a:endParaRPr>
          </a:p>
        </p:txBody>
      </p:sp>
      <p:sp>
        <p:nvSpPr>
          <p:cNvPr id="80" name="object 80"/>
          <p:cNvSpPr txBox="1"/>
          <p:nvPr/>
        </p:nvSpPr>
        <p:spPr>
          <a:xfrm>
            <a:off x="8240648" y="2853181"/>
            <a:ext cx="269240" cy="254000"/>
          </a:xfrm>
          <a:prstGeom prst="rect">
            <a:avLst/>
          </a:prstGeom>
        </p:spPr>
        <p:txBody>
          <a:bodyPr vert="horz" wrap="square" lIns="0" tIns="12700" rIns="0" bIns="0" rtlCol="0">
            <a:spAutoFit/>
          </a:bodyPr>
          <a:lstStyle/>
          <a:p>
            <a:pPr marL="38100">
              <a:lnSpc>
                <a:spcPct val="100000"/>
              </a:lnSpc>
              <a:spcBef>
                <a:spcPts val="100"/>
              </a:spcBef>
            </a:pPr>
            <a:r>
              <a:rPr sz="1500" spc="-5" dirty="0">
                <a:latin typeface="Cambria Math"/>
                <a:cs typeface="Cambria Math"/>
              </a:rPr>
              <a:t>𝒙</a:t>
            </a:r>
            <a:r>
              <a:rPr sz="1650" spc="-7" baseline="-15151" dirty="0">
                <a:latin typeface="Cambria Math"/>
                <a:cs typeface="Cambria Math"/>
              </a:rPr>
              <a:t>𝟏</a:t>
            </a:r>
            <a:endParaRPr sz="1650" baseline="-15151">
              <a:latin typeface="Cambria Math"/>
              <a:cs typeface="Cambria Math"/>
            </a:endParaRPr>
          </a:p>
        </p:txBody>
      </p:sp>
      <p:grpSp>
        <p:nvGrpSpPr>
          <p:cNvPr id="81" name="object 81"/>
          <p:cNvGrpSpPr/>
          <p:nvPr/>
        </p:nvGrpSpPr>
        <p:grpSpPr>
          <a:xfrm>
            <a:off x="5335269" y="2717863"/>
            <a:ext cx="2828290" cy="277495"/>
            <a:chOff x="5271515" y="3191065"/>
            <a:chExt cx="2828290" cy="277495"/>
          </a:xfrm>
        </p:grpSpPr>
        <p:sp>
          <p:nvSpPr>
            <p:cNvPr id="82" name="object 82"/>
            <p:cNvSpPr/>
            <p:nvPr/>
          </p:nvSpPr>
          <p:spPr>
            <a:xfrm>
              <a:off x="5271515" y="3371087"/>
              <a:ext cx="2828290" cy="76200"/>
            </a:xfrm>
            <a:custGeom>
              <a:avLst/>
              <a:gdLst/>
              <a:ahLst/>
              <a:cxnLst/>
              <a:rect l="l" t="t" r="r" b="b"/>
              <a:pathLst>
                <a:path w="2828290" h="76200">
                  <a:moveTo>
                    <a:pt x="2751709" y="0"/>
                  </a:moveTo>
                  <a:lnTo>
                    <a:pt x="2751709" y="76200"/>
                  </a:lnTo>
                  <a:lnTo>
                    <a:pt x="2815209" y="44450"/>
                  </a:lnTo>
                  <a:lnTo>
                    <a:pt x="2764409" y="44450"/>
                  </a:lnTo>
                  <a:lnTo>
                    <a:pt x="2764409" y="31750"/>
                  </a:lnTo>
                  <a:lnTo>
                    <a:pt x="2815209" y="31750"/>
                  </a:lnTo>
                  <a:lnTo>
                    <a:pt x="2751709" y="0"/>
                  </a:lnTo>
                  <a:close/>
                </a:path>
                <a:path w="2828290" h="76200">
                  <a:moveTo>
                    <a:pt x="2751709" y="31750"/>
                  </a:moveTo>
                  <a:lnTo>
                    <a:pt x="0" y="31750"/>
                  </a:lnTo>
                  <a:lnTo>
                    <a:pt x="0" y="44450"/>
                  </a:lnTo>
                  <a:lnTo>
                    <a:pt x="2751709" y="44450"/>
                  </a:lnTo>
                  <a:lnTo>
                    <a:pt x="2751709" y="31750"/>
                  </a:lnTo>
                  <a:close/>
                </a:path>
                <a:path w="2828290" h="76200">
                  <a:moveTo>
                    <a:pt x="2815209" y="31750"/>
                  </a:moveTo>
                  <a:lnTo>
                    <a:pt x="2764409" y="31750"/>
                  </a:lnTo>
                  <a:lnTo>
                    <a:pt x="2764409" y="44450"/>
                  </a:lnTo>
                  <a:lnTo>
                    <a:pt x="2815209" y="44450"/>
                  </a:lnTo>
                  <a:lnTo>
                    <a:pt x="2827909" y="38100"/>
                  </a:lnTo>
                  <a:lnTo>
                    <a:pt x="2815209" y="31750"/>
                  </a:lnTo>
                  <a:close/>
                </a:path>
              </a:pathLst>
            </a:custGeom>
            <a:solidFill>
              <a:srgbClr val="000000"/>
            </a:solidFill>
          </p:spPr>
          <p:txBody>
            <a:bodyPr wrap="square" lIns="0" tIns="0" rIns="0" bIns="0" rtlCol="0"/>
            <a:lstStyle/>
            <a:p>
              <a:endParaRPr/>
            </a:p>
          </p:txBody>
        </p:sp>
        <p:pic>
          <p:nvPicPr>
            <p:cNvPr id="83" name="object 83"/>
            <p:cNvPicPr/>
            <p:nvPr/>
          </p:nvPicPr>
          <p:blipFill>
            <a:blip r:embed="rId2" cstate="print"/>
            <a:stretch>
              <a:fillRect/>
            </a:stretch>
          </p:blipFill>
          <p:spPr>
            <a:xfrm>
              <a:off x="5929883" y="3371087"/>
              <a:ext cx="74675" cy="74675"/>
            </a:xfrm>
            <a:prstGeom prst="rect">
              <a:avLst/>
            </a:prstGeom>
          </p:spPr>
        </p:pic>
        <p:pic>
          <p:nvPicPr>
            <p:cNvPr id="84" name="object 84"/>
            <p:cNvPicPr/>
            <p:nvPr/>
          </p:nvPicPr>
          <p:blipFill>
            <a:blip r:embed="rId2" cstate="print"/>
            <a:stretch>
              <a:fillRect/>
            </a:stretch>
          </p:blipFill>
          <p:spPr>
            <a:xfrm>
              <a:off x="6190487" y="3371087"/>
              <a:ext cx="74675" cy="74675"/>
            </a:xfrm>
            <a:prstGeom prst="rect">
              <a:avLst/>
            </a:prstGeom>
          </p:spPr>
        </p:pic>
        <p:sp>
          <p:nvSpPr>
            <p:cNvPr id="85" name="object 85"/>
            <p:cNvSpPr/>
            <p:nvPr/>
          </p:nvSpPr>
          <p:spPr>
            <a:xfrm>
              <a:off x="5687567" y="3374135"/>
              <a:ext cx="74930" cy="74930"/>
            </a:xfrm>
            <a:custGeom>
              <a:avLst/>
              <a:gdLst/>
              <a:ahLst/>
              <a:cxnLst/>
              <a:rect l="l" t="t" r="r" b="b"/>
              <a:pathLst>
                <a:path w="74929" h="74929">
                  <a:moveTo>
                    <a:pt x="37337" y="0"/>
                  </a:moveTo>
                  <a:lnTo>
                    <a:pt x="22824" y="2940"/>
                  </a:lnTo>
                  <a:lnTo>
                    <a:pt x="10953" y="10953"/>
                  </a:lnTo>
                  <a:lnTo>
                    <a:pt x="2940" y="22824"/>
                  </a:lnTo>
                  <a:lnTo>
                    <a:pt x="0" y="37337"/>
                  </a:lnTo>
                  <a:lnTo>
                    <a:pt x="2940" y="51851"/>
                  </a:lnTo>
                  <a:lnTo>
                    <a:pt x="10953" y="63722"/>
                  </a:lnTo>
                  <a:lnTo>
                    <a:pt x="22824" y="71735"/>
                  </a:lnTo>
                  <a:lnTo>
                    <a:pt x="37337" y="74675"/>
                  </a:lnTo>
                  <a:lnTo>
                    <a:pt x="51851" y="71735"/>
                  </a:lnTo>
                  <a:lnTo>
                    <a:pt x="63722" y="63722"/>
                  </a:lnTo>
                  <a:lnTo>
                    <a:pt x="71735" y="51851"/>
                  </a:lnTo>
                  <a:lnTo>
                    <a:pt x="74676" y="37337"/>
                  </a:lnTo>
                  <a:lnTo>
                    <a:pt x="71735" y="22824"/>
                  </a:lnTo>
                  <a:lnTo>
                    <a:pt x="63722" y="10953"/>
                  </a:lnTo>
                  <a:lnTo>
                    <a:pt x="51851" y="2940"/>
                  </a:lnTo>
                  <a:lnTo>
                    <a:pt x="37337" y="0"/>
                  </a:lnTo>
                  <a:close/>
                </a:path>
              </a:pathLst>
            </a:custGeom>
            <a:solidFill>
              <a:srgbClr val="8A81D2"/>
            </a:solidFill>
          </p:spPr>
          <p:txBody>
            <a:bodyPr wrap="square" lIns="0" tIns="0" rIns="0" bIns="0" rtlCol="0"/>
            <a:lstStyle/>
            <a:p>
              <a:endParaRPr/>
            </a:p>
          </p:txBody>
        </p:sp>
        <p:sp>
          <p:nvSpPr>
            <p:cNvPr id="86" name="object 86"/>
            <p:cNvSpPr/>
            <p:nvPr/>
          </p:nvSpPr>
          <p:spPr>
            <a:xfrm>
              <a:off x="6672071" y="3375659"/>
              <a:ext cx="73660" cy="74930"/>
            </a:xfrm>
            <a:custGeom>
              <a:avLst/>
              <a:gdLst/>
              <a:ahLst/>
              <a:cxnLst/>
              <a:rect l="l" t="t" r="r" b="b"/>
              <a:pathLst>
                <a:path w="73659" h="74929">
                  <a:moveTo>
                    <a:pt x="36575" y="0"/>
                  </a:moveTo>
                  <a:lnTo>
                    <a:pt x="22342" y="2940"/>
                  </a:lnTo>
                  <a:lnTo>
                    <a:pt x="10715" y="10953"/>
                  </a:lnTo>
                  <a:lnTo>
                    <a:pt x="2875" y="22824"/>
                  </a:lnTo>
                  <a:lnTo>
                    <a:pt x="0" y="37337"/>
                  </a:lnTo>
                  <a:lnTo>
                    <a:pt x="2875" y="51851"/>
                  </a:lnTo>
                  <a:lnTo>
                    <a:pt x="10715" y="63722"/>
                  </a:lnTo>
                  <a:lnTo>
                    <a:pt x="22342" y="71735"/>
                  </a:lnTo>
                  <a:lnTo>
                    <a:pt x="36575" y="74675"/>
                  </a:lnTo>
                  <a:lnTo>
                    <a:pt x="50809" y="71735"/>
                  </a:lnTo>
                  <a:lnTo>
                    <a:pt x="62436" y="63722"/>
                  </a:lnTo>
                  <a:lnTo>
                    <a:pt x="70276" y="51851"/>
                  </a:lnTo>
                  <a:lnTo>
                    <a:pt x="73151" y="37337"/>
                  </a:lnTo>
                  <a:lnTo>
                    <a:pt x="70276" y="22824"/>
                  </a:lnTo>
                  <a:lnTo>
                    <a:pt x="62436" y="10953"/>
                  </a:lnTo>
                  <a:lnTo>
                    <a:pt x="50809" y="2940"/>
                  </a:lnTo>
                  <a:lnTo>
                    <a:pt x="36575" y="0"/>
                  </a:lnTo>
                  <a:close/>
                </a:path>
              </a:pathLst>
            </a:custGeom>
            <a:solidFill>
              <a:srgbClr val="FF0000"/>
            </a:solidFill>
          </p:spPr>
          <p:txBody>
            <a:bodyPr wrap="square" lIns="0" tIns="0" rIns="0" bIns="0" rtlCol="0"/>
            <a:lstStyle/>
            <a:p>
              <a:endParaRPr/>
            </a:p>
          </p:txBody>
        </p:sp>
        <p:pic>
          <p:nvPicPr>
            <p:cNvPr id="87" name="object 87"/>
            <p:cNvPicPr/>
            <p:nvPr/>
          </p:nvPicPr>
          <p:blipFill>
            <a:blip r:embed="rId4" cstate="print"/>
            <a:stretch>
              <a:fillRect/>
            </a:stretch>
          </p:blipFill>
          <p:spPr>
            <a:xfrm>
              <a:off x="6800087" y="3380231"/>
              <a:ext cx="73151" cy="74675"/>
            </a:xfrm>
            <a:prstGeom prst="rect">
              <a:avLst/>
            </a:prstGeom>
          </p:spPr>
        </p:pic>
        <p:pic>
          <p:nvPicPr>
            <p:cNvPr id="88" name="object 88"/>
            <p:cNvPicPr/>
            <p:nvPr/>
          </p:nvPicPr>
          <p:blipFill>
            <a:blip r:embed="rId5" cstate="print"/>
            <a:stretch>
              <a:fillRect/>
            </a:stretch>
          </p:blipFill>
          <p:spPr>
            <a:xfrm>
              <a:off x="7217663" y="3380231"/>
              <a:ext cx="74675" cy="74675"/>
            </a:xfrm>
            <a:prstGeom prst="rect">
              <a:avLst/>
            </a:prstGeom>
          </p:spPr>
        </p:pic>
        <p:pic>
          <p:nvPicPr>
            <p:cNvPr id="89" name="object 89"/>
            <p:cNvPicPr/>
            <p:nvPr/>
          </p:nvPicPr>
          <p:blipFill>
            <a:blip r:embed="rId6" cstate="print"/>
            <a:stretch>
              <a:fillRect/>
            </a:stretch>
          </p:blipFill>
          <p:spPr>
            <a:xfrm>
              <a:off x="7021067" y="3380231"/>
              <a:ext cx="73151" cy="74675"/>
            </a:xfrm>
            <a:prstGeom prst="rect">
              <a:avLst/>
            </a:prstGeom>
          </p:spPr>
        </p:pic>
        <p:sp>
          <p:nvSpPr>
            <p:cNvPr id="90" name="object 90"/>
            <p:cNvSpPr/>
            <p:nvPr/>
          </p:nvSpPr>
          <p:spPr>
            <a:xfrm>
              <a:off x="7400543" y="3381755"/>
              <a:ext cx="74930" cy="74930"/>
            </a:xfrm>
            <a:custGeom>
              <a:avLst/>
              <a:gdLst/>
              <a:ahLst/>
              <a:cxnLst/>
              <a:rect l="l" t="t" r="r" b="b"/>
              <a:pathLst>
                <a:path w="74929" h="74929">
                  <a:moveTo>
                    <a:pt x="37337" y="0"/>
                  </a:moveTo>
                  <a:lnTo>
                    <a:pt x="22824" y="2940"/>
                  </a:lnTo>
                  <a:lnTo>
                    <a:pt x="10953" y="10953"/>
                  </a:lnTo>
                  <a:lnTo>
                    <a:pt x="2940" y="22824"/>
                  </a:lnTo>
                  <a:lnTo>
                    <a:pt x="0" y="37338"/>
                  </a:lnTo>
                  <a:lnTo>
                    <a:pt x="2940" y="51851"/>
                  </a:lnTo>
                  <a:lnTo>
                    <a:pt x="10953" y="63722"/>
                  </a:lnTo>
                  <a:lnTo>
                    <a:pt x="22824" y="71735"/>
                  </a:lnTo>
                  <a:lnTo>
                    <a:pt x="37337" y="74676"/>
                  </a:lnTo>
                  <a:lnTo>
                    <a:pt x="51851" y="71735"/>
                  </a:lnTo>
                  <a:lnTo>
                    <a:pt x="63722" y="63722"/>
                  </a:lnTo>
                  <a:lnTo>
                    <a:pt x="71735" y="51851"/>
                  </a:lnTo>
                  <a:lnTo>
                    <a:pt x="74675" y="37338"/>
                  </a:lnTo>
                  <a:lnTo>
                    <a:pt x="71735" y="22824"/>
                  </a:lnTo>
                  <a:lnTo>
                    <a:pt x="63722" y="10953"/>
                  </a:lnTo>
                  <a:lnTo>
                    <a:pt x="51851" y="2940"/>
                  </a:lnTo>
                  <a:lnTo>
                    <a:pt x="37337" y="0"/>
                  </a:lnTo>
                  <a:close/>
                </a:path>
              </a:pathLst>
            </a:custGeom>
            <a:solidFill>
              <a:srgbClr val="FF0000"/>
            </a:solidFill>
          </p:spPr>
          <p:txBody>
            <a:bodyPr wrap="square" lIns="0" tIns="0" rIns="0" bIns="0" rtlCol="0"/>
            <a:lstStyle/>
            <a:p>
              <a:endParaRPr/>
            </a:p>
          </p:txBody>
        </p:sp>
        <p:pic>
          <p:nvPicPr>
            <p:cNvPr id="91" name="object 91"/>
            <p:cNvPicPr/>
            <p:nvPr/>
          </p:nvPicPr>
          <p:blipFill>
            <a:blip r:embed="rId11" cstate="print"/>
            <a:stretch>
              <a:fillRect/>
            </a:stretch>
          </p:blipFill>
          <p:spPr>
            <a:xfrm>
              <a:off x="6333743" y="3372611"/>
              <a:ext cx="73151" cy="74675"/>
            </a:xfrm>
            <a:prstGeom prst="rect">
              <a:avLst/>
            </a:prstGeom>
          </p:spPr>
        </p:pic>
        <p:sp>
          <p:nvSpPr>
            <p:cNvPr id="92" name="object 92"/>
            <p:cNvSpPr/>
            <p:nvPr/>
          </p:nvSpPr>
          <p:spPr>
            <a:xfrm>
              <a:off x="7629905" y="3380993"/>
              <a:ext cx="73660" cy="74930"/>
            </a:xfrm>
            <a:custGeom>
              <a:avLst/>
              <a:gdLst/>
              <a:ahLst/>
              <a:cxnLst/>
              <a:rect l="l" t="t" r="r" b="b"/>
              <a:pathLst>
                <a:path w="73659" h="74929">
                  <a:moveTo>
                    <a:pt x="36575" y="0"/>
                  </a:moveTo>
                  <a:lnTo>
                    <a:pt x="22342" y="2940"/>
                  </a:lnTo>
                  <a:lnTo>
                    <a:pt x="10715" y="10953"/>
                  </a:lnTo>
                  <a:lnTo>
                    <a:pt x="2875" y="22824"/>
                  </a:lnTo>
                  <a:lnTo>
                    <a:pt x="0" y="37337"/>
                  </a:lnTo>
                  <a:lnTo>
                    <a:pt x="2875" y="51851"/>
                  </a:lnTo>
                  <a:lnTo>
                    <a:pt x="10715" y="63722"/>
                  </a:lnTo>
                  <a:lnTo>
                    <a:pt x="22342" y="71735"/>
                  </a:lnTo>
                  <a:lnTo>
                    <a:pt x="36575" y="74675"/>
                  </a:lnTo>
                  <a:lnTo>
                    <a:pt x="50809" y="71735"/>
                  </a:lnTo>
                  <a:lnTo>
                    <a:pt x="62436" y="63722"/>
                  </a:lnTo>
                  <a:lnTo>
                    <a:pt x="70276" y="51851"/>
                  </a:lnTo>
                  <a:lnTo>
                    <a:pt x="73151" y="37337"/>
                  </a:lnTo>
                  <a:lnTo>
                    <a:pt x="70276" y="22824"/>
                  </a:lnTo>
                  <a:lnTo>
                    <a:pt x="62436" y="10953"/>
                  </a:lnTo>
                  <a:lnTo>
                    <a:pt x="50809" y="2940"/>
                  </a:lnTo>
                  <a:lnTo>
                    <a:pt x="36575" y="0"/>
                  </a:lnTo>
                  <a:close/>
                </a:path>
              </a:pathLst>
            </a:custGeom>
            <a:solidFill>
              <a:srgbClr val="FFFF00"/>
            </a:solidFill>
          </p:spPr>
          <p:txBody>
            <a:bodyPr wrap="square" lIns="0" tIns="0" rIns="0" bIns="0" rtlCol="0"/>
            <a:lstStyle/>
            <a:p>
              <a:endParaRPr/>
            </a:p>
          </p:txBody>
        </p:sp>
        <p:sp>
          <p:nvSpPr>
            <p:cNvPr id="93" name="object 93"/>
            <p:cNvSpPr/>
            <p:nvPr/>
          </p:nvSpPr>
          <p:spPr>
            <a:xfrm>
              <a:off x="7629905" y="3380993"/>
              <a:ext cx="73660" cy="74930"/>
            </a:xfrm>
            <a:custGeom>
              <a:avLst/>
              <a:gdLst/>
              <a:ahLst/>
              <a:cxnLst/>
              <a:rect l="l" t="t" r="r" b="b"/>
              <a:pathLst>
                <a:path w="73659" h="74929">
                  <a:moveTo>
                    <a:pt x="0" y="37337"/>
                  </a:moveTo>
                  <a:lnTo>
                    <a:pt x="2875" y="22824"/>
                  </a:lnTo>
                  <a:lnTo>
                    <a:pt x="10715" y="10953"/>
                  </a:lnTo>
                  <a:lnTo>
                    <a:pt x="22342" y="2940"/>
                  </a:lnTo>
                  <a:lnTo>
                    <a:pt x="36575" y="0"/>
                  </a:lnTo>
                  <a:lnTo>
                    <a:pt x="50809" y="2940"/>
                  </a:lnTo>
                  <a:lnTo>
                    <a:pt x="62436" y="10953"/>
                  </a:lnTo>
                  <a:lnTo>
                    <a:pt x="70276" y="22824"/>
                  </a:lnTo>
                  <a:lnTo>
                    <a:pt x="73151" y="37337"/>
                  </a:lnTo>
                  <a:lnTo>
                    <a:pt x="70276" y="51851"/>
                  </a:lnTo>
                  <a:lnTo>
                    <a:pt x="62436" y="63722"/>
                  </a:lnTo>
                  <a:lnTo>
                    <a:pt x="50809" y="71735"/>
                  </a:lnTo>
                  <a:lnTo>
                    <a:pt x="36575" y="74675"/>
                  </a:lnTo>
                  <a:lnTo>
                    <a:pt x="22342" y="71735"/>
                  </a:lnTo>
                  <a:lnTo>
                    <a:pt x="10715" y="63722"/>
                  </a:lnTo>
                  <a:lnTo>
                    <a:pt x="2875" y="51851"/>
                  </a:lnTo>
                  <a:lnTo>
                    <a:pt x="0" y="37337"/>
                  </a:lnTo>
                  <a:close/>
                </a:path>
              </a:pathLst>
            </a:custGeom>
            <a:ln w="25400">
              <a:solidFill>
                <a:srgbClr val="000000"/>
              </a:solidFill>
            </a:ln>
          </p:spPr>
          <p:txBody>
            <a:bodyPr wrap="square" lIns="0" tIns="0" rIns="0" bIns="0" rtlCol="0"/>
            <a:lstStyle/>
            <a:p>
              <a:endParaRPr/>
            </a:p>
          </p:txBody>
        </p:sp>
        <p:sp>
          <p:nvSpPr>
            <p:cNvPr id="94" name="object 94"/>
            <p:cNvSpPr/>
            <p:nvPr/>
          </p:nvSpPr>
          <p:spPr>
            <a:xfrm>
              <a:off x="6518909" y="3367277"/>
              <a:ext cx="74930" cy="74930"/>
            </a:xfrm>
            <a:custGeom>
              <a:avLst/>
              <a:gdLst/>
              <a:ahLst/>
              <a:cxnLst/>
              <a:rect l="l" t="t" r="r" b="b"/>
              <a:pathLst>
                <a:path w="74929" h="74929">
                  <a:moveTo>
                    <a:pt x="37338" y="0"/>
                  </a:moveTo>
                  <a:lnTo>
                    <a:pt x="22824" y="2940"/>
                  </a:lnTo>
                  <a:lnTo>
                    <a:pt x="10953" y="10953"/>
                  </a:lnTo>
                  <a:lnTo>
                    <a:pt x="2940" y="22824"/>
                  </a:lnTo>
                  <a:lnTo>
                    <a:pt x="0" y="37338"/>
                  </a:lnTo>
                  <a:lnTo>
                    <a:pt x="2940" y="51851"/>
                  </a:lnTo>
                  <a:lnTo>
                    <a:pt x="10953" y="63722"/>
                  </a:lnTo>
                  <a:lnTo>
                    <a:pt x="22824" y="71735"/>
                  </a:lnTo>
                  <a:lnTo>
                    <a:pt x="37338" y="74676"/>
                  </a:lnTo>
                  <a:lnTo>
                    <a:pt x="51851" y="71735"/>
                  </a:lnTo>
                  <a:lnTo>
                    <a:pt x="63722" y="63722"/>
                  </a:lnTo>
                  <a:lnTo>
                    <a:pt x="71735" y="51851"/>
                  </a:lnTo>
                  <a:lnTo>
                    <a:pt x="74675" y="37338"/>
                  </a:lnTo>
                  <a:lnTo>
                    <a:pt x="71735" y="22824"/>
                  </a:lnTo>
                  <a:lnTo>
                    <a:pt x="63722" y="10953"/>
                  </a:lnTo>
                  <a:lnTo>
                    <a:pt x="51851" y="2940"/>
                  </a:lnTo>
                  <a:lnTo>
                    <a:pt x="37338" y="0"/>
                  </a:lnTo>
                  <a:close/>
                </a:path>
              </a:pathLst>
            </a:custGeom>
            <a:solidFill>
              <a:srgbClr val="FFFF00"/>
            </a:solidFill>
          </p:spPr>
          <p:txBody>
            <a:bodyPr wrap="square" lIns="0" tIns="0" rIns="0" bIns="0" rtlCol="0"/>
            <a:lstStyle/>
            <a:p>
              <a:endParaRPr/>
            </a:p>
          </p:txBody>
        </p:sp>
        <p:sp>
          <p:nvSpPr>
            <p:cNvPr id="95" name="object 95"/>
            <p:cNvSpPr/>
            <p:nvPr/>
          </p:nvSpPr>
          <p:spPr>
            <a:xfrm>
              <a:off x="6518909" y="3367277"/>
              <a:ext cx="74930" cy="74930"/>
            </a:xfrm>
            <a:custGeom>
              <a:avLst/>
              <a:gdLst/>
              <a:ahLst/>
              <a:cxnLst/>
              <a:rect l="l" t="t" r="r" b="b"/>
              <a:pathLst>
                <a:path w="74929" h="74929">
                  <a:moveTo>
                    <a:pt x="0" y="37338"/>
                  </a:moveTo>
                  <a:lnTo>
                    <a:pt x="2940" y="22824"/>
                  </a:lnTo>
                  <a:lnTo>
                    <a:pt x="10953" y="10953"/>
                  </a:lnTo>
                  <a:lnTo>
                    <a:pt x="22824" y="2940"/>
                  </a:lnTo>
                  <a:lnTo>
                    <a:pt x="37338" y="0"/>
                  </a:lnTo>
                  <a:lnTo>
                    <a:pt x="51851" y="2940"/>
                  </a:lnTo>
                  <a:lnTo>
                    <a:pt x="63722" y="10953"/>
                  </a:lnTo>
                  <a:lnTo>
                    <a:pt x="71735" y="22824"/>
                  </a:lnTo>
                  <a:lnTo>
                    <a:pt x="74675" y="37338"/>
                  </a:lnTo>
                  <a:lnTo>
                    <a:pt x="71735" y="51851"/>
                  </a:lnTo>
                  <a:lnTo>
                    <a:pt x="63722" y="63722"/>
                  </a:lnTo>
                  <a:lnTo>
                    <a:pt x="51851" y="71735"/>
                  </a:lnTo>
                  <a:lnTo>
                    <a:pt x="37338" y="74676"/>
                  </a:lnTo>
                  <a:lnTo>
                    <a:pt x="22824" y="71735"/>
                  </a:lnTo>
                  <a:lnTo>
                    <a:pt x="10953" y="63722"/>
                  </a:lnTo>
                  <a:lnTo>
                    <a:pt x="2940" y="51851"/>
                  </a:lnTo>
                  <a:lnTo>
                    <a:pt x="0" y="37338"/>
                  </a:lnTo>
                  <a:close/>
                </a:path>
              </a:pathLst>
            </a:custGeom>
            <a:ln w="25400">
              <a:solidFill>
                <a:srgbClr val="000000"/>
              </a:solidFill>
            </a:ln>
          </p:spPr>
          <p:txBody>
            <a:bodyPr wrap="square" lIns="0" tIns="0" rIns="0" bIns="0" rtlCol="0"/>
            <a:lstStyle/>
            <a:p>
              <a:endParaRPr/>
            </a:p>
          </p:txBody>
        </p:sp>
        <p:sp>
          <p:nvSpPr>
            <p:cNvPr id="96" name="object 96"/>
            <p:cNvSpPr/>
            <p:nvPr/>
          </p:nvSpPr>
          <p:spPr>
            <a:xfrm>
              <a:off x="5537453" y="3371849"/>
              <a:ext cx="74930" cy="74930"/>
            </a:xfrm>
            <a:custGeom>
              <a:avLst/>
              <a:gdLst/>
              <a:ahLst/>
              <a:cxnLst/>
              <a:rect l="l" t="t" r="r" b="b"/>
              <a:pathLst>
                <a:path w="74929" h="74929">
                  <a:moveTo>
                    <a:pt x="37337" y="0"/>
                  </a:moveTo>
                  <a:lnTo>
                    <a:pt x="22824" y="2940"/>
                  </a:lnTo>
                  <a:lnTo>
                    <a:pt x="10953" y="10953"/>
                  </a:lnTo>
                  <a:lnTo>
                    <a:pt x="2940" y="22824"/>
                  </a:lnTo>
                  <a:lnTo>
                    <a:pt x="0" y="37337"/>
                  </a:lnTo>
                  <a:lnTo>
                    <a:pt x="2940" y="51851"/>
                  </a:lnTo>
                  <a:lnTo>
                    <a:pt x="10953" y="63722"/>
                  </a:lnTo>
                  <a:lnTo>
                    <a:pt x="22824" y="71735"/>
                  </a:lnTo>
                  <a:lnTo>
                    <a:pt x="37337" y="74675"/>
                  </a:lnTo>
                  <a:lnTo>
                    <a:pt x="51851" y="71735"/>
                  </a:lnTo>
                  <a:lnTo>
                    <a:pt x="63722" y="63722"/>
                  </a:lnTo>
                  <a:lnTo>
                    <a:pt x="71735" y="51851"/>
                  </a:lnTo>
                  <a:lnTo>
                    <a:pt x="74675" y="37337"/>
                  </a:lnTo>
                  <a:lnTo>
                    <a:pt x="71735" y="22824"/>
                  </a:lnTo>
                  <a:lnTo>
                    <a:pt x="63722" y="10953"/>
                  </a:lnTo>
                  <a:lnTo>
                    <a:pt x="51851" y="2940"/>
                  </a:lnTo>
                  <a:lnTo>
                    <a:pt x="37337" y="0"/>
                  </a:lnTo>
                  <a:close/>
                </a:path>
              </a:pathLst>
            </a:custGeom>
            <a:solidFill>
              <a:srgbClr val="FFFF00"/>
            </a:solidFill>
          </p:spPr>
          <p:txBody>
            <a:bodyPr wrap="square" lIns="0" tIns="0" rIns="0" bIns="0" rtlCol="0"/>
            <a:lstStyle/>
            <a:p>
              <a:endParaRPr/>
            </a:p>
          </p:txBody>
        </p:sp>
        <p:sp>
          <p:nvSpPr>
            <p:cNvPr id="97" name="object 97"/>
            <p:cNvSpPr/>
            <p:nvPr/>
          </p:nvSpPr>
          <p:spPr>
            <a:xfrm>
              <a:off x="5537453" y="3371849"/>
              <a:ext cx="74930" cy="74930"/>
            </a:xfrm>
            <a:custGeom>
              <a:avLst/>
              <a:gdLst/>
              <a:ahLst/>
              <a:cxnLst/>
              <a:rect l="l" t="t" r="r" b="b"/>
              <a:pathLst>
                <a:path w="74929" h="74929">
                  <a:moveTo>
                    <a:pt x="0" y="37337"/>
                  </a:moveTo>
                  <a:lnTo>
                    <a:pt x="2940" y="22824"/>
                  </a:lnTo>
                  <a:lnTo>
                    <a:pt x="10953" y="10953"/>
                  </a:lnTo>
                  <a:lnTo>
                    <a:pt x="22824" y="2940"/>
                  </a:lnTo>
                  <a:lnTo>
                    <a:pt x="37337" y="0"/>
                  </a:lnTo>
                  <a:lnTo>
                    <a:pt x="51851" y="2940"/>
                  </a:lnTo>
                  <a:lnTo>
                    <a:pt x="63722" y="10953"/>
                  </a:lnTo>
                  <a:lnTo>
                    <a:pt x="71735" y="22824"/>
                  </a:lnTo>
                  <a:lnTo>
                    <a:pt x="74675" y="37337"/>
                  </a:lnTo>
                  <a:lnTo>
                    <a:pt x="71735" y="51851"/>
                  </a:lnTo>
                  <a:lnTo>
                    <a:pt x="63722" y="63722"/>
                  </a:lnTo>
                  <a:lnTo>
                    <a:pt x="51851" y="71735"/>
                  </a:lnTo>
                  <a:lnTo>
                    <a:pt x="37337" y="74675"/>
                  </a:lnTo>
                  <a:lnTo>
                    <a:pt x="22824" y="71735"/>
                  </a:lnTo>
                  <a:lnTo>
                    <a:pt x="10953" y="63722"/>
                  </a:lnTo>
                  <a:lnTo>
                    <a:pt x="2940" y="51851"/>
                  </a:lnTo>
                  <a:lnTo>
                    <a:pt x="0" y="37337"/>
                  </a:lnTo>
                  <a:close/>
                </a:path>
              </a:pathLst>
            </a:custGeom>
            <a:ln w="25400">
              <a:solidFill>
                <a:srgbClr val="000000"/>
              </a:solidFill>
            </a:ln>
          </p:spPr>
          <p:txBody>
            <a:bodyPr wrap="square" lIns="0" tIns="0" rIns="0" bIns="0" rtlCol="0"/>
            <a:lstStyle/>
            <a:p>
              <a:endParaRPr/>
            </a:p>
          </p:txBody>
        </p:sp>
        <p:sp>
          <p:nvSpPr>
            <p:cNvPr id="98" name="object 98"/>
            <p:cNvSpPr/>
            <p:nvPr/>
          </p:nvSpPr>
          <p:spPr>
            <a:xfrm>
              <a:off x="5573267" y="3195827"/>
              <a:ext cx="2092960" cy="186690"/>
            </a:xfrm>
            <a:custGeom>
              <a:avLst/>
              <a:gdLst/>
              <a:ahLst/>
              <a:cxnLst/>
              <a:rect l="l" t="t" r="r" b="b"/>
              <a:pathLst>
                <a:path w="2092959" h="186689">
                  <a:moveTo>
                    <a:pt x="1865376" y="186182"/>
                  </a:moveTo>
                  <a:lnTo>
                    <a:pt x="1871735" y="135132"/>
                  </a:lnTo>
                  <a:lnTo>
                    <a:pt x="1889000" y="88221"/>
                  </a:lnTo>
                  <a:lnTo>
                    <a:pt x="1914451" y="49588"/>
                  </a:lnTo>
                  <a:lnTo>
                    <a:pt x="1945371" y="23374"/>
                  </a:lnTo>
                  <a:lnTo>
                    <a:pt x="1979040" y="13716"/>
                  </a:lnTo>
                  <a:lnTo>
                    <a:pt x="2012710" y="23274"/>
                  </a:lnTo>
                  <a:lnTo>
                    <a:pt x="2043630" y="49219"/>
                  </a:lnTo>
                  <a:lnTo>
                    <a:pt x="2069081" y="87453"/>
                  </a:lnTo>
                  <a:lnTo>
                    <a:pt x="2086346" y="133880"/>
                  </a:lnTo>
                  <a:lnTo>
                    <a:pt x="2092706" y="184404"/>
                  </a:lnTo>
                </a:path>
                <a:path w="2092959" h="186689">
                  <a:moveTo>
                    <a:pt x="981456" y="170688"/>
                  </a:moveTo>
                  <a:lnTo>
                    <a:pt x="988048" y="108013"/>
                  </a:lnTo>
                  <a:lnTo>
                    <a:pt x="1005427" y="53340"/>
                  </a:lnTo>
                  <a:lnTo>
                    <a:pt x="1029997" y="14668"/>
                  </a:lnTo>
                  <a:lnTo>
                    <a:pt x="1058164" y="0"/>
                  </a:lnTo>
                  <a:lnTo>
                    <a:pt x="1086330" y="15456"/>
                  </a:lnTo>
                  <a:lnTo>
                    <a:pt x="1110900" y="56213"/>
                  </a:lnTo>
                  <a:lnTo>
                    <a:pt x="1128279" y="113853"/>
                  </a:lnTo>
                  <a:lnTo>
                    <a:pt x="1134872" y="179959"/>
                  </a:lnTo>
                </a:path>
                <a:path w="2092959" h="186689">
                  <a:moveTo>
                    <a:pt x="0" y="175260"/>
                  </a:moveTo>
                  <a:lnTo>
                    <a:pt x="6482" y="112585"/>
                  </a:lnTo>
                  <a:lnTo>
                    <a:pt x="23574" y="57912"/>
                  </a:lnTo>
                  <a:lnTo>
                    <a:pt x="47738" y="19240"/>
                  </a:lnTo>
                  <a:lnTo>
                    <a:pt x="75437" y="4572"/>
                  </a:lnTo>
                  <a:lnTo>
                    <a:pt x="103157" y="19524"/>
                  </a:lnTo>
                  <a:lnTo>
                    <a:pt x="127365" y="58943"/>
                  </a:lnTo>
                  <a:lnTo>
                    <a:pt x="144500" y="114675"/>
                  </a:lnTo>
                  <a:lnTo>
                    <a:pt x="151003" y="178562"/>
                  </a:lnTo>
                </a:path>
              </a:pathLst>
            </a:custGeom>
            <a:ln w="9525">
              <a:solidFill>
                <a:srgbClr val="333333"/>
              </a:solidFill>
              <a:prstDash val="sysDash"/>
            </a:ln>
          </p:spPr>
          <p:txBody>
            <a:bodyPr wrap="square" lIns="0" tIns="0" rIns="0" bIns="0" rtlCol="0"/>
            <a:lstStyle/>
            <a:p>
              <a:endParaRPr/>
            </a:p>
          </p:txBody>
        </p:sp>
        <p:sp>
          <p:nvSpPr>
            <p:cNvPr id="99" name="object 99"/>
            <p:cNvSpPr/>
            <p:nvPr/>
          </p:nvSpPr>
          <p:spPr>
            <a:xfrm>
              <a:off x="7632953" y="3380993"/>
              <a:ext cx="74930" cy="74930"/>
            </a:xfrm>
            <a:custGeom>
              <a:avLst/>
              <a:gdLst/>
              <a:ahLst/>
              <a:cxnLst/>
              <a:rect l="l" t="t" r="r" b="b"/>
              <a:pathLst>
                <a:path w="74929" h="74929">
                  <a:moveTo>
                    <a:pt x="37338" y="0"/>
                  </a:moveTo>
                  <a:lnTo>
                    <a:pt x="22824" y="2940"/>
                  </a:lnTo>
                  <a:lnTo>
                    <a:pt x="10953" y="10953"/>
                  </a:lnTo>
                  <a:lnTo>
                    <a:pt x="2940" y="22824"/>
                  </a:lnTo>
                  <a:lnTo>
                    <a:pt x="0" y="37337"/>
                  </a:lnTo>
                  <a:lnTo>
                    <a:pt x="2940" y="51851"/>
                  </a:lnTo>
                  <a:lnTo>
                    <a:pt x="10953" y="63722"/>
                  </a:lnTo>
                  <a:lnTo>
                    <a:pt x="22824" y="71735"/>
                  </a:lnTo>
                  <a:lnTo>
                    <a:pt x="37338" y="74675"/>
                  </a:lnTo>
                  <a:lnTo>
                    <a:pt x="51851" y="71735"/>
                  </a:lnTo>
                  <a:lnTo>
                    <a:pt x="63722" y="63722"/>
                  </a:lnTo>
                  <a:lnTo>
                    <a:pt x="71735" y="51851"/>
                  </a:lnTo>
                  <a:lnTo>
                    <a:pt x="74675" y="37337"/>
                  </a:lnTo>
                  <a:lnTo>
                    <a:pt x="71735" y="22824"/>
                  </a:lnTo>
                  <a:lnTo>
                    <a:pt x="63722" y="10953"/>
                  </a:lnTo>
                  <a:lnTo>
                    <a:pt x="51851" y="2940"/>
                  </a:lnTo>
                  <a:lnTo>
                    <a:pt x="37338" y="0"/>
                  </a:lnTo>
                  <a:close/>
                </a:path>
              </a:pathLst>
            </a:custGeom>
            <a:solidFill>
              <a:srgbClr val="FF0000"/>
            </a:solidFill>
          </p:spPr>
          <p:txBody>
            <a:bodyPr wrap="square" lIns="0" tIns="0" rIns="0" bIns="0" rtlCol="0"/>
            <a:lstStyle/>
            <a:p>
              <a:endParaRPr/>
            </a:p>
          </p:txBody>
        </p:sp>
        <p:sp>
          <p:nvSpPr>
            <p:cNvPr id="100" name="object 100"/>
            <p:cNvSpPr/>
            <p:nvPr/>
          </p:nvSpPr>
          <p:spPr>
            <a:xfrm>
              <a:off x="7632953" y="3380993"/>
              <a:ext cx="74930" cy="74930"/>
            </a:xfrm>
            <a:custGeom>
              <a:avLst/>
              <a:gdLst/>
              <a:ahLst/>
              <a:cxnLst/>
              <a:rect l="l" t="t" r="r" b="b"/>
              <a:pathLst>
                <a:path w="74929" h="74929">
                  <a:moveTo>
                    <a:pt x="0" y="37337"/>
                  </a:moveTo>
                  <a:lnTo>
                    <a:pt x="2940" y="22824"/>
                  </a:lnTo>
                  <a:lnTo>
                    <a:pt x="10953" y="10953"/>
                  </a:lnTo>
                  <a:lnTo>
                    <a:pt x="22824" y="2940"/>
                  </a:lnTo>
                  <a:lnTo>
                    <a:pt x="37338" y="0"/>
                  </a:lnTo>
                  <a:lnTo>
                    <a:pt x="51851" y="2940"/>
                  </a:lnTo>
                  <a:lnTo>
                    <a:pt x="63722" y="10953"/>
                  </a:lnTo>
                  <a:lnTo>
                    <a:pt x="71735" y="22824"/>
                  </a:lnTo>
                  <a:lnTo>
                    <a:pt x="74675" y="37337"/>
                  </a:lnTo>
                  <a:lnTo>
                    <a:pt x="71735" y="51851"/>
                  </a:lnTo>
                  <a:lnTo>
                    <a:pt x="63722" y="63722"/>
                  </a:lnTo>
                  <a:lnTo>
                    <a:pt x="51851" y="71735"/>
                  </a:lnTo>
                  <a:lnTo>
                    <a:pt x="37338" y="74675"/>
                  </a:lnTo>
                  <a:lnTo>
                    <a:pt x="22824" y="71735"/>
                  </a:lnTo>
                  <a:lnTo>
                    <a:pt x="10953" y="63722"/>
                  </a:lnTo>
                  <a:lnTo>
                    <a:pt x="2940" y="51851"/>
                  </a:lnTo>
                  <a:lnTo>
                    <a:pt x="0" y="37337"/>
                  </a:lnTo>
                  <a:close/>
                </a:path>
              </a:pathLst>
            </a:custGeom>
            <a:ln w="25400">
              <a:solidFill>
                <a:srgbClr val="000000"/>
              </a:solidFill>
            </a:ln>
          </p:spPr>
          <p:txBody>
            <a:bodyPr wrap="square" lIns="0" tIns="0" rIns="0" bIns="0" rtlCol="0"/>
            <a:lstStyle/>
            <a:p>
              <a:endParaRPr/>
            </a:p>
          </p:txBody>
        </p:sp>
        <p:sp>
          <p:nvSpPr>
            <p:cNvPr id="101" name="object 101"/>
            <p:cNvSpPr/>
            <p:nvPr/>
          </p:nvSpPr>
          <p:spPr>
            <a:xfrm>
              <a:off x="6518909" y="3367277"/>
              <a:ext cx="74930" cy="74930"/>
            </a:xfrm>
            <a:custGeom>
              <a:avLst/>
              <a:gdLst/>
              <a:ahLst/>
              <a:cxnLst/>
              <a:rect l="l" t="t" r="r" b="b"/>
              <a:pathLst>
                <a:path w="74929" h="74929">
                  <a:moveTo>
                    <a:pt x="37338" y="0"/>
                  </a:moveTo>
                  <a:lnTo>
                    <a:pt x="22824" y="2940"/>
                  </a:lnTo>
                  <a:lnTo>
                    <a:pt x="10953" y="10953"/>
                  </a:lnTo>
                  <a:lnTo>
                    <a:pt x="2940" y="22824"/>
                  </a:lnTo>
                  <a:lnTo>
                    <a:pt x="0" y="37338"/>
                  </a:lnTo>
                  <a:lnTo>
                    <a:pt x="2940" y="51851"/>
                  </a:lnTo>
                  <a:lnTo>
                    <a:pt x="10953" y="63722"/>
                  </a:lnTo>
                  <a:lnTo>
                    <a:pt x="22824" y="71735"/>
                  </a:lnTo>
                  <a:lnTo>
                    <a:pt x="37338" y="74676"/>
                  </a:lnTo>
                  <a:lnTo>
                    <a:pt x="51851" y="71735"/>
                  </a:lnTo>
                  <a:lnTo>
                    <a:pt x="63722" y="63722"/>
                  </a:lnTo>
                  <a:lnTo>
                    <a:pt x="71735" y="51851"/>
                  </a:lnTo>
                  <a:lnTo>
                    <a:pt x="74675" y="37338"/>
                  </a:lnTo>
                  <a:lnTo>
                    <a:pt x="71735" y="22824"/>
                  </a:lnTo>
                  <a:lnTo>
                    <a:pt x="63722" y="10953"/>
                  </a:lnTo>
                  <a:lnTo>
                    <a:pt x="51851" y="2940"/>
                  </a:lnTo>
                  <a:lnTo>
                    <a:pt x="37338" y="0"/>
                  </a:lnTo>
                  <a:close/>
                </a:path>
              </a:pathLst>
            </a:custGeom>
            <a:solidFill>
              <a:srgbClr val="FF0000"/>
            </a:solidFill>
          </p:spPr>
          <p:txBody>
            <a:bodyPr wrap="square" lIns="0" tIns="0" rIns="0" bIns="0" rtlCol="0"/>
            <a:lstStyle/>
            <a:p>
              <a:endParaRPr/>
            </a:p>
          </p:txBody>
        </p:sp>
        <p:sp>
          <p:nvSpPr>
            <p:cNvPr id="102" name="object 102"/>
            <p:cNvSpPr/>
            <p:nvPr/>
          </p:nvSpPr>
          <p:spPr>
            <a:xfrm>
              <a:off x="6518909" y="3367277"/>
              <a:ext cx="74930" cy="74930"/>
            </a:xfrm>
            <a:custGeom>
              <a:avLst/>
              <a:gdLst/>
              <a:ahLst/>
              <a:cxnLst/>
              <a:rect l="l" t="t" r="r" b="b"/>
              <a:pathLst>
                <a:path w="74929" h="74929">
                  <a:moveTo>
                    <a:pt x="0" y="37338"/>
                  </a:moveTo>
                  <a:lnTo>
                    <a:pt x="2940" y="22824"/>
                  </a:lnTo>
                  <a:lnTo>
                    <a:pt x="10953" y="10953"/>
                  </a:lnTo>
                  <a:lnTo>
                    <a:pt x="22824" y="2940"/>
                  </a:lnTo>
                  <a:lnTo>
                    <a:pt x="37338" y="0"/>
                  </a:lnTo>
                  <a:lnTo>
                    <a:pt x="51851" y="2940"/>
                  </a:lnTo>
                  <a:lnTo>
                    <a:pt x="63722" y="10953"/>
                  </a:lnTo>
                  <a:lnTo>
                    <a:pt x="71735" y="22824"/>
                  </a:lnTo>
                  <a:lnTo>
                    <a:pt x="74675" y="37338"/>
                  </a:lnTo>
                  <a:lnTo>
                    <a:pt x="71735" y="51851"/>
                  </a:lnTo>
                  <a:lnTo>
                    <a:pt x="63722" y="63722"/>
                  </a:lnTo>
                  <a:lnTo>
                    <a:pt x="51851" y="71735"/>
                  </a:lnTo>
                  <a:lnTo>
                    <a:pt x="37338" y="74676"/>
                  </a:lnTo>
                  <a:lnTo>
                    <a:pt x="22824" y="71735"/>
                  </a:lnTo>
                  <a:lnTo>
                    <a:pt x="10953" y="63722"/>
                  </a:lnTo>
                  <a:lnTo>
                    <a:pt x="2940" y="51851"/>
                  </a:lnTo>
                  <a:lnTo>
                    <a:pt x="0" y="37338"/>
                  </a:lnTo>
                  <a:close/>
                </a:path>
              </a:pathLst>
            </a:custGeom>
            <a:ln w="25400">
              <a:solidFill>
                <a:srgbClr val="000000"/>
              </a:solidFill>
            </a:ln>
          </p:spPr>
          <p:txBody>
            <a:bodyPr wrap="square" lIns="0" tIns="0" rIns="0" bIns="0" rtlCol="0"/>
            <a:lstStyle/>
            <a:p>
              <a:endParaRPr/>
            </a:p>
          </p:txBody>
        </p:sp>
        <p:sp>
          <p:nvSpPr>
            <p:cNvPr id="103" name="object 103"/>
            <p:cNvSpPr/>
            <p:nvPr/>
          </p:nvSpPr>
          <p:spPr>
            <a:xfrm>
              <a:off x="5538977" y="3371849"/>
              <a:ext cx="74930" cy="74930"/>
            </a:xfrm>
            <a:custGeom>
              <a:avLst/>
              <a:gdLst/>
              <a:ahLst/>
              <a:cxnLst/>
              <a:rect l="l" t="t" r="r" b="b"/>
              <a:pathLst>
                <a:path w="74929" h="74929">
                  <a:moveTo>
                    <a:pt x="37337" y="0"/>
                  </a:moveTo>
                  <a:lnTo>
                    <a:pt x="22824" y="2940"/>
                  </a:lnTo>
                  <a:lnTo>
                    <a:pt x="10953" y="10953"/>
                  </a:lnTo>
                  <a:lnTo>
                    <a:pt x="2940" y="22824"/>
                  </a:lnTo>
                  <a:lnTo>
                    <a:pt x="0" y="37337"/>
                  </a:lnTo>
                  <a:lnTo>
                    <a:pt x="2940" y="51851"/>
                  </a:lnTo>
                  <a:lnTo>
                    <a:pt x="10953" y="63722"/>
                  </a:lnTo>
                  <a:lnTo>
                    <a:pt x="22824" y="71735"/>
                  </a:lnTo>
                  <a:lnTo>
                    <a:pt x="37337" y="74675"/>
                  </a:lnTo>
                  <a:lnTo>
                    <a:pt x="51851" y="71735"/>
                  </a:lnTo>
                  <a:lnTo>
                    <a:pt x="63722" y="63722"/>
                  </a:lnTo>
                  <a:lnTo>
                    <a:pt x="71735" y="51851"/>
                  </a:lnTo>
                  <a:lnTo>
                    <a:pt x="74675" y="37337"/>
                  </a:lnTo>
                  <a:lnTo>
                    <a:pt x="71735" y="22824"/>
                  </a:lnTo>
                  <a:lnTo>
                    <a:pt x="63722" y="10953"/>
                  </a:lnTo>
                  <a:lnTo>
                    <a:pt x="51851" y="2940"/>
                  </a:lnTo>
                  <a:lnTo>
                    <a:pt x="37337" y="0"/>
                  </a:lnTo>
                  <a:close/>
                </a:path>
              </a:pathLst>
            </a:custGeom>
            <a:solidFill>
              <a:srgbClr val="8A81D2"/>
            </a:solidFill>
          </p:spPr>
          <p:txBody>
            <a:bodyPr wrap="square" lIns="0" tIns="0" rIns="0" bIns="0" rtlCol="0"/>
            <a:lstStyle/>
            <a:p>
              <a:endParaRPr/>
            </a:p>
          </p:txBody>
        </p:sp>
        <p:sp>
          <p:nvSpPr>
            <p:cNvPr id="104" name="object 104"/>
            <p:cNvSpPr/>
            <p:nvPr/>
          </p:nvSpPr>
          <p:spPr>
            <a:xfrm>
              <a:off x="5538977" y="3371849"/>
              <a:ext cx="74930" cy="74930"/>
            </a:xfrm>
            <a:custGeom>
              <a:avLst/>
              <a:gdLst/>
              <a:ahLst/>
              <a:cxnLst/>
              <a:rect l="l" t="t" r="r" b="b"/>
              <a:pathLst>
                <a:path w="74929" h="74929">
                  <a:moveTo>
                    <a:pt x="0" y="37337"/>
                  </a:moveTo>
                  <a:lnTo>
                    <a:pt x="2940" y="22824"/>
                  </a:lnTo>
                  <a:lnTo>
                    <a:pt x="10953" y="10953"/>
                  </a:lnTo>
                  <a:lnTo>
                    <a:pt x="22824" y="2940"/>
                  </a:lnTo>
                  <a:lnTo>
                    <a:pt x="37337" y="0"/>
                  </a:lnTo>
                  <a:lnTo>
                    <a:pt x="51851" y="2940"/>
                  </a:lnTo>
                  <a:lnTo>
                    <a:pt x="63722" y="10953"/>
                  </a:lnTo>
                  <a:lnTo>
                    <a:pt x="71735" y="22824"/>
                  </a:lnTo>
                  <a:lnTo>
                    <a:pt x="74675" y="37337"/>
                  </a:lnTo>
                  <a:lnTo>
                    <a:pt x="71735" y="51851"/>
                  </a:lnTo>
                  <a:lnTo>
                    <a:pt x="63722" y="63722"/>
                  </a:lnTo>
                  <a:lnTo>
                    <a:pt x="51851" y="71735"/>
                  </a:lnTo>
                  <a:lnTo>
                    <a:pt x="37337" y="74675"/>
                  </a:lnTo>
                  <a:lnTo>
                    <a:pt x="22824" y="71735"/>
                  </a:lnTo>
                  <a:lnTo>
                    <a:pt x="10953" y="63722"/>
                  </a:lnTo>
                  <a:lnTo>
                    <a:pt x="2940" y="51851"/>
                  </a:lnTo>
                  <a:lnTo>
                    <a:pt x="0" y="37337"/>
                  </a:lnTo>
                  <a:close/>
                </a:path>
              </a:pathLst>
            </a:custGeom>
            <a:ln w="25400">
              <a:solidFill>
                <a:srgbClr val="000000"/>
              </a:solidFill>
            </a:ln>
          </p:spPr>
          <p:txBody>
            <a:bodyPr wrap="square" lIns="0" tIns="0" rIns="0" bIns="0" rtlCol="0"/>
            <a:lstStyle/>
            <a:p>
              <a:endParaRPr/>
            </a:p>
          </p:txBody>
        </p:sp>
      </p:grpSp>
      <p:sp>
        <p:nvSpPr>
          <p:cNvPr id="105" name="object 105"/>
          <p:cNvSpPr txBox="1"/>
          <p:nvPr/>
        </p:nvSpPr>
        <p:spPr>
          <a:xfrm>
            <a:off x="5005832" y="3277463"/>
            <a:ext cx="123698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Arial MT"/>
                <a:cs typeface="Arial MT"/>
              </a:rPr>
              <a:t>3</a:t>
            </a:r>
            <a:r>
              <a:rPr sz="1100" spc="-25" dirty="0">
                <a:latin typeface="Arial MT"/>
                <a:cs typeface="Arial MT"/>
              </a:rPr>
              <a:t> </a:t>
            </a:r>
            <a:r>
              <a:rPr sz="1100" spc="-5" dirty="0">
                <a:latin typeface="Arial MT"/>
                <a:cs typeface="Arial MT"/>
              </a:rPr>
              <a:t>Nearest</a:t>
            </a:r>
            <a:r>
              <a:rPr sz="1100" spc="-25" dirty="0">
                <a:latin typeface="Arial MT"/>
                <a:cs typeface="Arial MT"/>
              </a:rPr>
              <a:t> </a:t>
            </a:r>
            <a:r>
              <a:rPr sz="1100" spc="-5" dirty="0">
                <a:latin typeface="Arial MT"/>
                <a:cs typeface="Arial MT"/>
              </a:rPr>
              <a:t>Neighbor</a:t>
            </a:r>
            <a:endParaRPr sz="1100">
              <a:latin typeface="Arial MT"/>
              <a:cs typeface="Arial MT"/>
            </a:endParaRPr>
          </a:p>
        </p:txBody>
      </p:sp>
      <p:sp>
        <p:nvSpPr>
          <p:cNvPr id="106" name="object 106"/>
          <p:cNvSpPr txBox="1"/>
          <p:nvPr/>
        </p:nvSpPr>
        <p:spPr>
          <a:xfrm>
            <a:off x="8240648" y="3713022"/>
            <a:ext cx="269240" cy="254000"/>
          </a:xfrm>
          <a:prstGeom prst="rect">
            <a:avLst/>
          </a:prstGeom>
        </p:spPr>
        <p:txBody>
          <a:bodyPr vert="horz" wrap="square" lIns="0" tIns="12700" rIns="0" bIns="0" rtlCol="0">
            <a:spAutoFit/>
          </a:bodyPr>
          <a:lstStyle/>
          <a:p>
            <a:pPr marL="38100">
              <a:lnSpc>
                <a:spcPct val="100000"/>
              </a:lnSpc>
              <a:spcBef>
                <a:spcPts val="100"/>
              </a:spcBef>
            </a:pPr>
            <a:r>
              <a:rPr sz="1500" spc="-5" dirty="0">
                <a:latin typeface="Cambria Math"/>
                <a:cs typeface="Cambria Math"/>
              </a:rPr>
              <a:t>𝒙</a:t>
            </a:r>
            <a:r>
              <a:rPr sz="1650" spc="-7" baseline="-15151" dirty="0">
                <a:latin typeface="Cambria Math"/>
                <a:cs typeface="Cambria Math"/>
              </a:rPr>
              <a:t>𝟏</a:t>
            </a:r>
            <a:endParaRPr sz="1650" baseline="-15151">
              <a:latin typeface="Cambria Math"/>
              <a:cs typeface="Cambria Math"/>
            </a:endParaRPr>
          </a:p>
        </p:txBody>
      </p:sp>
      <p:grpSp>
        <p:nvGrpSpPr>
          <p:cNvPr id="107" name="object 107"/>
          <p:cNvGrpSpPr/>
          <p:nvPr/>
        </p:nvGrpSpPr>
        <p:grpSpPr>
          <a:xfrm>
            <a:off x="4780914" y="2334387"/>
            <a:ext cx="3382645" cy="1520825"/>
            <a:chOff x="4717160" y="2807589"/>
            <a:chExt cx="3382645" cy="1520825"/>
          </a:xfrm>
        </p:grpSpPr>
        <p:sp>
          <p:nvSpPr>
            <p:cNvPr id="108" name="object 108"/>
            <p:cNvSpPr/>
            <p:nvPr/>
          </p:nvSpPr>
          <p:spPr>
            <a:xfrm>
              <a:off x="5271515" y="4230624"/>
              <a:ext cx="2828290" cy="76200"/>
            </a:xfrm>
            <a:custGeom>
              <a:avLst/>
              <a:gdLst/>
              <a:ahLst/>
              <a:cxnLst/>
              <a:rect l="l" t="t" r="r" b="b"/>
              <a:pathLst>
                <a:path w="2828290" h="76200">
                  <a:moveTo>
                    <a:pt x="2751709" y="0"/>
                  </a:moveTo>
                  <a:lnTo>
                    <a:pt x="2751709" y="76200"/>
                  </a:lnTo>
                  <a:lnTo>
                    <a:pt x="2815209" y="44450"/>
                  </a:lnTo>
                  <a:lnTo>
                    <a:pt x="2764409" y="44450"/>
                  </a:lnTo>
                  <a:lnTo>
                    <a:pt x="2764409" y="31750"/>
                  </a:lnTo>
                  <a:lnTo>
                    <a:pt x="2815209" y="31750"/>
                  </a:lnTo>
                  <a:lnTo>
                    <a:pt x="2751709" y="0"/>
                  </a:lnTo>
                  <a:close/>
                </a:path>
                <a:path w="2828290" h="76200">
                  <a:moveTo>
                    <a:pt x="2751709" y="31750"/>
                  </a:moveTo>
                  <a:lnTo>
                    <a:pt x="0" y="31750"/>
                  </a:lnTo>
                  <a:lnTo>
                    <a:pt x="0" y="44450"/>
                  </a:lnTo>
                  <a:lnTo>
                    <a:pt x="2751709" y="44450"/>
                  </a:lnTo>
                  <a:lnTo>
                    <a:pt x="2751709" y="31750"/>
                  </a:lnTo>
                  <a:close/>
                </a:path>
                <a:path w="2828290" h="76200">
                  <a:moveTo>
                    <a:pt x="2815209" y="31750"/>
                  </a:moveTo>
                  <a:lnTo>
                    <a:pt x="2764409" y="31750"/>
                  </a:lnTo>
                  <a:lnTo>
                    <a:pt x="2764409" y="44450"/>
                  </a:lnTo>
                  <a:lnTo>
                    <a:pt x="2815209" y="44450"/>
                  </a:lnTo>
                  <a:lnTo>
                    <a:pt x="2827909" y="38100"/>
                  </a:lnTo>
                  <a:lnTo>
                    <a:pt x="2815209" y="31750"/>
                  </a:lnTo>
                  <a:close/>
                </a:path>
              </a:pathLst>
            </a:custGeom>
            <a:solidFill>
              <a:srgbClr val="000000"/>
            </a:solidFill>
          </p:spPr>
          <p:txBody>
            <a:bodyPr wrap="square" lIns="0" tIns="0" rIns="0" bIns="0" rtlCol="0"/>
            <a:lstStyle/>
            <a:p>
              <a:endParaRPr/>
            </a:p>
          </p:txBody>
        </p:sp>
        <p:pic>
          <p:nvPicPr>
            <p:cNvPr id="109" name="object 109"/>
            <p:cNvPicPr/>
            <p:nvPr/>
          </p:nvPicPr>
          <p:blipFill>
            <a:blip r:embed="rId12" cstate="print"/>
            <a:stretch>
              <a:fillRect/>
            </a:stretch>
          </p:blipFill>
          <p:spPr>
            <a:xfrm>
              <a:off x="5929883" y="4230624"/>
              <a:ext cx="74675" cy="74675"/>
            </a:xfrm>
            <a:prstGeom prst="rect">
              <a:avLst/>
            </a:prstGeom>
          </p:spPr>
        </p:pic>
        <p:pic>
          <p:nvPicPr>
            <p:cNvPr id="110" name="object 110"/>
            <p:cNvPicPr/>
            <p:nvPr/>
          </p:nvPicPr>
          <p:blipFill>
            <a:blip r:embed="rId12" cstate="print"/>
            <a:stretch>
              <a:fillRect/>
            </a:stretch>
          </p:blipFill>
          <p:spPr>
            <a:xfrm>
              <a:off x="6190487" y="4230624"/>
              <a:ext cx="74675" cy="74675"/>
            </a:xfrm>
            <a:prstGeom prst="rect">
              <a:avLst/>
            </a:prstGeom>
          </p:spPr>
        </p:pic>
        <p:sp>
          <p:nvSpPr>
            <p:cNvPr id="111" name="object 111"/>
            <p:cNvSpPr/>
            <p:nvPr/>
          </p:nvSpPr>
          <p:spPr>
            <a:xfrm>
              <a:off x="5687567" y="4233672"/>
              <a:ext cx="74930" cy="74930"/>
            </a:xfrm>
            <a:custGeom>
              <a:avLst/>
              <a:gdLst/>
              <a:ahLst/>
              <a:cxnLst/>
              <a:rect l="l" t="t" r="r" b="b"/>
              <a:pathLst>
                <a:path w="74929" h="74929">
                  <a:moveTo>
                    <a:pt x="37337" y="0"/>
                  </a:moveTo>
                  <a:lnTo>
                    <a:pt x="22824" y="2933"/>
                  </a:lnTo>
                  <a:lnTo>
                    <a:pt x="10953" y="10934"/>
                  </a:lnTo>
                  <a:lnTo>
                    <a:pt x="2940" y="22802"/>
                  </a:lnTo>
                  <a:lnTo>
                    <a:pt x="0" y="37337"/>
                  </a:lnTo>
                  <a:lnTo>
                    <a:pt x="2940" y="51873"/>
                  </a:lnTo>
                  <a:lnTo>
                    <a:pt x="10953" y="63741"/>
                  </a:lnTo>
                  <a:lnTo>
                    <a:pt x="22824" y="71742"/>
                  </a:lnTo>
                  <a:lnTo>
                    <a:pt x="37337" y="74675"/>
                  </a:lnTo>
                  <a:lnTo>
                    <a:pt x="51851" y="71742"/>
                  </a:lnTo>
                  <a:lnTo>
                    <a:pt x="63722" y="63741"/>
                  </a:lnTo>
                  <a:lnTo>
                    <a:pt x="71735" y="51873"/>
                  </a:lnTo>
                  <a:lnTo>
                    <a:pt x="74676" y="37337"/>
                  </a:lnTo>
                  <a:lnTo>
                    <a:pt x="71735" y="22802"/>
                  </a:lnTo>
                  <a:lnTo>
                    <a:pt x="63722" y="10934"/>
                  </a:lnTo>
                  <a:lnTo>
                    <a:pt x="51851" y="2933"/>
                  </a:lnTo>
                  <a:lnTo>
                    <a:pt x="37337" y="0"/>
                  </a:lnTo>
                  <a:close/>
                </a:path>
              </a:pathLst>
            </a:custGeom>
            <a:solidFill>
              <a:srgbClr val="8A81D2"/>
            </a:solidFill>
          </p:spPr>
          <p:txBody>
            <a:bodyPr wrap="square" lIns="0" tIns="0" rIns="0" bIns="0" rtlCol="0"/>
            <a:lstStyle/>
            <a:p>
              <a:endParaRPr/>
            </a:p>
          </p:txBody>
        </p:sp>
        <p:sp>
          <p:nvSpPr>
            <p:cNvPr id="112" name="object 112"/>
            <p:cNvSpPr/>
            <p:nvPr/>
          </p:nvSpPr>
          <p:spPr>
            <a:xfrm>
              <a:off x="6672071" y="4235196"/>
              <a:ext cx="73660" cy="74930"/>
            </a:xfrm>
            <a:custGeom>
              <a:avLst/>
              <a:gdLst/>
              <a:ahLst/>
              <a:cxnLst/>
              <a:rect l="l" t="t" r="r" b="b"/>
              <a:pathLst>
                <a:path w="73659" h="74929">
                  <a:moveTo>
                    <a:pt x="36575" y="0"/>
                  </a:moveTo>
                  <a:lnTo>
                    <a:pt x="22342" y="2933"/>
                  </a:lnTo>
                  <a:lnTo>
                    <a:pt x="10715" y="10934"/>
                  </a:lnTo>
                  <a:lnTo>
                    <a:pt x="2875" y="22802"/>
                  </a:lnTo>
                  <a:lnTo>
                    <a:pt x="0" y="37337"/>
                  </a:lnTo>
                  <a:lnTo>
                    <a:pt x="2875" y="51873"/>
                  </a:lnTo>
                  <a:lnTo>
                    <a:pt x="10715" y="63741"/>
                  </a:lnTo>
                  <a:lnTo>
                    <a:pt x="22342" y="71742"/>
                  </a:lnTo>
                  <a:lnTo>
                    <a:pt x="36575" y="74675"/>
                  </a:lnTo>
                  <a:lnTo>
                    <a:pt x="50809" y="71742"/>
                  </a:lnTo>
                  <a:lnTo>
                    <a:pt x="62436" y="63741"/>
                  </a:lnTo>
                  <a:lnTo>
                    <a:pt x="70276" y="51873"/>
                  </a:lnTo>
                  <a:lnTo>
                    <a:pt x="73151" y="37337"/>
                  </a:lnTo>
                  <a:lnTo>
                    <a:pt x="70276" y="22802"/>
                  </a:lnTo>
                  <a:lnTo>
                    <a:pt x="62436" y="10934"/>
                  </a:lnTo>
                  <a:lnTo>
                    <a:pt x="50809" y="2933"/>
                  </a:lnTo>
                  <a:lnTo>
                    <a:pt x="36575" y="0"/>
                  </a:lnTo>
                  <a:close/>
                </a:path>
              </a:pathLst>
            </a:custGeom>
            <a:solidFill>
              <a:srgbClr val="FF0000"/>
            </a:solidFill>
          </p:spPr>
          <p:txBody>
            <a:bodyPr wrap="square" lIns="0" tIns="0" rIns="0" bIns="0" rtlCol="0"/>
            <a:lstStyle/>
            <a:p>
              <a:endParaRPr/>
            </a:p>
          </p:txBody>
        </p:sp>
        <p:pic>
          <p:nvPicPr>
            <p:cNvPr id="113" name="object 113"/>
            <p:cNvPicPr/>
            <p:nvPr/>
          </p:nvPicPr>
          <p:blipFill>
            <a:blip r:embed="rId13" cstate="print"/>
            <a:stretch>
              <a:fillRect/>
            </a:stretch>
          </p:blipFill>
          <p:spPr>
            <a:xfrm>
              <a:off x="6800087" y="4239768"/>
              <a:ext cx="73151" cy="74675"/>
            </a:xfrm>
            <a:prstGeom prst="rect">
              <a:avLst/>
            </a:prstGeom>
          </p:spPr>
        </p:pic>
        <p:pic>
          <p:nvPicPr>
            <p:cNvPr id="114" name="object 114"/>
            <p:cNvPicPr/>
            <p:nvPr/>
          </p:nvPicPr>
          <p:blipFill>
            <a:blip r:embed="rId14" cstate="print"/>
            <a:stretch>
              <a:fillRect/>
            </a:stretch>
          </p:blipFill>
          <p:spPr>
            <a:xfrm>
              <a:off x="7217663" y="4239768"/>
              <a:ext cx="74675" cy="74675"/>
            </a:xfrm>
            <a:prstGeom prst="rect">
              <a:avLst/>
            </a:prstGeom>
          </p:spPr>
        </p:pic>
        <p:pic>
          <p:nvPicPr>
            <p:cNvPr id="115" name="object 115"/>
            <p:cNvPicPr/>
            <p:nvPr/>
          </p:nvPicPr>
          <p:blipFill>
            <a:blip r:embed="rId15" cstate="print"/>
            <a:stretch>
              <a:fillRect/>
            </a:stretch>
          </p:blipFill>
          <p:spPr>
            <a:xfrm>
              <a:off x="7021067" y="4239768"/>
              <a:ext cx="73151" cy="74675"/>
            </a:xfrm>
            <a:prstGeom prst="rect">
              <a:avLst/>
            </a:prstGeom>
          </p:spPr>
        </p:pic>
        <p:sp>
          <p:nvSpPr>
            <p:cNvPr id="116" name="object 116"/>
            <p:cNvSpPr/>
            <p:nvPr/>
          </p:nvSpPr>
          <p:spPr>
            <a:xfrm>
              <a:off x="7400543" y="4241292"/>
              <a:ext cx="74930" cy="74930"/>
            </a:xfrm>
            <a:custGeom>
              <a:avLst/>
              <a:gdLst/>
              <a:ahLst/>
              <a:cxnLst/>
              <a:rect l="l" t="t" r="r" b="b"/>
              <a:pathLst>
                <a:path w="74929" h="74929">
                  <a:moveTo>
                    <a:pt x="37337" y="0"/>
                  </a:moveTo>
                  <a:lnTo>
                    <a:pt x="22824" y="2933"/>
                  </a:lnTo>
                  <a:lnTo>
                    <a:pt x="10953" y="10934"/>
                  </a:lnTo>
                  <a:lnTo>
                    <a:pt x="2940" y="22802"/>
                  </a:lnTo>
                  <a:lnTo>
                    <a:pt x="0" y="37338"/>
                  </a:lnTo>
                  <a:lnTo>
                    <a:pt x="2940" y="51873"/>
                  </a:lnTo>
                  <a:lnTo>
                    <a:pt x="10953" y="63741"/>
                  </a:lnTo>
                  <a:lnTo>
                    <a:pt x="22824" y="71742"/>
                  </a:lnTo>
                  <a:lnTo>
                    <a:pt x="37337" y="74676"/>
                  </a:lnTo>
                  <a:lnTo>
                    <a:pt x="51851" y="71742"/>
                  </a:lnTo>
                  <a:lnTo>
                    <a:pt x="63722" y="63741"/>
                  </a:lnTo>
                  <a:lnTo>
                    <a:pt x="71735" y="51873"/>
                  </a:lnTo>
                  <a:lnTo>
                    <a:pt x="74675" y="37338"/>
                  </a:lnTo>
                  <a:lnTo>
                    <a:pt x="71735" y="22802"/>
                  </a:lnTo>
                  <a:lnTo>
                    <a:pt x="63722" y="10934"/>
                  </a:lnTo>
                  <a:lnTo>
                    <a:pt x="51851" y="2933"/>
                  </a:lnTo>
                  <a:lnTo>
                    <a:pt x="37337" y="0"/>
                  </a:lnTo>
                  <a:close/>
                </a:path>
              </a:pathLst>
            </a:custGeom>
            <a:solidFill>
              <a:srgbClr val="FF0000"/>
            </a:solidFill>
          </p:spPr>
          <p:txBody>
            <a:bodyPr wrap="square" lIns="0" tIns="0" rIns="0" bIns="0" rtlCol="0"/>
            <a:lstStyle/>
            <a:p>
              <a:endParaRPr/>
            </a:p>
          </p:txBody>
        </p:sp>
        <p:pic>
          <p:nvPicPr>
            <p:cNvPr id="117" name="object 117"/>
            <p:cNvPicPr/>
            <p:nvPr/>
          </p:nvPicPr>
          <p:blipFill>
            <a:blip r:embed="rId16" cstate="print"/>
            <a:stretch>
              <a:fillRect/>
            </a:stretch>
          </p:blipFill>
          <p:spPr>
            <a:xfrm>
              <a:off x="6333743" y="4232148"/>
              <a:ext cx="73151" cy="74676"/>
            </a:xfrm>
            <a:prstGeom prst="rect">
              <a:avLst/>
            </a:prstGeom>
          </p:spPr>
        </p:pic>
        <p:sp>
          <p:nvSpPr>
            <p:cNvPr id="118" name="object 118"/>
            <p:cNvSpPr/>
            <p:nvPr/>
          </p:nvSpPr>
          <p:spPr>
            <a:xfrm>
              <a:off x="7629905" y="4240530"/>
              <a:ext cx="73660" cy="74930"/>
            </a:xfrm>
            <a:custGeom>
              <a:avLst/>
              <a:gdLst/>
              <a:ahLst/>
              <a:cxnLst/>
              <a:rect l="l" t="t" r="r" b="b"/>
              <a:pathLst>
                <a:path w="73659" h="74929">
                  <a:moveTo>
                    <a:pt x="36575" y="0"/>
                  </a:moveTo>
                  <a:lnTo>
                    <a:pt x="22342" y="2933"/>
                  </a:lnTo>
                  <a:lnTo>
                    <a:pt x="10715" y="10934"/>
                  </a:lnTo>
                  <a:lnTo>
                    <a:pt x="2875" y="22802"/>
                  </a:lnTo>
                  <a:lnTo>
                    <a:pt x="0" y="37338"/>
                  </a:lnTo>
                  <a:lnTo>
                    <a:pt x="2875" y="51873"/>
                  </a:lnTo>
                  <a:lnTo>
                    <a:pt x="10715" y="63741"/>
                  </a:lnTo>
                  <a:lnTo>
                    <a:pt x="22342" y="71742"/>
                  </a:lnTo>
                  <a:lnTo>
                    <a:pt x="36575" y="74676"/>
                  </a:lnTo>
                  <a:lnTo>
                    <a:pt x="50809" y="71742"/>
                  </a:lnTo>
                  <a:lnTo>
                    <a:pt x="62436" y="63741"/>
                  </a:lnTo>
                  <a:lnTo>
                    <a:pt x="70276" y="51873"/>
                  </a:lnTo>
                  <a:lnTo>
                    <a:pt x="73151" y="37338"/>
                  </a:lnTo>
                  <a:lnTo>
                    <a:pt x="70276" y="22802"/>
                  </a:lnTo>
                  <a:lnTo>
                    <a:pt x="62436" y="10934"/>
                  </a:lnTo>
                  <a:lnTo>
                    <a:pt x="50809" y="2933"/>
                  </a:lnTo>
                  <a:lnTo>
                    <a:pt x="36575" y="0"/>
                  </a:lnTo>
                  <a:close/>
                </a:path>
              </a:pathLst>
            </a:custGeom>
            <a:solidFill>
              <a:srgbClr val="FFFF00"/>
            </a:solidFill>
          </p:spPr>
          <p:txBody>
            <a:bodyPr wrap="square" lIns="0" tIns="0" rIns="0" bIns="0" rtlCol="0"/>
            <a:lstStyle/>
            <a:p>
              <a:endParaRPr/>
            </a:p>
          </p:txBody>
        </p:sp>
        <p:sp>
          <p:nvSpPr>
            <p:cNvPr id="119" name="object 119"/>
            <p:cNvSpPr/>
            <p:nvPr/>
          </p:nvSpPr>
          <p:spPr>
            <a:xfrm>
              <a:off x="7629905" y="4240530"/>
              <a:ext cx="73660" cy="74930"/>
            </a:xfrm>
            <a:custGeom>
              <a:avLst/>
              <a:gdLst/>
              <a:ahLst/>
              <a:cxnLst/>
              <a:rect l="l" t="t" r="r" b="b"/>
              <a:pathLst>
                <a:path w="73659" h="74929">
                  <a:moveTo>
                    <a:pt x="0" y="37338"/>
                  </a:moveTo>
                  <a:lnTo>
                    <a:pt x="2875" y="22802"/>
                  </a:lnTo>
                  <a:lnTo>
                    <a:pt x="10715" y="10934"/>
                  </a:lnTo>
                  <a:lnTo>
                    <a:pt x="22342" y="2933"/>
                  </a:lnTo>
                  <a:lnTo>
                    <a:pt x="36575" y="0"/>
                  </a:lnTo>
                  <a:lnTo>
                    <a:pt x="50809" y="2933"/>
                  </a:lnTo>
                  <a:lnTo>
                    <a:pt x="62436" y="10934"/>
                  </a:lnTo>
                  <a:lnTo>
                    <a:pt x="70276" y="22802"/>
                  </a:lnTo>
                  <a:lnTo>
                    <a:pt x="73151" y="37338"/>
                  </a:lnTo>
                  <a:lnTo>
                    <a:pt x="70276" y="51873"/>
                  </a:lnTo>
                  <a:lnTo>
                    <a:pt x="62436" y="63741"/>
                  </a:lnTo>
                  <a:lnTo>
                    <a:pt x="50809" y="71742"/>
                  </a:lnTo>
                  <a:lnTo>
                    <a:pt x="36575" y="74676"/>
                  </a:lnTo>
                  <a:lnTo>
                    <a:pt x="22342" y="71742"/>
                  </a:lnTo>
                  <a:lnTo>
                    <a:pt x="10715" y="63741"/>
                  </a:lnTo>
                  <a:lnTo>
                    <a:pt x="2875" y="51873"/>
                  </a:lnTo>
                  <a:lnTo>
                    <a:pt x="0" y="37338"/>
                  </a:lnTo>
                  <a:close/>
                </a:path>
              </a:pathLst>
            </a:custGeom>
            <a:ln w="25400">
              <a:solidFill>
                <a:srgbClr val="000000"/>
              </a:solidFill>
            </a:ln>
          </p:spPr>
          <p:txBody>
            <a:bodyPr wrap="square" lIns="0" tIns="0" rIns="0" bIns="0" rtlCol="0"/>
            <a:lstStyle/>
            <a:p>
              <a:endParaRPr/>
            </a:p>
          </p:txBody>
        </p:sp>
        <p:sp>
          <p:nvSpPr>
            <p:cNvPr id="120" name="object 120"/>
            <p:cNvSpPr/>
            <p:nvPr/>
          </p:nvSpPr>
          <p:spPr>
            <a:xfrm>
              <a:off x="6518909" y="4226814"/>
              <a:ext cx="74930" cy="74930"/>
            </a:xfrm>
            <a:custGeom>
              <a:avLst/>
              <a:gdLst/>
              <a:ahLst/>
              <a:cxnLst/>
              <a:rect l="l" t="t" r="r" b="b"/>
              <a:pathLst>
                <a:path w="74929" h="74929">
                  <a:moveTo>
                    <a:pt x="37338" y="0"/>
                  </a:moveTo>
                  <a:lnTo>
                    <a:pt x="22824" y="2933"/>
                  </a:lnTo>
                  <a:lnTo>
                    <a:pt x="10953" y="10934"/>
                  </a:lnTo>
                  <a:lnTo>
                    <a:pt x="2940" y="22802"/>
                  </a:lnTo>
                  <a:lnTo>
                    <a:pt x="0" y="37338"/>
                  </a:lnTo>
                  <a:lnTo>
                    <a:pt x="2940" y="51873"/>
                  </a:lnTo>
                  <a:lnTo>
                    <a:pt x="10953" y="63741"/>
                  </a:lnTo>
                  <a:lnTo>
                    <a:pt x="22824" y="71742"/>
                  </a:lnTo>
                  <a:lnTo>
                    <a:pt x="37338" y="74676"/>
                  </a:lnTo>
                  <a:lnTo>
                    <a:pt x="51851" y="71742"/>
                  </a:lnTo>
                  <a:lnTo>
                    <a:pt x="63722" y="63741"/>
                  </a:lnTo>
                  <a:lnTo>
                    <a:pt x="71735" y="51873"/>
                  </a:lnTo>
                  <a:lnTo>
                    <a:pt x="74675" y="37338"/>
                  </a:lnTo>
                  <a:lnTo>
                    <a:pt x="71735" y="22802"/>
                  </a:lnTo>
                  <a:lnTo>
                    <a:pt x="63722" y="10934"/>
                  </a:lnTo>
                  <a:lnTo>
                    <a:pt x="51851" y="2933"/>
                  </a:lnTo>
                  <a:lnTo>
                    <a:pt x="37338" y="0"/>
                  </a:lnTo>
                  <a:close/>
                </a:path>
              </a:pathLst>
            </a:custGeom>
            <a:solidFill>
              <a:srgbClr val="FFFF00"/>
            </a:solidFill>
          </p:spPr>
          <p:txBody>
            <a:bodyPr wrap="square" lIns="0" tIns="0" rIns="0" bIns="0" rtlCol="0"/>
            <a:lstStyle/>
            <a:p>
              <a:endParaRPr/>
            </a:p>
          </p:txBody>
        </p:sp>
        <p:sp>
          <p:nvSpPr>
            <p:cNvPr id="121" name="object 121"/>
            <p:cNvSpPr/>
            <p:nvPr/>
          </p:nvSpPr>
          <p:spPr>
            <a:xfrm>
              <a:off x="6518909" y="4226814"/>
              <a:ext cx="74930" cy="74930"/>
            </a:xfrm>
            <a:custGeom>
              <a:avLst/>
              <a:gdLst/>
              <a:ahLst/>
              <a:cxnLst/>
              <a:rect l="l" t="t" r="r" b="b"/>
              <a:pathLst>
                <a:path w="74929" h="74929">
                  <a:moveTo>
                    <a:pt x="0" y="37338"/>
                  </a:moveTo>
                  <a:lnTo>
                    <a:pt x="2940" y="22802"/>
                  </a:lnTo>
                  <a:lnTo>
                    <a:pt x="10953" y="10934"/>
                  </a:lnTo>
                  <a:lnTo>
                    <a:pt x="22824" y="2933"/>
                  </a:lnTo>
                  <a:lnTo>
                    <a:pt x="37338" y="0"/>
                  </a:lnTo>
                  <a:lnTo>
                    <a:pt x="51851" y="2933"/>
                  </a:lnTo>
                  <a:lnTo>
                    <a:pt x="63722" y="10934"/>
                  </a:lnTo>
                  <a:lnTo>
                    <a:pt x="71735" y="22802"/>
                  </a:lnTo>
                  <a:lnTo>
                    <a:pt x="74675" y="37338"/>
                  </a:lnTo>
                  <a:lnTo>
                    <a:pt x="71735" y="51873"/>
                  </a:lnTo>
                  <a:lnTo>
                    <a:pt x="63722" y="63741"/>
                  </a:lnTo>
                  <a:lnTo>
                    <a:pt x="51851" y="71742"/>
                  </a:lnTo>
                  <a:lnTo>
                    <a:pt x="37338" y="74676"/>
                  </a:lnTo>
                  <a:lnTo>
                    <a:pt x="22824" y="71742"/>
                  </a:lnTo>
                  <a:lnTo>
                    <a:pt x="10953" y="63741"/>
                  </a:lnTo>
                  <a:lnTo>
                    <a:pt x="2940" y="51873"/>
                  </a:lnTo>
                  <a:lnTo>
                    <a:pt x="0" y="37338"/>
                  </a:lnTo>
                  <a:close/>
                </a:path>
              </a:pathLst>
            </a:custGeom>
            <a:ln w="25400">
              <a:solidFill>
                <a:srgbClr val="000000"/>
              </a:solidFill>
            </a:ln>
          </p:spPr>
          <p:txBody>
            <a:bodyPr wrap="square" lIns="0" tIns="0" rIns="0" bIns="0" rtlCol="0"/>
            <a:lstStyle/>
            <a:p>
              <a:endParaRPr/>
            </a:p>
          </p:txBody>
        </p:sp>
        <p:sp>
          <p:nvSpPr>
            <p:cNvPr id="122" name="object 122"/>
            <p:cNvSpPr/>
            <p:nvPr/>
          </p:nvSpPr>
          <p:spPr>
            <a:xfrm>
              <a:off x="5537453" y="4231386"/>
              <a:ext cx="74930" cy="74930"/>
            </a:xfrm>
            <a:custGeom>
              <a:avLst/>
              <a:gdLst/>
              <a:ahLst/>
              <a:cxnLst/>
              <a:rect l="l" t="t" r="r" b="b"/>
              <a:pathLst>
                <a:path w="74929" h="74929">
                  <a:moveTo>
                    <a:pt x="37337" y="0"/>
                  </a:moveTo>
                  <a:lnTo>
                    <a:pt x="22824" y="2933"/>
                  </a:lnTo>
                  <a:lnTo>
                    <a:pt x="10953" y="10934"/>
                  </a:lnTo>
                  <a:lnTo>
                    <a:pt x="2940" y="22802"/>
                  </a:lnTo>
                  <a:lnTo>
                    <a:pt x="0" y="37337"/>
                  </a:lnTo>
                  <a:lnTo>
                    <a:pt x="2940" y="51873"/>
                  </a:lnTo>
                  <a:lnTo>
                    <a:pt x="10953" y="63741"/>
                  </a:lnTo>
                  <a:lnTo>
                    <a:pt x="22824" y="71742"/>
                  </a:lnTo>
                  <a:lnTo>
                    <a:pt x="37337" y="74675"/>
                  </a:lnTo>
                  <a:lnTo>
                    <a:pt x="51851" y="71742"/>
                  </a:lnTo>
                  <a:lnTo>
                    <a:pt x="63722" y="63741"/>
                  </a:lnTo>
                  <a:lnTo>
                    <a:pt x="71735" y="51873"/>
                  </a:lnTo>
                  <a:lnTo>
                    <a:pt x="74675" y="37337"/>
                  </a:lnTo>
                  <a:lnTo>
                    <a:pt x="71735" y="22802"/>
                  </a:lnTo>
                  <a:lnTo>
                    <a:pt x="63722" y="10934"/>
                  </a:lnTo>
                  <a:lnTo>
                    <a:pt x="51851" y="2933"/>
                  </a:lnTo>
                  <a:lnTo>
                    <a:pt x="37337" y="0"/>
                  </a:lnTo>
                  <a:close/>
                </a:path>
              </a:pathLst>
            </a:custGeom>
            <a:solidFill>
              <a:srgbClr val="FFFF00"/>
            </a:solidFill>
          </p:spPr>
          <p:txBody>
            <a:bodyPr wrap="square" lIns="0" tIns="0" rIns="0" bIns="0" rtlCol="0"/>
            <a:lstStyle/>
            <a:p>
              <a:endParaRPr/>
            </a:p>
          </p:txBody>
        </p:sp>
        <p:sp>
          <p:nvSpPr>
            <p:cNvPr id="123" name="object 123"/>
            <p:cNvSpPr/>
            <p:nvPr/>
          </p:nvSpPr>
          <p:spPr>
            <a:xfrm>
              <a:off x="5537453" y="4231386"/>
              <a:ext cx="74930" cy="74930"/>
            </a:xfrm>
            <a:custGeom>
              <a:avLst/>
              <a:gdLst/>
              <a:ahLst/>
              <a:cxnLst/>
              <a:rect l="l" t="t" r="r" b="b"/>
              <a:pathLst>
                <a:path w="74929" h="74929">
                  <a:moveTo>
                    <a:pt x="0" y="37337"/>
                  </a:moveTo>
                  <a:lnTo>
                    <a:pt x="2940" y="22802"/>
                  </a:lnTo>
                  <a:lnTo>
                    <a:pt x="10953" y="10934"/>
                  </a:lnTo>
                  <a:lnTo>
                    <a:pt x="22824" y="2933"/>
                  </a:lnTo>
                  <a:lnTo>
                    <a:pt x="37337" y="0"/>
                  </a:lnTo>
                  <a:lnTo>
                    <a:pt x="51851" y="2933"/>
                  </a:lnTo>
                  <a:lnTo>
                    <a:pt x="63722" y="10934"/>
                  </a:lnTo>
                  <a:lnTo>
                    <a:pt x="71735" y="22802"/>
                  </a:lnTo>
                  <a:lnTo>
                    <a:pt x="74675" y="37337"/>
                  </a:lnTo>
                  <a:lnTo>
                    <a:pt x="71735" y="51873"/>
                  </a:lnTo>
                  <a:lnTo>
                    <a:pt x="63722" y="63741"/>
                  </a:lnTo>
                  <a:lnTo>
                    <a:pt x="51851" y="71742"/>
                  </a:lnTo>
                  <a:lnTo>
                    <a:pt x="37337" y="74675"/>
                  </a:lnTo>
                  <a:lnTo>
                    <a:pt x="22824" y="71742"/>
                  </a:lnTo>
                  <a:lnTo>
                    <a:pt x="10953" y="63741"/>
                  </a:lnTo>
                  <a:lnTo>
                    <a:pt x="2940" y="51873"/>
                  </a:lnTo>
                  <a:lnTo>
                    <a:pt x="0" y="37337"/>
                  </a:lnTo>
                  <a:close/>
                </a:path>
              </a:pathLst>
            </a:custGeom>
            <a:ln w="25400">
              <a:solidFill>
                <a:srgbClr val="000000"/>
              </a:solidFill>
            </a:ln>
          </p:spPr>
          <p:txBody>
            <a:bodyPr wrap="square" lIns="0" tIns="0" rIns="0" bIns="0" rtlCol="0"/>
            <a:lstStyle/>
            <a:p>
              <a:endParaRPr/>
            </a:p>
          </p:txBody>
        </p:sp>
        <p:sp>
          <p:nvSpPr>
            <p:cNvPr id="124" name="object 124"/>
            <p:cNvSpPr/>
            <p:nvPr/>
          </p:nvSpPr>
          <p:spPr>
            <a:xfrm>
              <a:off x="7438643" y="4069092"/>
              <a:ext cx="227329" cy="172720"/>
            </a:xfrm>
            <a:custGeom>
              <a:avLst/>
              <a:gdLst/>
              <a:ahLst/>
              <a:cxnLst/>
              <a:rect l="l" t="t" r="r" b="b"/>
              <a:pathLst>
                <a:path w="227329" h="172720">
                  <a:moveTo>
                    <a:pt x="0" y="172478"/>
                  </a:moveTo>
                  <a:lnTo>
                    <a:pt x="6359" y="121427"/>
                  </a:lnTo>
                  <a:lnTo>
                    <a:pt x="23624" y="74513"/>
                  </a:lnTo>
                  <a:lnTo>
                    <a:pt x="49075" y="35877"/>
                  </a:lnTo>
                  <a:lnTo>
                    <a:pt x="79995" y="9659"/>
                  </a:lnTo>
                  <a:lnTo>
                    <a:pt x="113664" y="0"/>
                  </a:lnTo>
                  <a:lnTo>
                    <a:pt x="147334" y="9558"/>
                  </a:lnTo>
                  <a:lnTo>
                    <a:pt x="178254" y="35502"/>
                  </a:lnTo>
                  <a:lnTo>
                    <a:pt x="203705" y="73734"/>
                  </a:lnTo>
                  <a:lnTo>
                    <a:pt x="220970" y="120157"/>
                  </a:lnTo>
                  <a:lnTo>
                    <a:pt x="227329" y="170675"/>
                  </a:lnTo>
                </a:path>
              </a:pathLst>
            </a:custGeom>
            <a:ln w="9525">
              <a:solidFill>
                <a:srgbClr val="333333"/>
              </a:solidFill>
              <a:prstDash val="sysDash"/>
            </a:ln>
          </p:spPr>
          <p:txBody>
            <a:bodyPr wrap="square" lIns="0" tIns="0" rIns="0" bIns="0" rtlCol="0"/>
            <a:lstStyle/>
            <a:p>
              <a:endParaRPr/>
            </a:p>
          </p:txBody>
        </p:sp>
        <p:sp>
          <p:nvSpPr>
            <p:cNvPr id="125" name="object 125"/>
            <p:cNvSpPr/>
            <p:nvPr/>
          </p:nvSpPr>
          <p:spPr>
            <a:xfrm>
              <a:off x="5573267" y="4055351"/>
              <a:ext cx="1135380" cy="180340"/>
            </a:xfrm>
            <a:custGeom>
              <a:avLst/>
              <a:gdLst/>
              <a:ahLst/>
              <a:cxnLst/>
              <a:rect l="l" t="t" r="r" b="b"/>
              <a:pathLst>
                <a:path w="1135379" h="180339">
                  <a:moveTo>
                    <a:pt x="981456" y="170700"/>
                  </a:moveTo>
                  <a:lnTo>
                    <a:pt x="988048" y="108024"/>
                  </a:lnTo>
                  <a:lnTo>
                    <a:pt x="1005427" y="53346"/>
                  </a:lnTo>
                  <a:lnTo>
                    <a:pt x="1029997" y="14670"/>
                  </a:lnTo>
                  <a:lnTo>
                    <a:pt x="1058164" y="0"/>
                  </a:lnTo>
                  <a:lnTo>
                    <a:pt x="1086330" y="15463"/>
                  </a:lnTo>
                  <a:lnTo>
                    <a:pt x="1110900" y="56229"/>
                  </a:lnTo>
                  <a:lnTo>
                    <a:pt x="1128279" y="113864"/>
                  </a:lnTo>
                  <a:lnTo>
                    <a:pt x="1134872" y="179933"/>
                  </a:lnTo>
                </a:path>
                <a:path w="1135379" h="180339">
                  <a:moveTo>
                    <a:pt x="0" y="175272"/>
                  </a:moveTo>
                  <a:lnTo>
                    <a:pt x="6482" y="112596"/>
                  </a:lnTo>
                  <a:lnTo>
                    <a:pt x="23574" y="57918"/>
                  </a:lnTo>
                  <a:lnTo>
                    <a:pt x="47738" y="19242"/>
                  </a:lnTo>
                  <a:lnTo>
                    <a:pt x="75437" y="4571"/>
                  </a:lnTo>
                  <a:lnTo>
                    <a:pt x="103157" y="19528"/>
                  </a:lnTo>
                  <a:lnTo>
                    <a:pt x="127365" y="58959"/>
                  </a:lnTo>
                  <a:lnTo>
                    <a:pt x="144500" y="114707"/>
                  </a:lnTo>
                  <a:lnTo>
                    <a:pt x="151003" y="178612"/>
                  </a:lnTo>
                </a:path>
              </a:pathLst>
            </a:custGeom>
            <a:ln w="9525">
              <a:solidFill>
                <a:srgbClr val="333333"/>
              </a:solidFill>
              <a:prstDash val="sysDash"/>
            </a:ln>
          </p:spPr>
          <p:txBody>
            <a:bodyPr wrap="square" lIns="0" tIns="0" rIns="0" bIns="0" rtlCol="0"/>
            <a:lstStyle/>
            <a:p>
              <a:endParaRPr/>
            </a:p>
          </p:txBody>
        </p:sp>
        <p:sp>
          <p:nvSpPr>
            <p:cNvPr id="126" name="object 126"/>
            <p:cNvSpPr/>
            <p:nvPr/>
          </p:nvSpPr>
          <p:spPr>
            <a:xfrm>
              <a:off x="7632953" y="4240530"/>
              <a:ext cx="74930" cy="74930"/>
            </a:xfrm>
            <a:custGeom>
              <a:avLst/>
              <a:gdLst/>
              <a:ahLst/>
              <a:cxnLst/>
              <a:rect l="l" t="t" r="r" b="b"/>
              <a:pathLst>
                <a:path w="74929" h="74929">
                  <a:moveTo>
                    <a:pt x="37338" y="0"/>
                  </a:moveTo>
                  <a:lnTo>
                    <a:pt x="22824" y="2933"/>
                  </a:lnTo>
                  <a:lnTo>
                    <a:pt x="10953" y="10934"/>
                  </a:lnTo>
                  <a:lnTo>
                    <a:pt x="2940" y="22802"/>
                  </a:lnTo>
                  <a:lnTo>
                    <a:pt x="0" y="37338"/>
                  </a:lnTo>
                  <a:lnTo>
                    <a:pt x="2940" y="51873"/>
                  </a:lnTo>
                  <a:lnTo>
                    <a:pt x="10953" y="63741"/>
                  </a:lnTo>
                  <a:lnTo>
                    <a:pt x="22824" y="71742"/>
                  </a:lnTo>
                  <a:lnTo>
                    <a:pt x="37338" y="74676"/>
                  </a:lnTo>
                  <a:lnTo>
                    <a:pt x="51851" y="71742"/>
                  </a:lnTo>
                  <a:lnTo>
                    <a:pt x="63722" y="63741"/>
                  </a:lnTo>
                  <a:lnTo>
                    <a:pt x="71735" y="51873"/>
                  </a:lnTo>
                  <a:lnTo>
                    <a:pt x="74675" y="37338"/>
                  </a:lnTo>
                  <a:lnTo>
                    <a:pt x="71735" y="22802"/>
                  </a:lnTo>
                  <a:lnTo>
                    <a:pt x="63722" y="10934"/>
                  </a:lnTo>
                  <a:lnTo>
                    <a:pt x="51851" y="2933"/>
                  </a:lnTo>
                  <a:lnTo>
                    <a:pt x="37338" y="0"/>
                  </a:lnTo>
                  <a:close/>
                </a:path>
              </a:pathLst>
            </a:custGeom>
            <a:solidFill>
              <a:srgbClr val="FF0000"/>
            </a:solidFill>
          </p:spPr>
          <p:txBody>
            <a:bodyPr wrap="square" lIns="0" tIns="0" rIns="0" bIns="0" rtlCol="0"/>
            <a:lstStyle/>
            <a:p>
              <a:endParaRPr/>
            </a:p>
          </p:txBody>
        </p:sp>
        <p:sp>
          <p:nvSpPr>
            <p:cNvPr id="127" name="object 127"/>
            <p:cNvSpPr/>
            <p:nvPr/>
          </p:nvSpPr>
          <p:spPr>
            <a:xfrm>
              <a:off x="7632953" y="4240530"/>
              <a:ext cx="74930" cy="74930"/>
            </a:xfrm>
            <a:custGeom>
              <a:avLst/>
              <a:gdLst/>
              <a:ahLst/>
              <a:cxnLst/>
              <a:rect l="l" t="t" r="r" b="b"/>
              <a:pathLst>
                <a:path w="74929" h="74929">
                  <a:moveTo>
                    <a:pt x="0" y="37338"/>
                  </a:moveTo>
                  <a:lnTo>
                    <a:pt x="2940" y="22802"/>
                  </a:lnTo>
                  <a:lnTo>
                    <a:pt x="10953" y="10934"/>
                  </a:lnTo>
                  <a:lnTo>
                    <a:pt x="22824" y="2933"/>
                  </a:lnTo>
                  <a:lnTo>
                    <a:pt x="37338" y="0"/>
                  </a:lnTo>
                  <a:lnTo>
                    <a:pt x="51851" y="2933"/>
                  </a:lnTo>
                  <a:lnTo>
                    <a:pt x="63722" y="10934"/>
                  </a:lnTo>
                  <a:lnTo>
                    <a:pt x="71735" y="22802"/>
                  </a:lnTo>
                  <a:lnTo>
                    <a:pt x="74675" y="37338"/>
                  </a:lnTo>
                  <a:lnTo>
                    <a:pt x="71735" y="51873"/>
                  </a:lnTo>
                  <a:lnTo>
                    <a:pt x="63722" y="63741"/>
                  </a:lnTo>
                  <a:lnTo>
                    <a:pt x="51851" y="71742"/>
                  </a:lnTo>
                  <a:lnTo>
                    <a:pt x="37338" y="74676"/>
                  </a:lnTo>
                  <a:lnTo>
                    <a:pt x="22824" y="71742"/>
                  </a:lnTo>
                  <a:lnTo>
                    <a:pt x="10953" y="63741"/>
                  </a:lnTo>
                  <a:lnTo>
                    <a:pt x="2940" y="51873"/>
                  </a:lnTo>
                  <a:lnTo>
                    <a:pt x="0" y="37338"/>
                  </a:lnTo>
                  <a:close/>
                </a:path>
              </a:pathLst>
            </a:custGeom>
            <a:ln w="25400">
              <a:solidFill>
                <a:srgbClr val="000000"/>
              </a:solidFill>
            </a:ln>
          </p:spPr>
          <p:txBody>
            <a:bodyPr wrap="square" lIns="0" tIns="0" rIns="0" bIns="0" rtlCol="0"/>
            <a:lstStyle/>
            <a:p>
              <a:endParaRPr/>
            </a:p>
          </p:txBody>
        </p:sp>
        <p:sp>
          <p:nvSpPr>
            <p:cNvPr id="128" name="object 128"/>
            <p:cNvSpPr/>
            <p:nvPr/>
          </p:nvSpPr>
          <p:spPr>
            <a:xfrm>
              <a:off x="6518909" y="4226814"/>
              <a:ext cx="74930" cy="74930"/>
            </a:xfrm>
            <a:custGeom>
              <a:avLst/>
              <a:gdLst/>
              <a:ahLst/>
              <a:cxnLst/>
              <a:rect l="l" t="t" r="r" b="b"/>
              <a:pathLst>
                <a:path w="74929" h="74929">
                  <a:moveTo>
                    <a:pt x="37338" y="0"/>
                  </a:moveTo>
                  <a:lnTo>
                    <a:pt x="22824" y="2933"/>
                  </a:lnTo>
                  <a:lnTo>
                    <a:pt x="10953" y="10934"/>
                  </a:lnTo>
                  <a:lnTo>
                    <a:pt x="2940" y="22802"/>
                  </a:lnTo>
                  <a:lnTo>
                    <a:pt x="0" y="37338"/>
                  </a:lnTo>
                  <a:lnTo>
                    <a:pt x="2940" y="51873"/>
                  </a:lnTo>
                  <a:lnTo>
                    <a:pt x="10953" y="63741"/>
                  </a:lnTo>
                  <a:lnTo>
                    <a:pt x="22824" y="71742"/>
                  </a:lnTo>
                  <a:lnTo>
                    <a:pt x="37338" y="74676"/>
                  </a:lnTo>
                  <a:lnTo>
                    <a:pt x="51851" y="71742"/>
                  </a:lnTo>
                  <a:lnTo>
                    <a:pt x="63722" y="63741"/>
                  </a:lnTo>
                  <a:lnTo>
                    <a:pt x="71735" y="51873"/>
                  </a:lnTo>
                  <a:lnTo>
                    <a:pt x="74675" y="37338"/>
                  </a:lnTo>
                  <a:lnTo>
                    <a:pt x="71735" y="22802"/>
                  </a:lnTo>
                  <a:lnTo>
                    <a:pt x="63722" y="10934"/>
                  </a:lnTo>
                  <a:lnTo>
                    <a:pt x="51851" y="2933"/>
                  </a:lnTo>
                  <a:lnTo>
                    <a:pt x="37338" y="0"/>
                  </a:lnTo>
                  <a:close/>
                </a:path>
              </a:pathLst>
            </a:custGeom>
            <a:solidFill>
              <a:srgbClr val="8A81D2"/>
            </a:solidFill>
          </p:spPr>
          <p:txBody>
            <a:bodyPr wrap="square" lIns="0" tIns="0" rIns="0" bIns="0" rtlCol="0"/>
            <a:lstStyle/>
            <a:p>
              <a:endParaRPr/>
            </a:p>
          </p:txBody>
        </p:sp>
        <p:sp>
          <p:nvSpPr>
            <p:cNvPr id="129" name="object 129"/>
            <p:cNvSpPr/>
            <p:nvPr/>
          </p:nvSpPr>
          <p:spPr>
            <a:xfrm>
              <a:off x="6518909" y="4226814"/>
              <a:ext cx="74930" cy="74930"/>
            </a:xfrm>
            <a:custGeom>
              <a:avLst/>
              <a:gdLst/>
              <a:ahLst/>
              <a:cxnLst/>
              <a:rect l="l" t="t" r="r" b="b"/>
              <a:pathLst>
                <a:path w="74929" h="74929">
                  <a:moveTo>
                    <a:pt x="0" y="37338"/>
                  </a:moveTo>
                  <a:lnTo>
                    <a:pt x="2940" y="22802"/>
                  </a:lnTo>
                  <a:lnTo>
                    <a:pt x="10953" y="10934"/>
                  </a:lnTo>
                  <a:lnTo>
                    <a:pt x="22824" y="2933"/>
                  </a:lnTo>
                  <a:lnTo>
                    <a:pt x="37338" y="0"/>
                  </a:lnTo>
                  <a:lnTo>
                    <a:pt x="51851" y="2933"/>
                  </a:lnTo>
                  <a:lnTo>
                    <a:pt x="63722" y="10934"/>
                  </a:lnTo>
                  <a:lnTo>
                    <a:pt x="71735" y="22802"/>
                  </a:lnTo>
                  <a:lnTo>
                    <a:pt x="74675" y="37338"/>
                  </a:lnTo>
                  <a:lnTo>
                    <a:pt x="71735" y="51873"/>
                  </a:lnTo>
                  <a:lnTo>
                    <a:pt x="63722" y="63741"/>
                  </a:lnTo>
                  <a:lnTo>
                    <a:pt x="51851" y="71742"/>
                  </a:lnTo>
                  <a:lnTo>
                    <a:pt x="37338" y="74676"/>
                  </a:lnTo>
                  <a:lnTo>
                    <a:pt x="22824" y="71742"/>
                  </a:lnTo>
                  <a:lnTo>
                    <a:pt x="10953" y="63741"/>
                  </a:lnTo>
                  <a:lnTo>
                    <a:pt x="2940" y="51873"/>
                  </a:lnTo>
                  <a:lnTo>
                    <a:pt x="0" y="37338"/>
                  </a:lnTo>
                  <a:close/>
                </a:path>
              </a:pathLst>
            </a:custGeom>
            <a:ln w="25400">
              <a:solidFill>
                <a:srgbClr val="000000"/>
              </a:solidFill>
            </a:ln>
          </p:spPr>
          <p:txBody>
            <a:bodyPr wrap="square" lIns="0" tIns="0" rIns="0" bIns="0" rtlCol="0"/>
            <a:lstStyle/>
            <a:p>
              <a:endParaRPr/>
            </a:p>
          </p:txBody>
        </p:sp>
        <p:sp>
          <p:nvSpPr>
            <p:cNvPr id="130" name="object 130"/>
            <p:cNvSpPr/>
            <p:nvPr/>
          </p:nvSpPr>
          <p:spPr>
            <a:xfrm>
              <a:off x="5538977" y="4231386"/>
              <a:ext cx="74930" cy="74930"/>
            </a:xfrm>
            <a:custGeom>
              <a:avLst/>
              <a:gdLst/>
              <a:ahLst/>
              <a:cxnLst/>
              <a:rect l="l" t="t" r="r" b="b"/>
              <a:pathLst>
                <a:path w="74929" h="74929">
                  <a:moveTo>
                    <a:pt x="37337" y="0"/>
                  </a:moveTo>
                  <a:lnTo>
                    <a:pt x="22824" y="2933"/>
                  </a:lnTo>
                  <a:lnTo>
                    <a:pt x="10953" y="10934"/>
                  </a:lnTo>
                  <a:lnTo>
                    <a:pt x="2940" y="22802"/>
                  </a:lnTo>
                  <a:lnTo>
                    <a:pt x="0" y="37337"/>
                  </a:lnTo>
                  <a:lnTo>
                    <a:pt x="2940" y="51873"/>
                  </a:lnTo>
                  <a:lnTo>
                    <a:pt x="10953" y="63741"/>
                  </a:lnTo>
                  <a:lnTo>
                    <a:pt x="22824" y="71742"/>
                  </a:lnTo>
                  <a:lnTo>
                    <a:pt x="37337" y="74675"/>
                  </a:lnTo>
                  <a:lnTo>
                    <a:pt x="51851" y="71742"/>
                  </a:lnTo>
                  <a:lnTo>
                    <a:pt x="63722" y="63741"/>
                  </a:lnTo>
                  <a:lnTo>
                    <a:pt x="71735" y="51873"/>
                  </a:lnTo>
                  <a:lnTo>
                    <a:pt x="74675" y="37337"/>
                  </a:lnTo>
                  <a:lnTo>
                    <a:pt x="71735" y="22802"/>
                  </a:lnTo>
                  <a:lnTo>
                    <a:pt x="63722" y="10934"/>
                  </a:lnTo>
                  <a:lnTo>
                    <a:pt x="51851" y="2933"/>
                  </a:lnTo>
                  <a:lnTo>
                    <a:pt x="37337" y="0"/>
                  </a:lnTo>
                  <a:close/>
                </a:path>
              </a:pathLst>
            </a:custGeom>
            <a:solidFill>
              <a:srgbClr val="8A81D2"/>
            </a:solidFill>
          </p:spPr>
          <p:txBody>
            <a:bodyPr wrap="square" lIns="0" tIns="0" rIns="0" bIns="0" rtlCol="0"/>
            <a:lstStyle/>
            <a:p>
              <a:endParaRPr/>
            </a:p>
          </p:txBody>
        </p:sp>
        <p:sp>
          <p:nvSpPr>
            <p:cNvPr id="131" name="object 131"/>
            <p:cNvSpPr/>
            <p:nvPr/>
          </p:nvSpPr>
          <p:spPr>
            <a:xfrm>
              <a:off x="5538977" y="4231386"/>
              <a:ext cx="74930" cy="74930"/>
            </a:xfrm>
            <a:custGeom>
              <a:avLst/>
              <a:gdLst/>
              <a:ahLst/>
              <a:cxnLst/>
              <a:rect l="l" t="t" r="r" b="b"/>
              <a:pathLst>
                <a:path w="74929" h="74929">
                  <a:moveTo>
                    <a:pt x="0" y="37337"/>
                  </a:moveTo>
                  <a:lnTo>
                    <a:pt x="2940" y="22802"/>
                  </a:lnTo>
                  <a:lnTo>
                    <a:pt x="10953" y="10934"/>
                  </a:lnTo>
                  <a:lnTo>
                    <a:pt x="22824" y="2933"/>
                  </a:lnTo>
                  <a:lnTo>
                    <a:pt x="37337" y="0"/>
                  </a:lnTo>
                  <a:lnTo>
                    <a:pt x="51851" y="2933"/>
                  </a:lnTo>
                  <a:lnTo>
                    <a:pt x="63722" y="10934"/>
                  </a:lnTo>
                  <a:lnTo>
                    <a:pt x="71735" y="22802"/>
                  </a:lnTo>
                  <a:lnTo>
                    <a:pt x="74675" y="37337"/>
                  </a:lnTo>
                  <a:lnTo>
                    <a:pt x="71735" y="51873"/>
                  </a:lnTo>
                  <a:lnTo>
                    <a:pt x="63722" y="63741"/>
                  </a:lnTo>
                  <a:lnTo>
                    <a:pt x="51851" y="71742"/>
                  </a:lnTo>
                  <a:lnTo>
                    <a:pt x="37337" y="74675"/>
                  </a:lnTo>
                  <a:lnTo>
                    <a:pt x="22824" y="71742"/>
                  </a:lnTo>
                  <a:lnTo>
                    <a:pt x="10953" y="63741"/>
                  </a:lnTo>
                  <a:lnTo>
                    <a:pt x="2940" y="51873"/>
                  </a:lnTo>
                  <a:lnTo>
                    <a:pt x="0" y="37337"/>
                  </a:lnTo>
                  <a:close/>
                </a:path>
              </a:pathLst>
            </a:custGeom>
            <a:ln w="25400">
              <a:solidFill>
                <a:srgbClr val="000000"/>
              </a:solidFill>
            </a:ln>
          </p:spPr>
          <p:txBody>
            <a:bodyPr wrap="square" lIns="0" tIns="0" rIns="0" bIns="0" rtlCol="0"/>
            <a:lstStyle/>
            <a:p>
              <a:endParaRPr/>
            </a:p>
          </p:txBody>
        </p:sp>
        <p:sp>
          <p:nvSpPr>
            <p:cNvPr id="132" name="object 132"/>
            <p:cNvSpPr/>
            <p:nvPr/>
          </p:nvSpPr>
          <p:spPr>
            <a:xfrm>
              <a:off x="6554723" y="4055351"/>
              <a:ext cx="281940" cy="184785"/>
            </a:xfrm>
            <a:custGeom>
              <a:avLst/>
              <a:gdLst/>
              <a:ahLst/>
              <a:cxnLst/>
              <a:rect l="l" t="t" r="r" b="b"/>
              <a:pathLst>
                <a:path w="281940" h="184785">
                  <a:moveTo>
                    <a:pt x="0" y="170700"/>
                  </a:moveTo>
                  <a:lnTo>
                    <a:pt x="7880" y="120170"/>
                  </a:lnTo>
                  <a:lnTo>
                    <a:pt x="29268" y="73739"/>
                  </a:lnTo>
                  <a:lnTo>
                    <a:pt x="60789" y="35503"/>
                  </a:lnTo>
                  <a:lnTo>
                    <a:pt x="99064" y="9558"/>
                  </a:lnTo>
                  <a:lnTo>
                    <a:pt x="140716" y="0"/>
                  </a:lnTo>
                  <a:lnTo>
                    <a:pt x="182381" y="10322"/>
                  </a:lnTo>
                  <a:lnTo>
                    <a:pt x="220687" y="38340"/>
                  </a:lnTo>
                  <a:lnTo>
                    <a:pt x="252245" y="79629"/>
                  </a:lnTo>
                  <a:lnTo>
                    <a:pt x="273665" y="129766"/>
                  </a:lnTo>
                  <a:lnTo>
                    <a:pt x="281558" y="184327"/>
                  </a:lnTo>
                </a:path>
              </a:pathLst>
            </a:custGeom>
            <a:ln w="9525">
              <a:solidFill>
                <a:srgbClr val="333333"/>
              </a:solidFill>
              <a:prstDash val="sysDash"/>
            </a:ln>
          </p:spPr>
          <p:txBody>
            <a:bodyPr wrap="square" lIns="0" tIns="0" rIns="0" bIns="0" rtlCol="0"/>
            <a:lstStyle/>
            <a:p>
              <a:endParaRPr/>
            </a:p>
          </p:txBody>
        </p:sp>
        <p:pic>
          <p:nvPicPr>
            <p:cNvPr id="133" name="object 133"/>
            <p:cNvPicPr/>
            <p:nvPr/>
          </p:nvPicPr>
          <p:blipFill>
            <a:blip r:embed="rId17" cstate="print"/>
            <a:stretch>
              <a:fillRect/>
            </a:stretch>
          </p:blipFill>
          <p:spPr>
            <a:xfrm>
              <a:off x="6365557" y="4050588"/>
              <a:ext cx="194309" cy="185902"/>
            </a:xfrm>
            <a:prstGeom prst="rect">
              <a:avLst/>
            </a:prstGeom>
          </p:spPr>
        </p:pic>
        <p:sp>
          <p:nvSpPr>
            <p:cNvPr id="134" name="object 134"/>
            <p:cNvSpPr/>
            <p:nvPr/>
          </p:nvSpPr>
          <p:spPr>
            <a:xfrm>
              <a:off x="5580887" y="4017772"/>
              <a:ext cx="2095500" cy="228600"/>
            </a:xfrm>
            <a:custGeom>
              <a:avLst/>
              <a:gdLst/>
              <a:ahLst/>
              <a:cxnLst/>
              <a:rect l="l" t="t" r="r" b="b"/>
              <a:pathLst>
                <a:path w="2095500" h="228600">
                  <a:moveTo>
                    <a:pt x="2095372" y="228599"/>
                  </a:moveTo>
                  <a:lnTo>
                    <a:pt x="2089330" y="179947"/>
                  </a:lnTo>
                  <a:lnTo>
                    <a:pt x="2072413" y="133294"/>
                  </a:lnTo>
                  <a:lnTo>
                    <a:pt x="2046437" y="90640"/>
                  </a:lnTo>
                  <a:lnTo>
                    <a:pt x="2013216" y="53984"/>
                  </a:lnTo>
                  <a:lnTo>
                    <a:pt x="1974565" y="25325"/>
                  </a:lnTo>
                  <a:lnTo>
                    <a:pt x="1932300" y="6664"/>
                  </a:lnTo>
                  <a:lnTo>
                    <a:pt x="1888236" y="0"/>
                  </a:lnTo>
                  <a:lnTo>
                    <a:pt x="1844124" y="6294"/>
                  </a:lnTo>
                  <a:lnTo>
                    <a:pt x="1801825" y="23918"/>
                  </a:lnTo>
                  <a:lnTo>
                    <a:pt x="1763152" y="50985"/>
                  </a:lnTo>
                  <a:lnTo>
                    <a:pt x="1729917" y="85604"/>
                  </a:lnTo>
                  <a:lnTo>
                    <a:pt x="1703934" y="125889"/>
                  </a:lnTo>
                  <a:lnTo>
                    <a:pt x="1687014" y="169950"/>
                  </a:lnTo>
                  <a:lnTo>
                    <a:pt x="1680971" y="215899"/>
                  </a:lnTo>
                </a:path>
                <a:path w="2095500" h="228600">
                  <a:moveTo>
                    <a:pt x="2094357" y="228599"/>
                  </a:moveTo>
                  <a:lnTo>
                    <a:pt x="2088903" y="190656"/>
                  </a:lnTo>
                  <a:lnTo>
                    <a:pt x="2073383" y="153654"/>
                  </a:lnTo>
                  <a:lnTo>
                    <a:pt x="2049055" y="118533"/>
                  </a:lnTo>
                  <a:lnTo>
                    <a:pt x="2017180" y="86234"/>
                  </a:lnTo>
                  <a:lnTo>
                    <a:pt x="1979016" y="57698"/>
                  </a:lnTo>
                  <a:lnTo>
                    <a:pt x="1935823" y="33866"/>
                  </a:lnTo>
                  <a:lnTo>
                    <a:pt x="1888861" y="15679"/>
                  </a:lnTo>
                  <a:lnTo>
                    <a:pt x="1839389" y="4076"/>
                  </a:lnTo>
                  <a:lnTo>
                    <a:pt x="1788667" y="0"/>
                  </a:lnTo>
                  <a:lnTo>
                    <a:pt x="1737908" y="3850"/>
                  </a:lnTo>
                  <a:lnTo>
                    <a:pt x="1688407" y="14807"/>
                  </a:lnTo>
                  <a:lnTo>
                    <a:pt x="1641423" y="31985"/>
                  </a:lnTo>
                  <a:lnTo>
                    <a:pt x="1598214" y="54493"/>
                  </a:lnTo>
                  <a:lnTo>
                    <a:pt x="1560040" y="81443"/>
                  </a:lnTo>
                  <a:lnTo>
                    <a:pt x="1528158" y="111948"/>
                  </a:lnTo>
                  <a:lnTo>
                    <a:pt x="1503827" y="145117"/>
                  </a:lnTo>
                  <a:lnTo>
                    <a:pt x="1488305" y="180064"/>
                  </a:lnTo>
                  <a:lnTo>
                    <a:pt x="1482852" y="215899"/>
                  </a:lnTo>
                </a:path>
                <a:path w="2095500" h="228600">
                  <a:moveTo>
                    <a:pt x="0" y="217766"/>
                  </a:moveTo>
                  <a:lnTo>
                    <a:pt x="7706" y="175484"/>
                  </a:lnTo>
                  <a:lnTo>
                    <a:pt x="29012" y="135574"/>
                  </a:lnTo>
                  <a:lnTo>
                    <a:pt x="61198" y="100407"/>
                  </a:lnTo>
                  <a:lnTo>
                    <a:pt x="101543" y="72353"/>
                  </a:lnTo>
                  <a:lnTo>
                    <a:pt x="147328" y="53783"/>
                  </a:lnTo>
                  <a:lnTo>
                    <a:pt x="195834" y="47066"/>
                  </a:lnTo>
                  <a:lnTo>
                    <a:pt x="244392" y="53410"/>
                  </a:lnTo>
                  <a:lnTo>
                    <a:pt x="290213" y="70949"/>
                  </a:lnTo>
                  <a:lnTo>
                    <a:pt x="330580" y="97445"/>
                  </a:lnTo>
                  <a:lnTo>
                    <a:pt x="362777" y="130658"/>
                  </a:lnTo>
                  <a:lnTo>
                    <a:pt x="384087" y="168349"/>
                  </a:lnTo>
                  <a:lnTo>
                    <a:pt x="391795" y="208279"/>
                  </a:lnTo>
                </a:path>
                <a:path w="2095500" h="228600">
                  <a:moveTo>
                    <a:pt x="0" y="217766"/>
                  </a:moveTo>
                  <a:lnTo>
                    <a:pt x="22368" y="161800"/>
                  </a:lnTo>
                  <a:lnTo>
                    <a:pt x="82316" y="111456"/>
                  </a:lnTo>
                  <a:lnTo>
                    <a:pt x="123027" y="90149"/>
                  </a:lnTo>
                  <a:lnTo>
                    <a:pt x="169107" y="72353"/>
                  </a:lnTo>
                  <a:lnTo>
                    <a:pt x="219213" y="58773"/>
                  </a:lnTo>
                  <a:lnTo>
                    <a:pt x="272003" y="50110"/>
                  </a:lnTo>
                  <a:lnTo>
                    <a:pt x="326136" y="47066"/>
                  </a:lnTo>
                  <a:lnTo>
                    <a:pt x="386968" y="50687"/>
                  </a:lnTo>
                  <a:lnTo>
                    <a:pt x="445889" y="60920"/>
                  </a:lnTo>
                  <a:lnTo>
                    <a:pt x="500988" y="76821"/>
                  </a:lnTo>
                  <a:lnTo>
                    <a:pt x="550354" y="97445"/>
                  </a:lnTo>
                  <a:lnTo>
                    <a:pt x="592076" y="121847"/>
                  </a:lnTo>
                  <a:lnTo>
                    <a:pt x="624244" y="149084"/>
                  </a:lnTo>
                  <a:lnTo>
                    <a:pt x="644946" y="178209"/>
                  </a:lnTo>
                  <a:lnTo>
                    <a:pt x="652272" y="208279"/>
                  </a:lnTo>
                </a:path>
              </a:pathLst>
            </a:custGeom>
            <a:ln w="9525">
              <a:solidFill>
                <a:srgbClr val="333333"/>
              </a:solidFill>
              <a:prstDash val="sysDash"/>
            </a:ln>
          </p:spPr>
          <p:txBody>
            <a:bodyPr wrap="square" lIns="0" tIns="0" rIns="0" bIns="0" rtlCol="0"/>
            <a:lstStyle/>
            <a:p>
              <a:endParaRPr/>
            </a:p>
          </p:txBody>
        </p:sp>
        <p:sp>
          <p:nvSpPr>
            <p:cNvPr id="135" name="object 135"/>
            <p:cNvSpPr/>
            <p:nvPr/>
          </p:nvSpPr>
          <p:spPr>
            <a:xfrm>
              <a:off x="4745735" y="2836164"/>
              <a:ext cx="454659" cy="1226820"/>
            </a:xfrm>
            <a:custGeom>
              <a:avLst/>
              <a:gdLst/>
              <a:ahLst/>
              <a:cxnLst/>
              <a:rect l="l" t="t" r="r" b="b"/>
              <a:pathLst>
                <a:path w="454660" h="1226820">
                  <a:moveTo>
                    <a:pt x="0" y="613410"/>
                  </a:moveTo>
                  <a:lnTo>
                    <a:pt x="1333" y="546561"/>
                  </a:lnTo>
                  <a:lnTo>
                    <a:pt x="5240" y="481801"/>
                  </a:lnTo>
                  <a:lnTo>
                    <a:pt x="11582" y="419502"/>
                  </a:lnTo>
                  <a:lnTo>
                    <a:pt x="20220" y="360038"/>
                  </a:lnTo>
                  <a:lnTo>
                    <a:pt x="31016" y="303783"/>
                  </a:lnTo>
                  <a:lnTo>
                    <a:pt x="43830" y="251112"/>
                  </a:lnTo>
                  <a:lnTo>
                    <a:pt x="58523" y="202398"/>
                  </a:lnTo>
                  <a:lnTo>
                    <a:pt x="74958" y="158014"/>
                  </a:lnTo>
                  <a:lnTo>
                    <a:pt x="92994" y="118335"/>
                  </a:lnTo>
                  <a:lnTo>
                    <a:pt x="112493" y="83735"/>
                  </a:lnTo>
                  <a:lnTo>
                    <a:pt x="155326" y="31266"/>
                  </a:lnTo>
                  <a:lnTo>
                    <a:pt x="202344" y="3598"/>
                  </a:lnTo>
                  <a:lnTo>
                    <a:pt x="227075" y="0"/>
                  </a:lnTo>
                  <a:lnTo>
                    <a:pt x="251807" y="3598"/>
                  </a:lnTo>
                  <a:lnTo>
                    <a:pt x="298825" y="31266"/>
                  </a:lnTo>
                  <a:lnTo>
                    <a:pt x="341658" y="83735"/>
                  </a:lnTo>
                  <a:lnTo>
                    <a:pt x="361157" y="118335"/>
                  </a:lnTo>
                  <a:lnTo>
                    <a:pt x="379193" y="158014"/>
                  </a:lnTo>
                  <a:lnTo>
                    <a:pt x="395628" y="202398"/>
                  </a:lnTo>
                  <a:lnTo>
                    <a:pt x="410321" y="251112"/>
                  </a:lnTo>
                  <a:lnTo>
                    <a:pt x="423135" y="303784"/>
                  </a:lnTo>
                  <a:lnTo>
                    <a:pt x="433931" y="360038"/>
                  </a:lnTo>
                  <a:lnTo>
                    <a:pt x="442569" y="419502"/>
                  </a:lnTo>
                  <a:lnTo>
                    <a:pt x="448911" y="481801"/>
                  </a:lnTo>
                  <a:lnTo>
                    <a:pt x="452818" y="546561"/>
                  </a:lnTo>
                  <a:lnTo>
                    <a:pt x="454151" y="613410"/>
                  </a:lnTo>
                  <a:lnTo>
                    <a:pt x="452818" y="680258"/>
                  </a:lnTo>
                  <a:lnTo>
                    <a:pt x="448911" y="745018"/>
                  </a:lnTo>
                  <a:lnTo>
                    <a:pt x="442569" y="807317"/>
                  </a:lnTo>
                  <a:lnTo>
                    <a:pt x="433931" y="866781"/>
                  </a:lnTo>
                  <a:lnTo>
                    <a:pt x="423135" y="923036"/>
                  </a:lnTo>
                  <a:lnTo>
                    <a:pt x="410321" y="975707"/>
                  </a:lnTo>
                  <a:lnTo>
                    <a:pt x="395628" y="1024421"/>
                  </a:lnTo>
                  <a:lnTo>
                    <a:pt x="379193" y="1068805"/>
                  </a:lnTo>
                  <a:lnTo>
                    <a:pt x="361157" y="1108484"/>
                  </a:lnTo>
                  <a:lnTo>
                    <a:pt x="341658" y="1143084"/>
                  </a:lnTo>
                  <a:lnTo>
                    <a:pt x="298825" y="1195553"/>
                  </a:lnTo>
                  <a:lnTo>
                    <a:pt x="251807" y="1223221"/>
                  </a:lnTo>
                  <a:lnTo>
                    <a:pt x="227075" y="1226820"/>
                  </a:lnTo>
                  <a:lnTo>
                    <a:pt x="202344" y="1223221"/>
                  </a:lnTo>
                  <a:lnTo>
                    <a:pt x="155326" y="1195553"/>
                  </a:lnTo>
                  <a:lnTo>
                    <a:pt x="112493" y="1143084"/>
                  </a:lnTo>
                  <a:lnTo>
                    <a:pt x="92994" y="1108484"/>
                  </a:lnTo>
                  <a:lnTo>
                    <a:pt x="74958" y="1068805"/>
                  </a:lnTo>
                  <a:lnTo>
                    <a:pt x="58523" y="1024421"/>
                  </a:lnTo>
                  <a:lnTo>
                    <a:pt x="43830" y="975707"/>
                  </a:lnTo>
                  <a:lnTo>
                    <a:pt x="31016" y="923036"/>
                  </a:lnTo>
                  <a:lnTo>
                    <a:pt x="20220" y="866781"/>
                  </a:lnTo>
                  <a:lnTo>
                    <a:pt x="11582" y="807317"/>
                  </a:lnTo>
                  <a:lnTo>
                    <a:pt x="5240" y="745018"/>
                  </a:lnTo>
                  <a:lnTo>
                    <a:pt x="1333" y="680258"/>
                  </a:lnTo>
                  <a:lnTo>
                    <a:pt x="0" y="613410"/>
                  </a:lnTo>
                  <a:close/>
                </a:path>
              </a:pathLst>
            </a:custGeom>
            <a:ln w="57150">
              <a:solidFill>
                <a:srgbClr val="FF0000"/>
              </a:solidFill>
            </a:ln>
          </p:spPr>
          <p:txBody>
            <a:bodyPr wrap="square" lIns="0" tIns="0" rIns="0" bIns="0" rtlCol="0"/>
            <a:lstStyle/>
            <a:p>
              <a:endParaRPr/>
            </a:p>
          </p:txBody>
        </p:sp>
      </p:grpSp>
      <p:sp>
        <p:nvSpPr>
          <p:cNvPr id="137" name="object 137"/>
          <p:cNvSpPr txBox="1"/>
          <p:nvPr/>
        </p:nvSpPr>
        <p:spPr>
          <a:xfrm>
            <a:off x="5905373" y="4102252"/>
            <a:ext cx="1791970" cy="239395"/>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K-Nearest</a:t>
            </a:r>
            <a:r>
              <a:rPr sz="1400" b="1" spc="-65" dirty="0">
                <a:latin typeface="Arial"/>
                <a:cs typeface="Arial"/>
              </a:rPr>
              <a:t> </a:t>
            </a:r>
            <a:r>
              <a:rPr sz="1400" b="1" spc="-5" dirty="0">
                <a:latin typeface="Arial"/>
                <a:cs typeface="Arial"/>
              </a:rPr>
              <a:t>Neighbors</a:t>
            </a:r>
            <a:endParaRPr sz="1400">
              <a:latin typeface="Arial"/>
              <a:cs typeface="Arial"/>
            </a:endParaRPr>
          </a:p>
        </p:txBody>
      </p:sp>
      <p:sp>
        <p:nvSpPr>
          <p:cNvPr id="143" name="object 143"/>
          <p:cNvSpPr txBox="1"/>
          <p:nvPr/>
        </p:nvSpPr>
        <p:spPr>
          <a:xfrm>
            <a:off x="6165595" y="1386941"/>
            <a:ext cx="1221105" cy="563880"/>
          </a:xfrm>
          <a:prstGeom prst="rect">
            <a:avLst/>
          </a:prstGeom>
        </p:spPr>
        <p:txBody>
          <a:bodyPr vert="horz" wrap="square" lIns="0" tIns="68580" rIns="0" bIns="0" rtlCol="0">
            <a:spAutoFit/>
          </a:bodyPr>
          <a:lstStyle/>
          <a:p>
            <a:pPr algn="ctr">
              <a:lnSpc>
                <a:spcPct val="100000"/>
              </a:lnSpc>
              <a:spcBef>
                <a:spcPts val="540"/>
              </a:spcBef>
            </a:pPr>
            <a:r>
              <a:rPr sz="1400" spc="5" dirty="0">
                <a:latin typeface="Arial MT"/>
                <a:cs typeface="Arial MT"/>
              </a:rPr>
              <a:t>What</a:t>
            </a:r>
            <a:r>
              <a:rPr sz="1400" spc="-60" dirty="0">
                <a:latin typeface="Arial MT"/>
                <a:cs typeface="Arial MT"/>
              </a:rPr>
              <a:t> </a:t>
            </a:r>
            <a:r>
              <a:rPr sz="1400" b="1" dirty="0">
                <a:solidFill>
                  <a:srgbClr val="FF0000"/>
                </a:solidFill>
                <a:latin typeface="Arial"/>
                <a:cs typeface="Arial"/>
              </a:rPr>
              <a:t>k</a:t>
            </a:r>
            <a:r>
              <a:rPr sz="1400" b="1" spc="-35" dirty="0">
                <a:solidFill>
                  <a:srgbClr val="FF0000"/>
                </a:solidFill>
                <a:latin typeface="Arial"/>
                <a:cs typeface="Arial"/>
              </a:rPr>
              <a:t> </a:t>
            </a:r>
            <a:r>
              <a:rPr sz="1400" dirty="0">
                <a:latin typeface="Arial MT"/>
                <a:cs typeface="Arial MT"/>
              </a:rPr>
              <a:t>to</a:t>
            </a:r>
            <a:r>
              <a:rPr sz="1400" spc="-40" dirty="0">
                <a:latin typeface="Arial MT"/>
                <a:cs typeface="Arial MT"/>
              </a:rPr>
              <a:t> </a:t>
            </a:r>
            <a:r>
              <a:rPr sz="1400" dirty="0">
                <a:latin typeface="Arial MT"/>
                <a:cs typeface="Arial MT"/>
              </a:rPr>
              <a:t>use?</a:t>
            </a:r>
            <a:endParaRPr sz="1400">
              <a:latin typeface="Arial MT"/>
              <a:cs typeface="Arial MT"/>
            </a:endParaRPr>
          </a:p>
          <a:p>
            <a:pPr marR="233045" algn="ctr">
              <a:lnSpc>
                <a:spcPct val="100000"/>
              </a:lnSpc>
              <a:spcBef>
                <a:spcPts val="439"/>
              </a:spcBef>
            </a:pPr>
            <a:r>
              <a:rPr sz="1400" dirty="0">
                <a:latin typeface="Arial MT"/>
                <a:cs typeface="Arial MT"/>
              </a:rPr>
              <a:t>?</a:t>
            </a:r>
            <a:endParaRPr sz="1400">
              <a:latin typeface="Arial MT"/>
              <a:cs typeface="Arial MT"/>
            </a:endParaRPr>
          </a:p>
        </p:txBody>
      </p:sp>
      <p:sp>
        <p:nvSpPr>
          <p:cNvPr id="144" name="object 144"/>
          <p:cNvSpPr txBox="1"/>
          <p:nvPr/>
        </p:nvSpPr>
        <p:spPr>
          <a:xfrm>
            <a:off x="599470" y="1013840"/>
            <a:ext cx="7008495" cy="269240"/>
          </a:xfrm>
          <a:prstGeom prst="rect">
            <a:avLst/>
          </a:prstGeom>
        </p:spPr>
        <p:txBody>
          <a:bodyPr vert="horz" wrap="square" lIns="0" tIns="12065" rIns="0" bIns="0" rtlCol="0">
            <a:spAutoFit/>
          </a:bodyPr>
          <a:lstStyle/>
          <a:p>
            <a:pPr marL="299085" indent="-287020">
              <a:lnSpc>
                <a:spcPct val="100000"/>
              </a:lnSpc>
              <a:spcBef>
                <a:spcPts val="95"/>
              </a:spcBef>
              <a:buFont typeface="Arial MT"/>
              <a:buChar char="•"/>
              <a:tabLst>
                <a:tab pos="299085" algn="l"/>
                <a:tab pos="299720" algn="l"/>
              </a:tabLst>
            </a:pPr>
            <a:r>
              <a:rPr sz="1600" b="1" spc="-5" dirty="0">
                <a:latin typeface="Arial"/>
                <a:cs typeface="Arial"/>
              </a:rPr>
              <a:t>Hyperparameter</a:t>
            </a:r>
            <a:r>
              <a:rPr sz="1600" spc="-5" dirty="0">
                <a:latin typeface="Arial MT"/>
                <a:cs typeface="Arial MT"/>
              </a:rPr>
              <a:t>:</a:t>
            </a:r>
            <a:r>
              <a:rPr sz="1600" spc="80" dirty="0">
                <a:latin typeface="Arial MT"/>
                <a:cs typeface="Arial MT"/>
              </a:rPr>
              <a:t> </a:t>
            </a:r>
            <a:r>
              <a:rPr sz="1600" spc="-5" dirty="0">
                <a:latin typeface="Arial MT"/>
                <a:cs typeface="Arial MT"/>
              </a:rPr>
              <a:t>model</a:t>
            </a:r>
            <a:r>
              <a:rPr sz="1600" spc="10" dirty="0">
                <a:latin typeface="Arial MT"/>
                <a:cs typeface="Arial MT"/>
              </a:rPr>
              <a:t> </a:t>
            </a:r>
            <a:r>
              <a:rPr sz="1600" spc="-5" dirty="0">
                <a:latin typeface="Arial MT"/>
                <a:cs typeface="Arial MT"/>
              </a:rPr>
              <a:t>parameters</a:t>
            </a:r>
            <a:r>
              <a:rPr sz="1600" spc="30" dirty="0">
                <a:latin typeface="Arial MT"/>
                <a:cs typeface="Arial MT"/>
              </a:rPr>
              <a:t> </a:t>
            </a:r>
            <a:r>
              <a:rPr sz="1600" spc="-5" dirty="0">
                <a:latin typeface="Arial MT"/>
                <a:cs typeface="Arial MT"/>
              </a:rPr>
              <a:t>specified in</a:t>
            </a:r>
            <a:r>
              <a:rPr sz="1600" spc="5" dirty="0">
                <a:latin typeface="Arial MT"/>
                <a:cs typeface="Arial MT"/>
              </a:rPr>
              <a:t> </a:t>
            </a:r>
            <a:r>
              <a:rPr sz="1600" spc="-5" dirty="0">
                <a:latin typeface="Arial MT"/>
                <a:cs typeface="Arial MT"/>
              </a:rPr>
              <a:t>advance</a:t>
            </a:r>
            <a:r>
              <a:rPr sz="1600" spc="-10" dirty="0">
                <a:latin typeface="Arial MT"/>
                <a:cs typeface="Arial MT"/>
              </a:rPr>
              <a:t> </a:t>
            </a:r>
            <a:r>
              <a:rPr sz="1600" spc="-5" dirty="0">
                <a:latin typeface="Arial MT"/>
                <a:cs typeface="Arial MT"/>
              </a:rPr>
              <a:t>(before</a:t>
            </a:r>
            <a:r>
              <a:rPr sz="1600" spc="35" dirty="0">
                <a:latin typeface="Arial MT"/>
                <a:cs typeface="Arial MT"/>
              </a:rPr>
              <a:t> </a:t>
            </a:r>
            <a:r>
              <a:rPr sz="1600" spc="-5" dirty="0">
                <a:latin typeface="Arial MT"/>
                <a:cs typeface="Arial MT"/>
              </a:rPr>
              <a:t>training)</a:t>
            </a:r>
            <a:endParaRPr sz="1600" dirty="0">
              <a:latin typeface="Arial MT"/>
              <a:cs typeface="Arial MT"/>
            </a:endParaRPr>
          </a:p>
        </p:txBody>
      </p:sp>
      <p:sp>
        <p:nvSpPr>
          <p:cNvPr id="145" name="object 26">
            <a:extLst>
              <a:ext uri="{FF2B5EF4-FFF2-40B4-BE49-F238E27FC236}">
                <a16:creationId xmlns:a16="http://schemas.microsoft.com/office/drawing/2014/main" id="{4E879F3E-0409-7957-97FF-BC5F4BF5ED2A}"/>
              </a:ext>
            </a:extLst>
          </p:cNvPr>
          <p:cNvSpPr txBox="1"/>
          <p:nvPr/>
        </p:nvSpPr>
        <p:spPr>
          <a:xfrm>
            <a:off x="4141946" y="3787698"/>
            <a:ext cx="218440" cy="193675"/>
          </a:xfrm>
          <a:prstGeom prst="rect">
            <a:avLst/>
          </a:prstGeom>
        </p:spPr>
        <p:txBody>
          <a:bodyPr vert="horz" wrap="square" lIns="0" tIns="12700" rIns="0" bIns="0" rtlCol="0">
            <a:spAutoFit/>
          </a:bodyPr>
          <a:lstStyle/>
          <a:p>
            <a:pPr marL="38100">
              <a:lnSpc>
                <a:spcPct val="100000"/>
              </a:lnSpc>
              <a:spcBef>
                <a:spcPts val="100"/>
              </a:spcBef>
            </a:pPr>
            <a:r>
              <a:rPr sz="1100" spc="-5" dirty="0">
                <a:latin typeface="Cambria Math"/>
                <a:cs typeface="Cambria Math"/>
              </a:rPr>
              <a:t>𝒙</a:t>
            </a:r>
            <a:r>
              <a:rPr sz="1200" spc="-7" baseline="-17361" dirty="0">
                <a:latin typeface="Cambria Math"/>
                <a:cs typeface="Cambria Math"/>
              </a:rPr>
              <a:t>𝟏</a:t>
            </a:r>
            <a:endParaRPr sz="1200" baseline="-17361">
              <a:latin typeface="Cambria Math"/>
              <a:cs typeface="Cambria Math"/>
            </a:endParaRPr>
          </a:p>
        </p:txBody>
      </p:sp>
      <p:grpSp>
        <p:nvGrpSpPr>
          <p:cNvPr id="146" name="object 27">
            <a:extLst>
              <a:ext uri="{FF2B5EF4-FFF2-40B4-BE49-F238E27FC236}">
                <a16:creationId xmlns:a16="http://schemas.microsoft.com/office/drawing/2014/main" id="{2C0906EF-1AAB-E86A-C121-77B691ED4078}"/>
              </a:ext>
            </a:extLst>
          </p:cNvPr>
          <p:cNvGrpSpPr/>
          <p:nvPr/>
        </p:nvGrpSpPr>
        <p:grpSpPr>
          <a:xfrm>
            <a:off x="882998" y="1856993"/>
            <a:ext cx="3220720" cy="2104390"/>
            <a:chOff x="524255" y="2330195"/>
            <a:chExt cx="3220720" cy="2104390"/>
          </a:xfrm>
        </p:grpSpPr>
        <p:sp>
          <p:nvSpPr>
            <p:cNvPr id="147" name="object 28">
              <a:extLst>
                <a:ext uri="{FF2B5EF4-FFF2-40B4-BE49-F238E27FC236}">
                  <a16:creationId xmlns:a16="http://schemas.microsoft.com/office/drawing/2014/main" id="{47340E08-DC9A-E1A2-77A8-B158A1B3AD48}"/>
                </a:ext>
              </a:extLst>
            </p:cNvPr>
            <p:cNvSpPr/>
            <p:nvPr/>
          </p:nvSpPr>
          <p:spPr>
            <a:xfrm>
              <a:off x="562355" y="4331207"/>
              <a:ext cx="3182620" cy="76200"/>
            </a:xfrm>
            <a:custGeom>
              <a:avLst/>
              <a:gdLst/>
              <a:ahLst/>
              <a:cxnLst/>
              <a:rect l="l" t="t" r="r" b="b"/>
              <a:pathLst>
                <a:path w="3182620" h="76200">
                  <a:moveTo>
                    <a:pt x="3106420" y="0"/>
                  </a:moveTo>
                  <a:lnTo>
                    <a:pt x="3106420" y="76199"/>
                  </a:lnTo>
                  <a:lnTo>
                    <a:pt x="3169920" y="44449"/>
                  </a:lnTo>
                  <a:lnTo>
                    <a:pt x="3119120" y="44449"/>
                  </a:lnTo>
                  <a:lnTo>
                    <a:pt x="3119120" y="31749"/>
                  </a:lnTo>
                  <a:lnTo>
                    <a:pt x="3169920" y="31749"/>
                  </a:lnTo>
                  <a:lnTo>
                    <a:pt x="3106420" y="0"/>
                  </a:lnTo>
                  <a:close/>
                </a:path>
                <a:path w="3182620" h="76200">
                  <a:moveTo>
                    <a:pt x="3106420" y="31749"/>
                  </a:moveTo>
                  <a:lnTo>
                    <a:pt x="0" y="31749"/>
                  </a:lnTo>
                  <a:lnTo>
                    <a:pt x="0" y="44449"/>
                  </a:lnTo>
                  <a:lnTo>
                    <a:pt x="3106420" y="44449"/>
                  </a:lnTo>
                  <a:lnTo>
                    <a:pt x="3106420" y="31749"/>
                  </a:lnTo>
                  <a:close/>
                </a:path>
                <a:path w="3182620" h="76200">
                  <a:moveTo>
                    <a:pt x="3169920" y="31749"/>
                  </a:moveTo>
                  <a:lnTo>
                    <a:pt x="3119120" y="31749"/>
                  </a:lnTo>
                  <a:lnTo>
                    <a:pt x="3119120" y="44449"/>
                  </a:lnTo>
                  <a:lnTo>
                    <a:pt x="3169920" y="44449"/>
                  </a:lnTo>
                  <a:lnTo>
                    <a:pt x="3182620" y="38099"/>
                  </a:lnTo>
                  <a:lnTo>
                    <a:pt x="3169920" y="31749"/>
                  </a:lnTo>
                  <a:close/>
                </a:path>
              </a:pathLst>
            </a:custGeom>
            <a:solidFill>
              <a:srgbClr val="000000"/>
            </a:solidFill>
          </p:spPr>
          <p:txBody>
            <a:bodyPr wrap="square" lIns="0" tIns="0" rIns="0" bIns="0" rtlCol="0"/>
            <a:lstStyle/>
            <a:p>
              <a:endParaRPr/>
            </a:p>
          </p:txBody>
        </p:sp>
        <p:pic>
          <p:nvPicPr>
            <p:cNvPr id="148" name="object 29">
              <a:extLst>
                <a:ext uri="{FF2B5EF4-FFF2-40B4-BE49-F238E27FC236}">
                  <a16:creationId xmlns:a16="http://schemas.microsoft.com/office/drawing/2014/main" id="{0A08CEE0-FCA6-93EC-9E67-1C35A73E3D70}"/>
                </a:ext>
              </a:extLst>
            </p:cNvPr>
            <p:cNvPicPr/>
            <p:nvPr/>
          </p:nvPicPr>
          <p:blipFill>
            <a:blip r:embed="rId18" cstate="print"/>
            <a:stretch>
              <a:fillRect/>
            </a:stretch>
          </p:blipFill>
          <p:spPr>
            <a:xfrm>
              <a:off x="1303019" y="4326635"/>
              <a:ext cx="83820" cy="83819"/>
            </a:xfrm>
            <a:prstGeom prst="rect">
              <a:avLst/>
            </a:prstGeom>
          </p:spPr>
        </p:pic>
        <p:pic>
          <p:nvPicPr>
            <p:cNvPr id="149" name="object 30">
              <a:extLst>
                <a:ext uri="{FF2B5EF4-FFF2-40B4-BE49-F238E27FC236}">
                  <a16:creationId xmlns:a16="http://schemas.microsoft.com/office/drawing/2014/main" id="{B95E1680-0C97-0223-98F9-9140CD9B7C93}"/>
                </a:ext>
              </a:extLst>
            </p:cNvPr>
            <p:cNvPicPr/>
            <p:nvPr/>
          </p:nvPicPr>
          <p:blipFill>
            <a:blip r:embed="rId19" cstate="print"/>
            <a:stretch>
              <a:fillRect/>
            </a:stretch>
          </p:blipFill>
          <p:spPr>
            <a:xfrm>
              <a:off x="1597152" y="4326635"/>
              <a:ext cx="82296" cy="83819"/>
            </a:xfrm>
            <a:prstGeom prst="rect">
              <a:avLst/>
            </a:prstGeom>
          </p:spPr>
        </p:pic>
        <p:pic>
          <p:nvPicPr>
            <p:cNvPr id="150" name="object 31">
              <a:extLst>
                <a:ext uri="{FF2B5EF4-FFF2-40B4-BE49-F238E27FC236}">
                  <a16:creationId xmlns:a16="http://schemas.microsoft.com/office/drawing/2014/main" id="{0FD8318F-718B-238F-5B26-BDAAAB2B28E7}"/>
                </a:ext>
              </a:extLst>
            </p:cNvPr>
            <p:cNvPicPr/>
            <p:nvPr/>
          </p:nvPicPr>
          <p:blipFill>
            <a:blip r:embed="rId19" cstate="print"/>
            <a:stretch>
              <a:fillRect/>
            </a:stretch>
          </p:blipFill>
          <p:spPr>
            <a:xfrm>
              <a:off x="1030223" y="4329683"/>
              <a:ext cx="83819" cy="83820"/>
            </a:xfrm>
            <a:prstGeom prst="rect">
              <a:avLst/>
            </a:prstGeom>
          </p:spPr>
        </p:pic>
        <p:pic>
          <p:nvPicPr>
            <p:cNvPr id="151" name="object 32">
              <a:extLst>
                <a:ext uri="{FF2B5EF4-FFF2-40B4-BE49-F238E27FC236}">
                  <a16:creationId xmlns:a16="http://schemas.microsoft.com/office/drawing/2014/main" id="{58F0809E-9095-B58B-10F1-FF7C6F098974}"/>
                </a:ext>
              </a:extLst>
            </p:cNvPr>
            <p:cNvPicPr/>
            <p:nvPr/>
          </p:nvPicPr>
          <p:blipFill>
            <a:blip r:embed="rId20" cstate="print"/>
            <a:stretch>
              <a:fillRect/>
            </a:stretch>
          </p:blipFill>
          <p:spPr>
            <a:xfrm>
              <a:off x="2138172" y="4332731"/>
              <a:ext cx="82295" cy="82296"/>
            </a:xfrm>
            <a:prstGeom prst="rect">
              <a:avLst/>
            </a:prstGeom>
          </p:spPr>
        </p:pic>
        <p:pic>
          <p:nvPicPr>
            <p:cNvPr id="152" name="object 33">
              <a:extLst>
                <a:ext uri="{FF2B5EF4-FFF2-40B4-BE49-F238E27FC236}">
                  <a16:creationId xmlns:a16="http://schemas.microsoft.com/office/drawing/2014/main" id="{236C44A2-5B32-E7DD-0DC1-85D41AAA534E}"/>
                </a:ext>
              </a:extLst>
            </p:cNvPr>
            <p:cNvPicPr/>
            <p:nvPr/>
          </p:nvPicPr>
          <p:blipFill>
            <a:blip r:embed="rId21" cstate="print"/>
            <a:stretch>
              <a:fillRect/>
            </a:stretch>
          </p:blipFill>
          <p:spPr>
            <a:xfrm>
              <a:off x="2281427" y="4337303"/>
              <a:ext cx="83820" cy="83819"/>
            </a:xfrm>
            <a:prstGeom prst="rect">
              <a:avLst/>
            </a:prstGeom>
          </p:spPr>
        </p:pic>
        <p:pic>
          <p:nvPicPr>
            <p:cNvPr id="153" name="object 34">
              <a:extLst>
                <a:ext uri="{FF2B5EF4-FFF2-40B4-BE49-F238E27FC236}">
                  <a16:creationId xmlns:a16="http://schemas.microsoft.com/office/drawing/2014/main" id="{75F93DF9-0AA6-3262-BB94-219B052C3419}"/>
                </a:ext>
              </a:extLst>
            </p:cNvPr>
            <p:cNvPicPr/>
            <p:nvPr/>
          </p:nvPicPr>
          <p:blipFill>
            <a:blip r:embed="rId22" cstate="print"/>
            <a:stretch>
              <a:fillRect/>
            </a:stretch>
          </p:blipFill>
          <p:spPr>
            <a:xfrm>
              <a:off x="2752344" y="4337303"/>
              <a:ext cx="83819" cy="83819"/>
            </a:xfrm>
            <a:prstGeom prst="rect">
              <a:avLst/>
            </a:prstGeom>
          </p:spPr>
        </p:pic>
        <p:pic>
          <p:nvPicPr>
            <p:cNvPr id="154" name="object 35">
              <a:extLst>
                <a:ext uri="{FF2B5EF4-FFF2-40B4-BE49-F238E27FC236}">
                  <a16:creationId xmlns:a16="http://schemas.microsoft.com/office/drawing/2014/main" id="{B75CBB7D-DA5A-3B6B-0F96-5A8D0F211736}"/>
                </a:ext>
              </a:extLst>
            </p:cNvPr>
            <p:cNvPicPr/>
            <p:nvPr/>
          </p:nvPicPr>
          <p:blipFill>
            <a:blip r:embed="rId20" cstate="print"/>
            <a:stretch>
              <a:fillRect/>
            </a:stretch>
          </p:blipFill>
          <p:spPr>
            <a:xfrm>
              <a:off x="2531363" y="4337303"/>
              <a:ext cx="82296" cy="83819"/>
            </a:xfrm>
            <a:prstGeom prst="rect">
              <a:avLst/>
            </a:prstGeom>
          </p:spPr>
        </p:pic>
        <p:pic>
          <p:nvPicPr>
            <p:cNvPr id="155" name="object 36">
              <a:extLst>
                <a:ext uri="{FF2B5EF4-FFF2-40B4-BE49-F238E27FC236}">
                  <a16:creationId xmlns:a16="http://schemas.microsoft.com/office/drawing/2014/main" id="{7A9C6CF2-12DB-42EA-5061-5A5D5364C9C9}"/>
                </a:ext>
              </a:extLst>
            </p:cNvPr>
            <p:cNvPicPr/>
            <p:nvPr/>
          </p:nvPicPr>
          <p:blipFill>
            <a:blip r:embed="rId23" cstate="print"/>
            <a:stretch>
              <a:fillRect/>
            </a:stretch>
          </p:blipFill>
          <p:spPr>
            <a:xfrm>
              <a:off x="2958083" y="4338827"/>
              <a:ext cx="83820" cy="83820"/>
            </a:xfrm>
            <a:prstGeom prst="rect">
              <a:avLst/>
            </a:prstGeom>
          </p:spPr>
        </p:pic>
        <p:pic>
          <p:nvPicPr>
            <p:cNvPr id="156" name="object 37">
              <a:extLst>
                <a:ext uri="{FF2B5EF4-FFF2-40B4-BE49-F238E27FC236}">
                  <a16:creationId xmlns:a16="http://schemas.microsoft.com/office/drawing/2014/main" id="{35D6D741-730F-81E5-668A-E316BB7C7147}"/>
                </a:ext>
              </a:extLst>
            </p:cNvPr>
            <p:cNvPicPr/>
            <p:nvPr/>
          </p:nvPicPr>
          <p:blipFill>
            <a:blip r:embed="rId21" cstate="print"/>
            <a:stretch>
              <a:fillRect/>
            </a:stretch>
          </p:blipFill>
          <p:spPr>
            <a:xfrm>
              <a:off x="1757172" y="4328160"/>
              <a:ext cx="83819" cy="83820"/>
            </a:xfrm>
            <a:prstGeom prst="rect">
              <a:avLst/>
            </a:prstGeom>
          </p:spPr>
        </p:pic>
        <p:pic>
          <p:nvPicPr>
            <p:cNvPr id="157" name="object 38">
              <a:extLst>
                <a:ext uri="{FF2B5EF4-FFF2-40B4-BE49-F238E27FC236}">
                  <a16:creationId xmlns:a16="http://schemas.microsoft.com/office/drawing/2014/main" id="{A51B060B-6674-A998-99A4-44E0F37765EB}"/>
                </a:ext>
              </a:extLst>
            </p:cNvPr>
            <p:cNvPicPr/>
            <p:nvPr/>
          </p:nvPicPr>
          <p:blipFill>
            <a:blip r:embed="rId24" cstate="print"/>
            <a:stretch>
              <a:fillRect/>
            </a:stretch>
          </p:blipFill>
          <p:spPr>
            <a:xfrm>
              <a:off x="3202177" y="4325366"/>
              <a:ext cx="109220" cy="109220"/>
            </a:xfrm>
            <a:prstGeom prst="rect">
              <a:avLst/>
            </a:prstGeom>
          </p:spPr>
        </p:pic>
        <p:pic>
          <p:nvPicPr>
            <p:cNvPr id="158" name="object 39">
              <a:extLst>
                <a:ext uri="{FF2B5EF4-FFF2-40B4-BE49-F238E27FC236}">
                  <a16:creationId xmlns:a16="http://schemas.microsoft.com/office/drawing/2014/main" id="{30288B36-B3A0-D428-C6FF-7DEC4603E651}"/>
                </a:ext>
              </a:extLst>
            </p:cNvPr>
            <p:cNvPicPr/>
            <p:nvPr/>
          </p:nvPicPr>
          <p:blipFill>
            <a:blip r:embed="rId25" cstate="print"/>
            <a:stretch>
              <a:fillRect/>
            </a:stretch>
          </p:blipFill>
          <p:spPr>
            <a:xfrm>
              <a:off x="1952497" y="4310125"/>
              <a:ext cx="109219" cy="107696"/>
            </a:xfrm>
            <a:prstGeom prst="rect">
              <a:avLst/>
            </a:prstGeom>
          </p:spPr>
        </p:pic>
        <p:pic>
          <p:nvPicPr>
            <p:cNvPr id="159" name="object 40">
              <a:extLst>
                <a:ext uri="{FF2B5EF4-FFF2-40B4-BE49-F238E27FC236}">
                  <a16:creationId xmlns:a16="http://schemas.microsoft.com/office/drawing/2014/main" id="{943C9DAB-7C25-B667-332F-85BC93409189}"/>
                </a:ext>
              </a:extLst>
            </p:cNvPr>
            <p:cNvPicPr/>
            <p:nvPr/>
          </p:nvPicPr>
          <p:blipFill>
            <a:blip r:embed="rId26" cstate="print"/>
            <a:stretch>
              <a:fillRect/>
            </a:stretch>
          </p:blipFill>
          <p:spPr>
            <a:xfrm>
              <a:off x="847597" y="4314697"/>
              <a:ext cx="109220" cy="109220"/>
            </a:xfrm>
            <a:prstGeom prst="rect">
              <a:avLst/>
            </a:prstGeom>
          </p:spPr>
        </p:pic>
        <p:sp>
          <p:nvSpPr>
            <p:cNvPr id="160" name="object 41">
              <a:extLst>
                <a:ext uri="{FF2B5EF4-FFF2-40B4-BE49-F238E27FC236}">
                  <a16:creationId xmlns:a16="http://schemas.microsoft.com/office/drawing/2014/main" id="{759E99AB-399D-CECA-9A95-0D23FAED1202}"/>
                </a:ext>
              </a:extLst>
            </p:cNvPr>
            <p:cNvSpPr/>
            <p:nvPr/>
          </p:nvSpPr>
          <p:spPr>
            <a:xfrm>
              <a:off x="524255" y="2330195"/>
              <a:ext cx="76200" cy="2038350"/>
            </a:xfrm>
            <a:custGeom>
              <a:avLst/>
              <a:gdLst/>
              <a:ahLst/>
              <a:cxnLst/>
              <a:rect l="l" t="t" r="r" b="b"/>
              <a:pathLst>
                <a:path w="76200" h="2038350">
                  <a:moveTo>
                    <a:pt x="44450" y="63500"/>
                  </a:moveTo>
                  <a:lnTo>
                    <a:pt x="31750" y="63500"/>
                  </a:lnTo>
                  <a:lnTo>
                    <a:pt x="31750" y="2038159"/>
                  </a:lnTo>
                  <a:lnTo>
                    <a:pt x="44450" y="2038159"/>
                  </a:lnTo>
                  <a:lnTo>
                    <a:pt x="44450" y="63500"/>
                  </a:lnTo>
                  <a:close/>
                </a:path>
                <a:path w="76200" h="2038350">
                  <a:moveTo>
                    <a:pt x="38100" y="0"/>
                  </a:moveTo>
                  <a:lnTo>
                    <a:pt x="0" y="76200"/>
                  </a:lnTo>
                  <a:lnTo>
                    <a:pt x="31750" y="76200"/>
                  </a:lnTo>
                  <a:lnTo>
                    <a:pt x="31750" y="63500"/>
                  </a:lnTo>
                  <a:lnTo>
                    <a:pt x="69850" y="63500"/>
                  </a:lnTo>
                  <a:lnTo>
                    <a:pt x="38100" y="0"/>
                  </a:lnTo>
                  <a:close/>
                </a:path>
                <a:path w="76200" h="2038350">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a:p>
          </p:txBody>
        </p:sp>
        <p:sp>
          <p:nvSpPr>
            <p:cNvPr id="161" name="object 42">
              <a:extLst>
                <a:ext uri="{FF2B5EF4-FFF2-40B4-BE49-F238E27FC236}">
                  <a16:creationId xmlns:a16="http://schemas.microsoft.com/office/drawing/2014/main" id="{215C0545-79BA-0F45-0CBA-B305F3251294}"/>
                </a:ext>
              </a:extLst>
            </p:cNvPr>
            <p:cNvSpPr/>
            <p:nvPr/>
          </p:nvSpPr>
          <p:spPr>
            <a:xfrm>
              <a:off x="562355" y="3140963"/>
              <a:ext cx="3007995" cy="0"/>
            </a:xfrm>
            <a:custGeom>
              <a:avLst/>
              <a:gdLst/>
              <a:ahLst/>
              <a:cxnLst/>
              <a:rect l="l" t="t" r="r" b="b"/>
              <a:pathLst>
                <a:path w="3007995">
                  <a:moveTo>
                    <a:pt x="0" y="0"/>
                  </a:moveTo>
                  <a:lnTo>
                    <a:pt x="3007995" y="0"/>
                  </a:lnTo>
                </a:path>
              </a:pathLst>
            </a:custGeom>
            <a:ln w="9525">
              <a:solidFill>
                <a:srgbClr val="000000"/>
              </a:solidFill>
              <a:prstDash val="sysDash"/>
            </a:ln>
          </p:spPr>
          <p:txBody>
            <a:bodyPr wrap="square" lIns="0" tIns="0" rIns="0" bIns="0" rtlCol="0"/>
            <a:lstStyle/>
            <a:p>
              <a:endParaRPr/>
            </a:p>
          </p:txBody>
        </p:sp>
        <p:pic>
          <p:nvPicPr>
            <p:cNvPr id="162" name="object 43">
              <a:extLst>
                <a:ext uri="{FF2B5EF4-FFF2-40B4-BE49-F238E27FC236}">
                  <a16:creationId xmlns:a16="http://schemas.microsoft.com/office/drawing/2014/main" id="{34BA688E-E4E3-9D19-651C-9FF2F94FBEBE}"/>
                </a:ext>
              </a:extLst>
            </p:cNvPr>
            <p:cNvPicPr/>
            <p:nvPr/>
          </p:nvPicPr>
          <p:blipFill>
            <a:blip r:embed="rId20" cstate="print"/>
            <a:stretch>
              <a:fillRect/>
            </a:stretch>
          </p:blipFill>
          <p:spPr>
            <a:xfrm>
              <a:off x="2138172" y="3099815"/>
              <a:ext cx="82295" cy="82295"/>
            </a:xfrm>
            <a:prstGeom prst="rect">
              <a:avLst/>
            </a:prstGeom>
          </p:spPr>
        </p:pic>
        <p:pic>
          <p:nvPicPr>
            <p:cNvPr id="163" name="object 44">
              <a:extLst>
                <a:ext uri="{FF2B5EF4-FFF2-40B4-BE49-F238E27FC236}">
                  <a16:creationId xmlns:a16="http://schemas.microsoft.com/office/drawing/2014/main" id="{B9AB9483-9CA4-53C9-4AF9-7035E96DAF26}"/>
                </a:ext>
              </a:extLst>
            </p:cNvPr>
            <p:cNvPicPr/>
            <p:nvPr/>
          </p:nvPicPr>
          <p:blipFill>
            <a:blip r:embed="rId22" cstate="print"/>
            <a:stretch>
              <a:fillRect/>
            </a:stretch>
          </p:blipFill>
          <p:spPr>
            <a:xfrm>
              <a:off x="2752344" y="3104387"/>
              <a:ext cx="83819" cy="82295"/>
            </a:xfrm>
            <a:prstGeom prst="rect">
              <a:avLst/>
            </a:prstGeom>
          </p:spPr>
        </p:pic>
        <p:pic>
          <p:nvPicPr>
            <p:cNvPr id="164" name="object 45">
              <a:extLst>
                <a:ext uri="{FF2B5EF4-FFF2-40B4-BE49-F238E27FC236}">
                  <a16:creationId xmlns:a16="http://schemas.microsoft.com/office/drawing/2014/main" id="{9A790ED3-21DB-F1D3-0F04-2B1D3C73C4C2}"/>
                </a:ext>
              </a:extLst>
            </p:cNvPr>
            <p:cNvPicPr/>
            <p:nvPr/>
          </p:nvPicPr>
          <p:blipFill>
            <a:blip r:embed="rId20" cstate="print"/>
            <a:stretch>
              <a:fillRect/>
            </a:stretch>
          </p:blipFill>
          <p:spPr>
            <a:xfrm>
              <a:off x="2531363" y="3104387"/>
              <a:ext cx="82296" cy="82295"/>
            </a:xfrm>
            <a:prstGeom prst="rect">
              <a:avLst/>
            </a:prstGeom>
          </p:spPr>
        </p:pic>
        <p:pic>
          <p:nvPicPr>
            <p:cNvPr id="165" name="object 46">
              <a:extLst>
                <a:ext uri="{FF2B5EF4-FFF2-40B4-BE49-F238E27FC236}">
                  <a16:creationId xmlns:a16="http://schemas.microsoft.com/office/drawing/2014/main" id="{0131E321-004A-04D3-0A4A-7722D1ACDCF4}"/>
                </a:ext>
              </a:extLst>
            </p:cNvPr>
            <p:cNvPicPr/>
            <p:nvPr/>
          </p:nvPicPr>
          <p:blipFill>
            <a:blip r:embed="rId27" cstate="print"/>
            <a:stretch>
              <a:fillRect/>
            </a:stretch>
          </p:blipFill>
          <p:spPr>
            <a:xfrm>
              <a:off x="2958083" y="3105911"/>
              <a:ext cx="83820" cy="83819"/>
            </a:xfrm>
            <a:prstGeom prst="rect">
              <a:avLst/>
            </a:prstGeom>
          </p:spPr>
        </p:pic>
      </p:grpSp>
      <p:sp>
        <p:nvSpPr>
          <p:cNvPr id="166" name="object 47">
            <a:extLst>
              <a:ext uri="{FF2B5EF4-FFF2-40B4-BE49-F238E27FC236}">
                <a16:creationId xmlns:a16="http://schemas.microsoft.com/office/drawing/2014/main" id="{56E82064-8A81-404E-7811-38A01BE0C84C}"/>
              </a:ext>
            </a:extLst>
          </p:cNvPr>
          <p:cNvSpPr txBox="1"/>
          <p:nvPr/>
        </p:nvSpPr>
        <p:spPr>
          <a:xfrm>
            <a:off x="662120" y="1739722"/>
            <a:ext cx="116839" cy="208915"/>
          </a:xfrm>
          <a:prstGeom prst="rect">
            <a:avLst/>
          </a:prstGeom>
        </p:spPr>
        <p:txBody>
          <a:bodyPr vert="horz" wrap="square" lIns="0" tIns="12700" rIns="0" bIns="0" rtlCol="0">
            <a:spAutoFit/>
          </a:bodyPr>
          <a:lstStyle/>
          <a:p>
            <a:pPr marL="12700">
              <a:lnSpc>
                <a:spcPct val="100000"/>
              </a:lnSpc>
              <a:spcBef>
                <a:spcPts val="100"/>
              </a:spcBef>
            </a:pPr>
            <a:r>
              <a:rPr sz="1200" dirty="0">
                <a:latin typeface="Cambria Math"/>
                <a:cs typeface="Cambria Math"/>
              </a:rPr>
              <a:t>𝒚</a:t>
            </a:r>
            <a:endParaRPr sz="1200">
              <a:latin typeface="Cambria Math"/>
              <a:cs typeface="Cambria Math"/>
            </a:endParaRPr>
          </a:p>
        </p:txBody>
      </p:sp>
      <p:sp>
        <p:nvSpPr>
          <p:cNvPr id="167" name="object 48">
            <a:extLst>
              <a:ext uri="{FF2B5EF4-FFF2-40B4-BE49-F238E27FC236}">
                <a16:creationId xmlns:a16="http://schemas.microsoft.com/office/drawing/2014/main" id="{1D7A45E8-2B0D-0194-EE85-18DB3DDC7294}"/>
              </a:ext>
            </a:extLst>
          </p:cNvPr>
          <p:cNvSpPr txBox="1"/>
          <p:nvPr/>
        </p:nvSpPr>
        <p:spPr>
          <a:xfrm>
            <a:off x="745635" y="2601468"/>
            <a:ext cx="8255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1</a:t>
            </a:r>
            <a:endParaRPr sz="800">
              <a:latin typeface="Arial MT"/>
              <a:cs typeface="Arial MT"/>
            </a:endParaRPr>
          </a:p>
        </p:txBody>
      </p:sp>
      <p:sp>
        <p:nvSpPr>
          <p:cNvPr id="168" name="object 49">
            <a:extLst>
              <a:ext uri="{FF2B5EF4-FFF2-40B4-BE49-F238E27FC236}">
                <a16:creationId xmlns:a16="http://schemas.microsoft.com/office/drawing/2014/main" id="{5375218C-788F-DF75-52D4-DA0DB4103917}"/>
              </a:ext>
            </a:extLst>
          </p:cNvPr>
          <p:cNvSpPr txBox="1"/>
          <p:nvPr/>
        </p:nvSpPr>
        <p:spPr>
          <a:xfrm>
            <a:off x="738320" y="3803853"/>
            <a:ext cx="8255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0</a:t>
            </a:r>
            <a:endParaRPr sz="800">
              <a:latin typeface="Arial MT"/>
              <a:cs typeface="Arial MT"/>
            </a:endParaRPr>
          </a:p>
        </p:txBody>
      </p:sp>
      <p:grpSp>
        <p:nvGrpSpPr>
          <p:cNvPr id="169" name="object 50">
            <a:extLst>
              <a:ext uri="{FF2B5EF4-FFF2-40B4-BE49-F238E27FC236}">
                <a16:creationId xmlns:a16="http://schemas.microsoft.com/office/drawing/2014/main" id="{82D06AFF-1CAC-1088-9395-7CC1F7116B72}"/>
              </a:ext>
            </a:extLst>
          </p:cNvPr>
          <p:cNvGrpSpPr/>
          <p:nvPr/>
        </p:nvGrpSpPr>
        <p:grpSpPr>
          <a:xfrm>
            <a:off x="928528" y="2655809"/>
            <a:ext cx="3017520" cy="1252220"/>
            <a:chOff x="569785" y="3129011"/>
            <a:chExt cx="3017520" cy="1252220"/>
          </a:xfrm>
        </p:grpSpPr>
        <p:sp>
          <p:nvSpPr>
            <p:cNvPr id="170" name="object 51">
              <a:extLst>
                <a:ext uri="{FF2B5EF4-FFF2-40B4-BE49-F238E27FC236}">
                  <a16:creationId xmlns:a16="http://schemas.microsoft.com/office/drawing/2014/main" id="{B233DAEB-392B-AC19-74F2-6A61FD540F07}"/>
                </a:ext>
              </a:extLst>
            </p:cNvPr>
            <p:cNvSpPr/>
            <p:nvPr/>
          </p:nvSpPr>
          <p:spPr>
            <a:xfrm>
              <a:off x="857250" y="3141711"/>
              <a:ext cx="2531745" cy="1226820"/>
            </a:xfrm>
            <a:custGeom>
              <a:avLst/>
              <a:gdLst/>
              <a:ahLst/>
              <a:cxnLst/>
              <a:rect l="l" t="t" r="r" b="b"/>
              <a:pathLst>
                <a:path w="2531745" h="1226820">
                  <a:moveTo>
                    <a:pt x="0" y="1206857"/>
                  </a:moveTo>
                  <a:lnTo>
                    <a:pt x="60049" y="1216845"/>
                  </a:lnTo>
                  <a:lnTo>
                    <a:pt x="101592" y="1223125"/>
                  </a:lnTo>
                  <a:lnTo>
                    <a:pt x="146490" y="1226782"/>
                  </a:lnTo>
                  <a:lnTo>
                    <a:pt x="160762" y="1226735"/>
                  </a:lnTo>
                  <a:lnTo>
                    <a:pt x="176333" y="1226168"/>
                  </a:lnTo>
                  <a:lnTo>
                    <a:pt x="194191" y="1225150"/>
                  </a:lnTo>
                  <a:lnTo>
                    <a:pt x="215323" y="1223748"/>
                  </a:lnTo>
                  <a:lnTo>
                    <a:pt x="240718" y="1222029"/>
                  </a:lnTo>
                  <a:lnTo>
                    <a:pt x="271362" y="1220063"/>
                  </a:lnTo>
                  <a:lnTo>
                    <a:pt x="352349" y="1215658"/>
                  </a:lnTo>
                  <a:lnTo>
                    <a:pt x="404668" y="1213354"/>
                  </a:lnTo>
                  <a:lnTo>
                    <a:pt x="466187" y="1211074"/>
                  </a:lnTo>
                  <a:lnTo>
                    <a:pt x="537893" y="1208886"/>
                  </a:lnTo>
                  <a:lnTo>
                    <a:pt x="620776" y="1206857"/>
                  </a:lnTo>
                  <a:lnTo>
                    <a:pt x="630995" y="1206105"/>
                  </a:lnTo>
                  <a:lnTo>
                    <a:pt x="641096" y="1204510"/>
                  </a:lnTo>
                  <a:lnTo>
                    <a:pt x="651101" y="1202406"/>
                  </a:lnTo>
                  <a:lnTo>
                    <a:pt x="661035" y="1200126"/>
                  </a:lnTo>
                  <a:lnTo>
                    <a:pt x="733552" y="1179907"/>
                  </a:lnTo>
                  <a:lnTo>
                    <a:pt x="741680" y="1177672"/>
                  </a:lnTo>
                  <a:lnTo>
                    <a:pt x="750697" y="1177113"/>
                  </a:lnTo>
                  <a:lnTo>
                    <a:pt x="757809" y="1173176"/>
                  </a:lnTo>
                  <a:lnTo>
                    <a:pt x="774852" y="1163393"/>
                  </a:lnTo>
                  <a:lnTo>
                    <a:pt x="782907" y="1159357"/>
                  </a:lnTo>
                  <a:lnTo>
                    <a:pt x="792509" y="1157176"/>
                  </a:lnTo>
                  <a:lnTo>
                    <a:pt x="814197" y="1152958"/>
                  </a:lnTo>
                  <a:lnTo>
                    <a:pt x="820076" y="1147704"/>
                  </a:lnTo>
                  <a:lnTo>
                    <a:pt x="825801" y="1142312"/>
                  </a:lnTo>
                  <a:lnTo>
                    <a:pt x="831788" y="1137191"/>
                  </a:lnTo>
                  <a:lnTo>
                    <a:pt x="838454" y="1132752"/>
                  </a:lnTo>
                  <a:lnTo>
                    <a:pt x="861970" y="1120869"/>
                  </a:lnTo>
                  <a:lnTo>
                    <a:pt x="866351" y="1121285"/>
                  </a:lnTo>
                  <a:lnTo>
                    <a:pt x="861313" y="1127331"/>
                  </a:lnTo>
                  <a:lnTo>
                    <a:pt x="856572" y="1132336"/>
                  </a:lnTo>
                  <a:lnTo>
                    <a:pt x="861843" y="1129631"/>
                  </a:lnTo>
                  <a:lnTo>
                    <a:pt x="886841" y="1112546"/>
                  </a:lnTo>
                  <a:lnTo>
                    <a:pt x="893075" y="1107667"/>
                  </a:lnTo>
                  <a:lnTo>
                    <a:pt x="898906" y="1102432"/>
                  </a:lnTo>
                  <a:lnTo>
                    <a:pt x="904736" y="1097200"/>
                  </a:lnTo>
                  <a:lnTo>
                    <a:pt x="910970" y="1092328"/>
                  </a:lnTo>
                  <a:lnTo>
                    <a:pt x="916866" y="1088765"/>
                  </a:lnTo>
                  <a:lnTo>
                    <a:pt x="923083" y="1085591"/>
                  </a:lnTo>
                  <a:lnTo>
                    <a:pt x="929276" y="1082416"/>
                  </a:lnTo>
                  <a:lnTo>
                    <a:pt x="935101" y="1078853"/>
                  </a:lnTo>
                  <a:lnTo>
                    <a:pt x="941373" y="1073996"/>
                  </a:lnTo>
                  <a:lnTo>
                    <a:pt x="947277" y="1068788"/>
                  </a:lnTo>
                  <a:lnTo>
                    <a:pt x="953156" y="1063562"/>
                  </a:lnTo>
                  <a:lnTo>
                    <a:pt x="959357" y="1058648"/>
                  </a:lnTo>
                  <a:lnTo>
                    <a:pt x="991105" y="1037234"/>
                  </a:lnTo>
                  <a:lnTo>
                    <a:pt x="1040002" y="998018"/>
                  </a:lnTo>
                  <a:lnTo>
                    <a:pt x="1052687" y="988351"/>
                  </a:lnTo>
                  <a:lnTo>
                    <a:pt x="1058808" y="983353"/>
                  </a:lnTo>
                  <a:lnTo>
                    <a:pt x="1082643" y="953514"/>
                  </a:lnTo>
                  <a:lnTo>
                    <a:pt x="1096391" y="917170"/>
                  </a:lnTo>
                  <a:lnTo>
                    <a:pt x="1099058" y="910426"/>
                  </a:lnTo>
                  <a:lnTo>
                    <a:pt x="1099693" y="902869"/>
                  </a:lnTo>
                  <a:lnTo>
                    <a:pt x="1104392" y="896951"/>
                  </a:lnTo>
                  <a:lnTo>
                    <a:pt x="1108662" y="891996"/>
                  </a:lnTo>
                  <a:lnTo>
                    <a:pt x="1113027" y="887101"/>
                  </a:lnTo>
                  <a:lnTo>
                    <a:pt x="1117107" y="882080"/>
                  </a:lnTo>
                  <a:lnTo>
                    <a:pt x="1120520" y="876745"/>
                  </a:lnTo>
                  <a:lnTo>
                    <a:pt x="1124666" y="866616"/>
                  </a:lnTo>
                  <a:lnTo>
                    <a:pt x="1127680" y="856100"/>
                  </a:lnTo>
                  <a:lnTo>
                    <a:pt x="1131147" y="845800"/>
                  </a:lnTo>
                  <a:lnTo>
                    <a:pt x="1136650" y="836321"/>
                  </a:lnTo>
                  <a:lnTo>
                    <a:pt x="1152779" y="816116"/>
                  </a:lnTo>
                  <a:lnTo>
                    <a:pt x="1154870" y="809388"/>
                  </a:lnTo>
                  <a:lnTo>
                    <a:pt x="1164621" y="768897"/>
                  </a:lnTo>
                  <a:lnTo>
                    <a:pt x="1166443" y="758762"/>
                  </a:lnTo>
                  <a:lnTo>
                    <a:pt x="1168908" y="748742"/>
                  </a:lnTo>
                  <a:lnTo>
                    <a:pt x="1172446" y="738502"/>
                  </a:lnTo>
                  <a:lnTo>
                    <a:pt x="1176543" y="728398"/>
                  </a:lnTo>
                  <a:lnTo>
                    <a:pt x="1180855" y="718354"/>
                  </a:lnTo>
                  <a:lnTo>
                    <a:pt x="1185037" y="708293"/>
                  </a:lnTo>
                  <a:lnTo>
                    <a:pt x="1187704" y="701562"/>
                  </a:lnTo>
                  <a:lnTo>
                    <a:pt x="1191514" y="695085"/>
                  </a:lnTo>
                  <a:lnTo>
                    <a:pt x="1193164" y="688100"/>
                  </a:lnTo>
                  <a:lnTo>
                    <a:pt x="1198006" y="666899"/>
                  </a:lnTo>
                  <a:lnTo>
                    <a:pt x="1200181" y="657556"/>
                  </a:lnTo>
                  <a:lnTo>
                    <a:pt x="1202880" y="650023"/>
                  </a:lnTo>
                  <a:lnTo>
                    <a:pt x="1209294" y="634252"/>
                  </a:lnTo>
                  <a:lnTo>
                    <a:pt x="1225423" y="526429"/>
                  </a:lnTo>
                  <a:lnTo>
                    <a:pt x="1226833" y="512818"/>
                  </a:lnTo>
                  <a:lnTo>
                    <a:pt x="1227851" y="499171"/>
                  </a:lnTo>
                  <a:lnTo>
                    <a:pt x="1229655" y="485691"/>
                  </a:lnTo>
                  <a:lnTo>
                    <a:pt x="1233424" y="472581"/>
                  </a:lnTo>
                  <a:lnTo>
                    <a:pt x="1246844" y="439151"/>
                  </a:lnTo>
                  <a:lnTo>
                    <a:pt x="1251340" y="428201"/>
                  </a:lnTo>
                  <a:lnTo>
                    <a:pt x="1250791" y="429528"/>
                  </a:lnTo>
                  <a:lnTo>
                    <a:pt x="1249077" y="432928"/>
                  </a:lnTo>
                  <a:lnTo>
                    <a:pt x="1250080" y="428201"/>
                  </a:lnTo>
                  <a:lnTo>
                    <a:pt x="1257681" y="405144"/>
                  </a:lnTo>
                  <a:lnTo>
                    <a:pt x="1259967" y="398286"/>
                  </a:lnTo>
                  <a:lnTo>
                    <a:pt x="1263395" y="391809"/>
                  </a:lnTo>
                  <a:lnTo>
                    <a:pt x="1265682" y="384951"/>
                  </a:lnTo>
                  <a:lnTo>
                    <a:pt x="1268737" y="374856"/>
                  </a:lnTo>
                  <a:lnTo>
                    <a:pt x="1272603" y="361630"/>
                  </a:lnTo>
                  <a:lnTo>
                    <a:pt x="1277040" y="348285"/>
                  </a:lnTo>
                  <a:lnTo>
                    <a:pt x="1281811" y="337834"/>
                  </a:lnTo>
                  <a:lnTo>
                    <a:pt x="1285545" y="332623"/>
                  </a:lnTo>
                  <a:lnTo>
                    <a:pt x="1289875" y="327674"/>
                  </a:lnTo>
                  <a:lnTo>
                    <a:pt x="1294205" y="322725"/>
                  </a:lnTo>
                  <a:lnTo>
                    <a:pt x="1297939" y="317514"/>
                  </a:lnTo>
                  <a:lnTo>
                    <a:pt x="1301750" y="311164"/>
                  </a:lnTo>
                  <a:lnTo>
                    <a:pt x="1302639" y="303925"/>
                  </a:lnTo>
                  <a:lnTo>
                    <a:pt x="1305941" y="297321"/>
                  </a:lnTo>
                  <a:lnTo>
                    <a:pt x="1309872" y="290578"/>
                  </a:lnTo>
                  <a:lnTo>
                    <a:pt x="1314148" y="283954"/>
                  </a:lnTo>
                  <a:lnTo>
                    <a:pt x="1318353" y="277282"/>
                  </a:lnTo>
                  <a:lnTo>
                    <a:pt x="1322070" y="270397"/>
                  </a:lnTo>
                  <a:lnTo>
                    <a:pt x="1325590" y="259925"/>
                  </a:lnTo>
                  <a:lnTo>
                    <a:pt x="1328039" y="249013"/>
                  </a:lnTo>
                  <a:lnTo>
                    <a:pt x="1331535" y="238696"/>
                  </a:lnTo>
                  <a:lnTo>
                    <a:pt x="1338199" y="230011"/>
                  </a:lnTo>
                  <a:lnTo>
                    <a:pt x="1362456" y="209818"/>
                  </a:lnTo>
                  <a:lnTo>
                    <a:pt x="1365123" y="203087"/>
                  </a:lnTo>
                  <a:lnTo>
                    <a:pt x="1388316" y="167654"/>
                  </a:lnTo>
                  <a:lnTo>
                    <a:pt x="1422860" y="142381"/>
                  </a:lnTo>
                  <a:lnTo>
                    <a:pt x="1429077" y="139218"/>
                  </a:lnTo>
                  <a:lnTo>
                    <a:pt x="1434973" y="135650"/>
                  </a:lnTo>
                  <a:lnTo>
                    <a:pt x="1452481" y="122301"/>
                  </a:lnTo>
                  <a:lnTo>
                    <a:pt x="1458452" y="116203"/>
                  </a:lnTo>
                  <a:lnTo>
                    <a:pt x="1464780" y="111414"/>
                  </a:lnTo>
                  <a:lnTo>
                    <a:pt x="1483360" y="101995"/>
                  </a:lnTo>
                  <a:lnTo>
                    <a:pt x="1491418" y="98623"/>
                  </a:lnTo>
                  <a:lnTo>
                    <a:pt x="1499727" y="95597"/>
                  </a:lnTo>
                  <a:lnTo>
                    <a:pt x="1507916" y="92404"/>
                  </a:lnTo>
                  <a:lnTo>
                    <a:pt x="1515618" y="88533"/>
                  </a:lnTo>
                  <a:lnTo>
                    <a:pt x="1530947" y="77541"/>
                  </a:lnTo>
                  <a:lnTo>
                    <a:pt x="1538716" y="69467"/>
                  </a:lnTo>
                  <a:lnTo>
                    <a:pt x="1547032" y="62512"/>
                  </a:lnTo>
                  <a:lnTo>
                    <a:pt x="1564005" y="54878"/>
                  </a:lnTo>
                  <a:lnTo>
                    <a:pt x="1571813" y="52576"/>
                  </a:lnTo>
                  <a:lnTo>
                    <a:pt x="1579895" y="50941"/>
                  </a:lnTo>
                  <a:lnTo>
                    <a:pt x="1588097" y="49591"/>
                  </a:lnTo>
                  <a:lnTo>
                    <a:pt x="1596263" y="48147"/>
                  </a:lnTo>
                  <a:lnTo>
                    <a:pt x="1602158" y="44559"/>
                  </a:lnTo>
                  <a:lnTo>
                    <a:pt x="1607994" y="40876"/>
                  </a:lnTo>
                  <a:lnTo>
                    <a:pt x="1613997" y="37431"/>
                  </a:lnTo>
                  <a:lnTo>
                    <a:pt x="1620393" y="34558"/>
                  </a:lnTo>
                  <a:lnTo>
                    <a:pt x="1632221" y="30686"/>
                  </a:lnTo>
                  <a:lnTo>
                    <a:pt x="1644348" y="27398"/>
                  </a:lnTo>
                  <a:lnTo>
                    <a:pt x="1656593" y="24324"/>
                  </a:lnTo>
                  <a:lnTo>
                    <a:pt x="1668780" y="21096"/>
                  </a:lnTo>
                  <a:lnTo>
                    <a:pt x="1728041" y="7046"/>
                  </a:lnTo>
                  <a:lnTo>
                    <a:pt x="1789683" y="903"/>
                  </a:lnTo>
                  <a:lnTo>
                    <a:pt x="1839136" y="549"/>
                  </a:lnTo>
                  <a:lnTo>
                    <a:pt x="1888585" y="292"/>
                  </a:lnTo>
                  <a:lnTo>
                    <a:pt x="1938032" y="122"/>
                  </a:lnTo>
                  <a:lnTo>
                    <a:pt x="1987476" y="28"/>
                  </a:lnTo>
                  <a:lnTo>
                    <a:pt x="2036920" y="0"/>
                  </a:lnTo>
                  <a:lnTo>
                    <a:pt x="2086362" y="25"/>
                  </a:lnTo>
                  <a:lnTo>
                    <a:pt x="2135803" y="93"/>
                  </a:lnTo>
                  <a:lnTo>
                    <a:pt x="2185244" y="195"/>
                  </a:lnTo>
                  <a:lnTo>
                    <a:pt x="2234685" y="317"/>
                  </a:lnTo>
                  <a:lnTo>
                    <a:pt x="2284127" y="451"/>
                  </a:lnTo>
                  <a:lnTo>
                    <a:pt x="2333571" y="585"/>
                  </a:lnTo>
                  <a:lnTo>
                    <a:pt x="2383015" y="708"/>
                  </a:lnTo>
                  <a:lnTo>
                    <a:pt x="2432462" y="809"/>
                  </a:lnTo>
                  <a:lnTo>
                    <a:pt x="2481911" y="877"/>
                  </a:lnTo>
                  <a:lnTo>
                    <a:pt x="2531364" y="903"/>
                  </a:lnTo>
                </a:path>
              </a:pathLst>
            </a:custGeom>
            <a:ln w="25400">
              <a:solidFill>
                <a:srgbClr val="D79F39"/>
              </a:solidFill>
            </a:ln>
          </p:spPr>
          <p:txBody>
            <a:bodyPr wrap="square" lIns="0" tIns="0" rIns="0" bIns="0" rtlCol="0"/>
            <a:lstStyle/>
            <a:p>
              <a:endParaRPr/>
            </a:p>
          </p:txBody>
        </p:sp>
        <p:sp>
          <p:nvSpPr>
            <p:cNvPr id="171" name="object 52">
              <a:extLst>
                <a:ext uri="{FF2B5EF4-FFF2-40B4-BE49-F238E27FC236}">
                  <a16:creationId xmlns:a16="http://schemas.microsoft.com/office/drawing/2014/main" id="{CACE5256-895C-21CD-8E4C-22802CA2643D}"/>
                </a:ext>
              </a:extLst>
            </p:cNvPr>
            <p:cNvSpPr/>
            <p:nvPr/>
          </p:nvSpPr>
          <p:spPr>
            <a:xfrm>
              <a:off x="574548" y="3774948"/>
              <a:ext cx="3007995" cy="0"/>
            </a:xfrm>
            <a:custGeom>
              <a:avLst/>
              <a:gdLst/>
              <a:ahLst/>
              <a:cxnLst/>
              <a:rect l="l" t="t" r="r" b="b"/>
              <a:pathLst>
                <a:path w="3007995">
                  <a:moveTo>
                    <a:pt x="0" y="0"/>
                  </a:moveTo>
                  <a:lnTo>
                    <a:pt x="3007994" y="0"/>
                  </a:lnTo>
                </a:path>
              </a:pathLst>
            </a:custGeom>
            <a:ln w="9525">
              <a:solidFill>
                <a:srgbClr val="000000"/>
              </a:solidFill>
              <a:prstDash val="sysDash"/>
            </a:ln>
          </p:spPr>
          <p:txBody>
            <a:bodyPr wrap="square" lIns="0" tIns="0" rIns="0" bIns="0" rtlCol="0"/>
            <a:lstStyle/>
            <a:p>
              <a:endParaRPr/>
            </a:p>
          </p:txBody>
        </p:sp>
      </p:grpSp>
      <p:sp>
        <p:nvSpPr>
          <p:cNvPr id="172" name="object 53">
            <a:extLst>
              <a:ext uri="{FF2B5EF4-FFF2-40B4-BE49-F238E27FC236}">
                <a16:creationId xmlns:a16="http://schemas.microsoft.com/office/drawing/2014/main" id="{B2087DF4-1D5A-ABCF-9EF0-640081393083}"/>
              </a:ext>
            </a:extLst>
          </p:cNvPr>
          <p:cNvSpPr txBox="1"/>
          <p:nvPr/>
        </p:nvSpPr>
        <p:spPr>
          <a:xfrm>
            <a:off x="662120" y="3225926"/>
            <a:ext cx="167640"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MT"/>
                <a:cs typeface="Arial MT"/>
              </a:rPr>
              <a:t>0</a:t>
            </a:r>
            <a:r>
              <a:rPr sz="800" dirty="0">
                <a:latin typeface="Arial MT"/>
                <a:cs typeface="Arial MT"/>
              </a:rPr>
              <a:t>.5</a:t>
            </a:r>
            <a:endParaRPr sz="800">
              <a:latin typeface="Arial MT"/>
              <a:cs typeface="Arial MT"/>
            </a:endParaRPr>
          </a:p>
        </p:txBody>
      </p:sp>
      <p:grpSp>
        <p:nvGrpSpPr>
          <p:cNvPr id="173" name="object 67">
            <a:extLst>
              <a:ext uri="{FF2B5EF4-FFF2-40B4-BE49-F238E27FC236}">
                <a16:creationId xmlns:a16="http://schemas.microsoft.com/office/drawing/2014/main" id="{1D608590-3410-5111-3A5F-10D41462DFFA}"/>
              </a:ext>
            </a:extLst>
          </p:cNvPr>
          <p:cNvGrpSpPr/>
          <p:nvPr/>
        </p:nvGrpSpPr>
        <p:grpSpPr>
          <a:xfrm>
            <a:off x="916336" y="2622296"/>
            <a:ext cx="3017520" cy="1333500"/>
            <a:chOff x="557593" y="3095498"/>
            <a:chExt cx="3017520" cy="1333500"/>
          </a:xfrm>
        </p:grpSpPr>
        <p:pic>
          <p:nvPicPr>
            <p:cNvPr id="174" name="object 68">
              <a:extLst>
                <a:ext uri="{FF2B5EF4-FFF2-40B4-BE49-F238E27FC236}">
                  <a16:creationId xmlns:a16="http://schemas.microsoft.com/office/drawing/2014/main" id="{94040700-6C79-840F-AB4C-C190E1FB6664}"/>
                </a:ext>
              </a:extLst>
            </p:cNvPr>
            <p:cNvPicPr/>
            <p:nvPr/>
          </p:nvPicPr>
          <p:blipFill>
            <a:blip r:embed="rId28" cstate="print"/>
            <a:stretch>
              <a:fillRect/>
            </a:stretch>
          </p:blipFill>
          <p:spPr>
            <a:xfrm>
              <a:off x="3202177" y="3095498"/>
              <a:ext cx="109220" cy="109219"/>
            </a:xfrm>
            <a:prstGeom prst="rect">
              <a:avLst/>
            </a:prstGeom>
          </p:spPr>
        </p:pic>
        <p:sp>
          <p:nvSpPr>
            <p:cNvPr id="175" name="object 69">
              <a:extLst>
                <a:ext uri="{FF2B5EF4-FFF2-40B4-BE49-F238E27FC236}">
                  <a16:creationId xmlns:a16="http://schemas.microsoft.com/office/drawing/2014/main" id="{B3201BF4-08E9-746D-BB9F-6764ACD30D6B}"/>
                </a:ext>
              </a:extLst>
            </p:cNvPr>
            <p:cNvSpPr/>
            <p:nvPr/>
          </p:nvSpPr>
          <p:spPr>
            <a:xfrm>
              <a:off x="3256788" y="3191256"/>
              <a:ext cx="0" cy="1146810"/>
            </a:xfrm>
            <a:custGeom>
              <a:avLst/>
              <a:gdLst/>
              <a:ahLst/>
              <a:cxnLst/>
              <a:rect l="l" t="t" r="r" b="b"/>
              <a:pathLst>
                <a:path h="1146810">
                  <a:moveTo>
                    <a:pt x="0" y="0"/>
                  </a:moveTo>
                  <a:lnTo>
                    <a:pt x="0" y="1146403"/>
                  </a:lnTo>
                </a:path>
              </a:pathLst>
            </a:custGeom>
            <a:ln w="9525">
              <a:solidFill>
                <a:srgbClr val="C2C2C2"/>
              </a:solidFill>
              <a:prstDash val="sysDash"/>
            </a:ln>
          </p:spPr>
          <p:txBody>
            <a:bodyPr wrap="square" lIns="0" tIns="0" rIns="0" bIns="0" rtlCol="0"/>
            <a:lstStyle/>
            <a:p>
              <a:endParaRPr/>
            </a:p>
          </p:txBody>
        </p:sp>
        <p:pic>
          <p:nvPicPr>
            <p:cNvPr id="176" name="object 70">
              <a:extLst>
                <a:ext uri="{FF2B5EF4-FFF2-40B4-BE49-F238E27FC236}">
                  <a16:creationId xmlns:a16="http://schemas.microsoft.com/office/drawing/2014/main" id="{40DC88F3-D98A-3120-FAEB-C416C7C9B436}"/>
                </a:ext>
              </a:extLst>
            </p:cNvPr>
            <p:cNvPicPr/>
            <p:nvPr/>
          </p:nvPicPr>
          <p:blipFill>
            <a:blip r:embed="rId29" cstate="print"/>
            <a:stretch>
              <a:fillRect/>
            </a:stretch>
          </p:blipFill>
          <p:spPr>
            <a:xfrm>
              <a:off x="1958594" y="3884930"/>
              <a:ext cx="107695" cy="109219"/>
            </a:xfrm>
            <a:prstGeom prst="rect">
              <a:avLst/>
            </a:prstGeom>
          </p:spPr>
        </p:pic>
        <p:sp>
          <p:nvSpPr>
            <p:cNvPr id="177" name="object 71">
              <a:extLst>
                <a:ext uri="{FF2B5EF4-FFF2-40B4-BE49-F238E27FC236}">
                  <a16:creationId xmlns:a16="http://schemas.microsoft.com/office/drawing/2014/main" id="{42031419-877D-C468-C120-B5DFB52A36F2}"/>
                </a:ext>
              </a:extLst>
            </p:cNvPr>
            <p:cNvSpPr/>
            <p:nvPr/>
          </p:nvSpPr>
          <p:spPr>
            <a:xfrm>
              <a:off x="2007108" y="3980688"/>
              <a:ext cx="5080" cy="341630"/>
            </a:xfrm>
            <a:custGeom>
              <a:avLst/>
              <a:gdLst/>
              <a:ahLst/>
              <a:cxnLst/>
              <a:rect l="l" t="t" r="r" b="b"/>
              <a:pathLst>
                <a:path w="5080" h="341629">
                  <a:moveTo>
                    <a:pt x="5080" y="0"/>
                  </a:moveTo>
                  <a:lnTo>
                    <a:pt x="0" y="341096"/>
                  </a:lnTo>
                </a:path>
              </a:pathLst>
            </a:custGeom>
            <a:ln w="9525">
              <a:solidFill>
                <a:srgbClr val="C2C2C2"/>
              </a:solidFill>
              <a:prstDash val="sysDash"/>
            </a:ln>
          </p:spPr>
          <p:txBody>
            <a:bodyPr wrap="square" lIns="0" tIns="0" rIns="0" bIns="0" rtlCol="0"/>
            <a:lstStyle/>
            <a:p>
              <a:endParaRPr/>
            </a:p>
          </p:txBody>
        </p:sp>
        <p:pic>
          <p:nvPicPr>
            <p:cNvPr id="178" name="object 72">
              <a:extLst>
                <a:ext uri="{FF2B5EF4-FFF2-40B4-BE49-F238E27FC236}">
                  <a16:creationId xmlns:a16="http://schemas.microsoft.com/office/drawing/2014/main" id="{9116F0F3-C69D-6BB5-75D6-1F2B3A741C27}"/>
                </a:ext>
              </a:extLst>
            </p:cNvPr>
            <p:cNvPicPr/>
            <p:nvPr/>
          </p:nvPicPr>
          <p:blipFill>
            <a:blip r:embed="rId30" cstate="print"/>
            <a:stretch>
              <a:fillRect/>
            </a:stretch>
          </p:blipFill>
          <p:spPr>
            <a:xfrm>
              <a:off x="852169" y="4319270"/>
              <a:ext cx="109220" cy="109220"/>
            </a:xfrm>
            <a:prstGeom prst="rect">
              <a:avLst/>
            </a:prstGeom>
          </p:spPr>
        </p:pic>
        <p:sp>
          <p:nvSpPr>
            <p:cNvPr id="179" name="object 73">
              <a:extLst>
                <a:ext uri="{FF2B5EF4-FFF2-40B4-BE49-F238E27FC236}">
                  <a16:creationId xmlns:a16="http://schemas.microsoft.com/office/drawing/2014/main" id="{EAFB0368-2F50-65DF-D9C2-DF901C051093}"/>
                </a:ext>
              </a:extLst>
            </p:cNvPr>
            <p:cNvSpPr/>
            <p:nvPr/>
          </p:nvSpPr>
          <p:spPr>
            <a:xfrm>
              <a:off x="562355" y="4032504"/>
              <a:ext cx="3007995" cy="0"/>
            </a:xfrm>
            <a:custGeom>
              <a:avLst/>
              <a:gdLst/>
              <a:ahLst/>
              <a:cxnLst/>
              <a:rect l="l" t="t" r="r" b="b"/>
              <a:pathLst>
                <a:path w="3007995">
                  <a:moveTo>
                    <a:pt x="0" y="0"/>
                  </a:moveTo>
                  <a:lnTo>
                    <a:pt x="3007995" y="0"/>
                  </a:lnTo>
                </a:path>
              </a:pathLst>
            </a:custGeom>
            <a:ln w="9525">
              <a:solidFill>
                <a:srgbClr val="FF0000"/>
              </a:solidFill>
              <a:prstDash val="sysDash"/>
            </a:ln>
          </p:spPr>
          <p:txBody>
            <a:bodyPr wrap="square" lIns="0" tIns="0" rIns="0" bIns="0" rtlCol="0"/>
            <a:lstStyle/>
            <a:p>
              <a:endParaRPr/>
            </a:p>
          </p:txBody>
        </p:sp>
      </p:grpSp>
      <p:sp>
        <p:nvSpPr>
          <p:cNvPr id="180" name="object 136">
            <a:extLst>
              <a:ext uri="{FF2B5EF4-FFF2-40B4-BE49-F238E27FC236}">
                <a16:creationId xmlns:a16="http://schemas.microsoft.com/office/drawing/2014/main" id="{260A3203-297B-7657-C312-AC7DC6D59DC3}"/>
              </a:ext>
            </a:extLst>
          </p:cNvPr>
          <p:cNvSpPr txBox="1"/>
          <p:nvPr/>
        </p:nvSpPr>
        <p:spPr>
          <a:xfrm>
            <a:off x="1525618" y="4102252"/>
            <a:ext cx="1722120" cy="239395"/>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Arial"/>
                <a:cs typeface="Arial"/>
              </a:rPr>
              <a:t>Log</a:t>
            </a:r>
            <a:r>
              <a:rPr sz="1400" b="1" dirty="0">
                <a:latin typeface="Arial"/>
                <a:cs typeface="Arial"/>
              </a:rPr>
              <a:t>istic</a:t>
            </a:r>
            <a:r>
              <a:rPr sz="1400" b="1" spc="-45" dirty="0">
                <a:latin typeface="Arial"/>
                <a:cs typeface="Arial"/>
              </a:rPr>
              <a:t> </a:t>
            </a:r>
            <a:r>
              <a:rPr sz="1400" b="1" spc="-10" dirty="0">
                <a:latin typeface="Arial"/>
                <a:cs typeface="Arial"/>
              </a:rPr>
              <a:t>R</a:t>
            </a:r>
            <a:r>
              <a:rPr sz="1400" b="1" dirty="0">
                <a:latin typeface="Arial"/>
                <a:cs typeface="Arial"/>
              </a:rPr>
              <a:t>e</a:t>
            </a:r>
            <a:r>
              <a:rPr sz="1400" b="1" spc="-10" dirty="0">
                <a:latin typeface="Arial"/>
                <a:cs typeface="Arial"/>
              </a:rPr>
              <a:t>g</a:t>
            </a:r>
            <a:r>
              <a:rPr sz="1400" b="1" dirty="0">
                <a:latin typeface="Arial"/>
                <a:cs typeface="Arial"/>
              </a:rPr>
              <a:t>ression</a:t>
            </a:r>
            <a:endParaRPr sz="1400">
              <a:latin typeface="Arial"/>
              <a:cs typeface="Arial"/>
            </a:endParaRPr>
          </a:p>
        </p:txBody>
      </p:sp>
      <p:sp>
        <p:nvSpPr>
          <p:cNvPr id="181" name="object 138">
            <a:extLst>
              <a:ext uri="{FF2B5EF4-FFF2-40B4-BE49-F238E27FC236}">
                <a16:creationId xmlns:a16="http://schemas.microsoft.com/office/drawing/2014/main" id="{A1806E51-8FE9-B7D9-8F0A-A0A3403A8FA3}"/>
              </a:ext>
            </a:extLst>
          </p:cNvPr>
          <p:cNvSpPr txBox="1"/>
          <p:nvPr/>
        </p:nvSpPr>
        <p:spPr>
          <a:xfrm>
            <a:off x="662120" y="3482289"/>
            <a:ext cx="167640" cy="147955"/>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FF0000"/>
                </a:solidFill>
                <a:latin typeface="Arial MT"/>
                <a:cs typeface="Arial MT"/>
              </a:rPr>
              <a:t>0</a:t>
            </a:r>
            <a:r>
              <a:rPr sz="800" dirty="0">
                <a:solidFill>
                  <a:srgbClr val="FF0000"/>
                </a:solidFill>
                <a:latin typeface="Arial MT"/>
                <a:cs typeface="Arial MT"/>
              </a:rPr>
              <a:t>.3</a:t>
            </a:r>
            <a:endParaRPr sz="800">
              <a:latin typeface="Arial MT"/>
              <a:cs typeface="Arial MT"/>
            </a:endParaRPr>
          </a:p>
        </p:txBody>
      </p:sp>
      <p:grpSp>
        <p:nvGrpSpPr>
          <p:cNvPr id="182" name="object 139">
            <a:extLst>
              <a:ext uri="{FF2B5EF4-FFF2-40B4-BE49-F238E27FC236}">
                <a16:creationId xmlns:a16="http://schemas.microsoft.com/office/drawing/2014/main" id="{74CF3D28-0545-3243-2A99-719491004F54}"/>
              </a:ext>
            </a:extLst>
          </p:cNvPr>
          <p:cNvGrpSpPr/>
          <p:nvPr/>
        </p:nvGrpSpPr>
        <p:grpSpPr>
          <a:xfrm>
            <a:off x="444468" y="3046094"/>
            <a:ext cx="1983739" cy="729615"/>
            <a:chOff x="85725" y="3519296"/>
            <a:chExt cx="1983739" cy="729615"/>
          </a:xfrm>
        </p:grpSpPr>
        <p:sp>
          <p:nvSpPr>
            <p:cNvPr id="183" name="object 140">
              <a:extLst>
                <a:ext uri="{FF2B5EF4-FFF2-40B4-BE49-F238E27FC236}">
                  <a16:creationId xmlns:a16="http://schemas.microsoft.com/office/drawing/2014/main" id="{0E187C6C-9A05-2260-3EFD-810AD8ADBB0D}"/>
                </a:ext>
              </a:extLst>
            </p:cNvPr>
            <p:cNvSpPr/>
            <p:nvPr/>
          </p:nvSpPr>
          <p:spPr>
            <a:xfrm>
              <a:off x="114300" y="3547871"/>
              <a:ext cx="547370" cy="672465"/>
            </a:xfrm>
            <a:custGeom>
              <a:avLst/>
              <a:gdLst/>
              <a:ahLst/>
              <a:cxnLst/>
              <a:rect l="l" t="t" r="r" b="b"/>
              <a:pathLst>
                <a:path w="547370" h="672464">
                  <a:moveTo>
                    <a:pt x="0" y="336041"/>
                  </a:moveTo>
                  <a:lnTo>
                    <a:pt x="3580" y="281544"/>
                  </a:lnTo>
                  <a:lnTo>
                    <a:pt x="13946" y="229843"/>
                  </a:lnTo>
                  <a:lnTo>
                    <a:pt x="30534" y="181630"/>
                  </a:lnTo>
                  <a:lnTo>
                    <a:pt x="52781" y="137598"/>
                  </a:lnTo>
                  <a:lnTo>
                    <a:pt x="80124" y="98440"/>
                  </a:lnTo>
                  <a:lnTo>
                    <a:pt x="111999" y="64849"/>
                  </a:lnTo>
                  <a:lnTo>
                    <a:pt x="147843" y="37516"/>
                  </a:lnTo>
                  <a:lnTo>
                    <a:pt x="187093" y="17135"/>
                  </a:lnTo>
                  <a:lnTo>
                    <a:pt x="229186" y="4399"/>
                  </a:lnTo>
                  <a:lnTo>
                    <a:pt x="273558" y="0"/>
                  </a:lnTo>
                  <a:lnTo>
                    <a:pt x="317929" y="4399"/>
                  </a:lnTo>
                  <a:lnTo>
                    <a:pt x="360022" y="17135"/>
                  </a:lnTo>
                  <a:lnTo>
                    <a:pt x="399272" y="37516"/>
                  </a:lnTo>
                  <a:lnTo>
                    <a:pt x="435116" y="64849"/>
                  </a:lnTo>
                  <a:lnTo>
                    <a:pt x="466991" y="98440"/>
                  </a:lnTo>
                  <a:lnTo>
                    <a:pt x="494334" y="137598"/>
                  </a:lnTo>
                  <a:lnTo>
                    <a:pt x="516581" y="181630"/>
                  </a:lnTo>
                  <a:lnTo>
                    <a:pt x="533169" y="229843"/>
                  </a:lnTo>
                  <a:lnTo>
                    <a:pt x="543535" y="281544"/>
                  </a:lnTo>
                  <a:lnTo>
                    <a:pt x="547116" y="336041"/>
                  </a:lnTo>
                  <a:lnTo>
                    <a:pt x="543535" y="390548"/>
                  </a:lnTo>
                  <a:lnTo>
                    <a:pt x="533169" y="442255"/>
                  </a:lnTo>
                  <a:lnTo>
                    <a:pt x="516581" y="490470"/>
                  </a:lnTo>
                  <a:lnTo>
                    <a:pt x="494334" y="534501"/>
                  </a:lnTo>
                  <a:lnTo>
                    <a:pt x="466991" y="573657"/>
                  </a:lnTo>
                  <a:lnTo>
                    <a:pt x="435116" y="607245"/>
                  </a:lnTo>
                  <a:lnTo>
                    <a:pt x="399272" y="634574"/>
                  </a:lnTo>
                  <a:lnTo>
                    <a:pt x="360022" y="654951"/>
                  </a:lnTo>
                  <a:lnTo>
                    <a:pt x="317929" y="667685"/>
                  </a:lnTo>
                  <a:lnTo>
                    <a:pt x="273558" y="672083"/>
                  </a:lnTo>
                  <a:lnTo>
                    <a:pt x="229186" y="667685"/>
                  </a:lnTo>
                  <a:lnTo>
                    <a:pt x="187093" y="654951"/>
                  </a:lnTo>
                  <a:lnTo>
                    <a:pt x="147843" y="634574"/>
                  </a:lnTo>
                  <a:lnTo>
                    <a:pt x="111999" y="607245"/>
                  </a:lnTo>
                  <a:lnTo>
                    <a:pt x="80124" y="573657"/>
                  </a:lnTo>
                  <a:lnTo>
                    <a:pt x="52781" y="534501"/>
                  </a:lnTo>
                  <a:lnTo>
                    <a:pt x="30534" y="490470"/>
                  </a:lnTo>
                  <a:lnTo>
                    <a:pt x="13946" y="442255"/>
                  </a:lnTo>
                  <a:lnTo>
                    <a:pt x="3580" y="390548"/>
                  </a:lnTo>
                  <a:lnTo>
                    <a:pt x="0" y="336041"/>
                  </a:lnTo>
                  <a:close/>
                </a:path>
              </a:pathLst>
            </a:custGeom>
            <a:ln w="57150">
              <a:solidFill>
                <a:srgbClr val="FF0000"/>
              </a:solidFill>
            </a:ln>
          </p:spPr>
          <p:txBody>
            <a:bodyPr wrap="square" lIns="0" tIns="0" rIns="0" bIns="0" rtlCol="0"/>
            <a:lstStyle/>
            <a:p>
              <a:endParaRPr/>
            </a:p>
          </p:txBody>
        </p:sp>
        <p:pic>
          <p:nvPicPr>
            <p:cNvPr id="184" name="object 141">
              <a:extLst>
                <a:ext uri="{FF2B5EF4-FFF2-40B4-BE49-F238E27FC236}">
                  <a16:creationId xmlns:a16="http://schemas.microsoft.com/office/drawing/2014/main" id="{8C117C09-C8E0-656F-948D-8230556AB15F}"/>
                </a:ext>
              </a:extLst>
            </p:cNvPr>
            <p:cNvPicPr/>
            <p:nvPr/>
          </p:nvPicPr>
          <p:blipFill>
            <a:blip r:embed="rId31" cstate="print"/>
            <a:stretch>
              <a:fillRect/>
            </a:stretch>
          </p:blipFill>
          <p:spPr>
            <a:xfrm>
              <a:off x="1961642" y="3884929"/>
              <a:ext cx="107695" cy="107695"/>
            </a:xfrm>
            <a:prstGeom prst="rect">
              <a:avLst/>
            </a:prstGeom>
          </p:spPr>
        </p:pic>
      </p:grpSp>
      <p:sp>
        <p:nvSpPr>
          <p:cNvPr id="185" name="object 142">
            <a:extLst>
              <a:ext uri="{FF2B5EF4-FFF2-40B4-BE49-F238E27FC236}">
                <a16:creationId xmlns:a16="http://schemas.microsoft.com/office/drawing/2014/main" id="{879DD99E-A100-CCC0-644A-438490499261}"/>
              </a:ext>
            </a:extLst>
          </p:cNvPr>
          <p:cNvSpPr txBox="1"/>
          <p:nvPr/>
        </p:nvSpPr>
        <p:spPr>
          <a:xfrm>
            <a:off x="1508245" y="1442212"/>
            <a:ext cx="1929764"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What</a:t>
            </a:r>
            <a:r>
              <a:rPr sz="1400" spc="-50" dirty="0">
                <a:latin typeface="Arial MT"/>
                <a:cs typeface="Arial MT"/>
              </a:rPr>
              <a:t> </a:t>
            </a:r>
            <a:r>
              <a:rPr sz="1400" b="1" spc="-5" dirty="0">
                <a:solidFill>
                  <a:srgbClr val="FF0000"/>
                </a:solidFill>
                <a:latin typeface="Arial"/>
                <a:cs typeface="Arial"/>
              </a:rPr>
              <a:t>threshold</a:t>
            </a:r>
            <a:r>
              <a:rPr sz="1400" b="1" spc="-45" dirty="0">
                <a:solidFill>
                  <a:srgbClr val="FF0000"/>
                </a:solidFill>
                <a:latin typeface="Arial"/>
                <a:cs typeface="Arial"/>
              </a:rPr>
              <a:t> </a:t>
            </a:r>
            <a:r>
              <a:rPr sz="1400" dirty="0">
                <a:latin typeface="Arial MT"/>
                <a:cs typeface="Arial MT"/>
              </a:rPr>
              <a:t>to</a:t>
            </a:r>
            <a:r>
              <a:rPr sz="1400" spc="-35" dirty="0">
                <a:latin typeface="Arial MT"/>
                <a:cs typeface="Arial MT"/>
              </a:rPr>
              <a:t> </a:t>
            </a:r>
            <a:r>
              <a:rPr sz="1400" dirty="0">
                <a:latin typeface="Arial MT"/>
                <a:cs typeface="Arial MT"/>
              </a:rPr>
              <a:t>use?</a:t>
            </a:r>
            <a:endParaRPr sz="1400">
              <a:latin typeface="Arial MT"/>
              <a:cs typeface="Arial MT"/>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9441B1-7602-CA99-BC85-DC97B1D0A987}"/>
              </a:ext>
            </a:extLst>
          </p:cNvPr>
          <p:cNvPicPr>
            <a:picLocks noChangeAspect="1"/>
          </p:cNvPicPr>
          <p:nvPr/>
        </p:nvPicPr>
        <p:blipFill>
          <a:blip r:embed="rId3"/>
          <a:stretch>
            <a:fillRect/>
          </a:stretch>
        </p:blipFill>
        <p:spPr>
          <a:xfrm>
            <a:off x="0" y="209550"/>
            <a:ext cx="9144000" cy="3904784"/>
          </a:xfrm>
          <a:prstGeom prst="rect">
            <a:avLst/>
          </a:prstGeom>
        </p:spPr>
      </p:pic>
    </p:spTree>
    <p:extLst>
      <p:ext uri="{BB962C8B-B14F-4D97-AF65-F5344CB8AC3E}">
        <p14:creationId xmlns:p14="http://schemas.microsoft.com/office/powerpoint/2010/main" val="25460626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6510">
              <a:lnSpc>
                <a:spcPct val="100000"/>
              </a:lnSpc>
              <a:spcBef>
                <a:spcPts val="105"/>
              </a:spcBef>
            </a:pPr>
            <a:r>
              <a:rPr spc="-185" dirty="0"/>
              <a:t>Mach</a:t>
            </a:r>
            <a:r>
              <a:rPr spc="-90" dirty="0"/>
              <a:t>i</a:t>
            </a:r>
            <a:r>
              <a:rPr spc="-300" dirty="0"/>
              <a:t>ne</a:t>
            </a:r>
            <a:r>
              <a:rPr spc="-160" dirty="0"/>
              <a:t> </a:t>
            </a:r>
            <a:r>
              <a:rPr spc="-250" dirty="0"/>
              <a:t>Lear</a:t>
            </a:r>
            <a:r>
              <a:rPr spc="-295" dirty="0"/>
              <a:t>n</a:t>
            </a:r>
            <a:r>
              <a:rPr spc="-125" dirty="0"/>
              <a:t>ing</a:t>
            </a:r>
            <a:r>
              <a:rPr spc="-135" dirty="0"/>
              <a:t> </a:t>
            </a:r>
            <a:r>
              <a:rPr spc="-145" dirty="0"/>
              <a:t>Steps</a:t>
            </a:r>
          </a:p>
        </p:txBody>
      </p:sp>
      <p:sp>
        <p:nvSpPr>
          <p:cNvPr id="4" name="object 4"/>
          <p:cNvSpPr txBox="1">
            <a:spLocks noGrp="1"/>
          </p:cNvSpPr>
          <p:nvPr>
            <p:ph type="sldNum" sz="quarter" idx="7"/>
          </p:nvPr>
        </p:nvSpPr>
        <p:spPr>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pc="-30" dirty="0"/>
              <a:t>125</a:t>
            </a:fld>
            <a:endParaRPr spc="-30" dirty="0"/>
          </a:p>
        </p:txBody>
      </p:sp>
      <p:sp>
        <p:nvSpPr>
          <p:cNvPr id="3" name="object 3"/>
          <p:cNvSpPr txBox="1"/>
          <p:nvPr/>
        </p:nvSpPr>
        <p:spPr>
          <a:xfrm>
            <a:off x="1905000" y="1200150"/>
            <a:ext cx="4288155" cy="2860040"/>
          </a:xfrm>
          <a:prstGeom prst="rect">
            <a:avLst/>
          </a:prstGeom>
        </p:spPr>
        <p:txBody>
          <a:bodyPr vert="horz" wrap="square" lIns="0" tIns="31750" rIns="0" bIns="0" rtlCol="0">
            <a:spAutoFit/>
          </a:bodyPr>
          <a:lstStyle/>
          <a:p>
            <a:pPr marL="367665" indent="-355600">
              <a:lnSpc>
                <a:spcPct val="100000"/>
              </a:lnSpc>
              <a:spcBef>
                <a:spcPts val="250"/>
              </a:spcBef>
              <a:buClr>
                <a:srgbClr val="283149"/>
              </a:buClr>
              <a:buSzPct val="125000"/>
              <a:buFont typeface="Arial MT"/>
              <a:buChar char="•"/>
              <a:tabLst>
                <a:tab pos="367665" algn="l"/>
                <a:tab pos="368300" algn="l"/>
              </a:tabLst>
            </a:pPr>
            <a:r>
              <a:rPr sz="1600" spc="-105" dirty="0">
                <a:latin typeface="Lucida Sans Unicode"/>
                <a:cs typeface="Lucida Sans Unicode"/>
              </a:rPr>
              <a:t>Gatheri</a:t>
            </a:r>
            <a:r>
              <a:rPr sz="1600" spc="-120" dirty="0">
                <a:latin typeface="Lucida Sans Unicode"/>
                <a:cs typeface="Lucida Sans Unicode"/>
              </a:rPr>
              <a:t>n</a:t>
            </a:r>
            <a:r>
              <a:rPr sz="1600" spc="-195" dirty="0">
                <a:latin typeface="Lucida Sans Unicode"/>
                <a:cs typeface="Lucida Sans Unicode"/>
              </a:rPr>
              <a:t>g</a:t>
            </a:r>
            <a:r>
              <a:rPr sz="1600" spc="-175" dirty="0">
                <a:latin typeface="Lucida Sans Unicode"/>
                <a:cs typeface="Lucida Sans Unicode"/>
              </a:rPr>
              <a:t> </a:t>
            </a:r>
            <a:r>
              <a:rPr sz="1600" spc="-100" dirty="0">
                <a:latin typeface="Lucida Sans Unicode"/>
                <a:cs typeface="Lucida Sans Unicode"/>
              </a:rPr>
              <a:t>an</a:t>
            </a:r>
            <a:r>
              <a:rPr sz="1600" spc="-125" dirty="0">
                <a:latin typeface="Lucida Sans Unicode"/>
                <a:cs typeface="Lucida Sans Unicode"/>
              </a:rPr>
              <a:t>d</a:t>
            </a:r>
            <a:r>
              <a:rPr sz="1600" spc="-170" dirty="0">
                <a:latin typeface="Lucida Sans Unicode"/>
                <a:cs typeface="Lucida Sans Unicode"/>
              </a:rPr>
              <a:t> </a:t>
            </a:r>
            <a:r>
              <a:rPr sz="1600" spc="-95" dirty="0">
                <a:latin typeface="Lucida Sans Unicode"/>
                <a:cs typeface="Lucida Sans Unicode"/>
              </a:rPr>
              <a:t>load</a:t>
            </a:r>
            <a:r>
              <a:rPr sz="1600" spc="-65" dirty="0">
                <a:latin typeface="Lucida Sans Unicode"/>
                <a:cs typeface="Lucida Sans Unicode"/>
              </a:rPr>
              <a:t>i</a:t>
            </a:r>
            <a:r>
              <a:rPr sz="1600" spc="-125" dirty="0">
                <a:latin typeface="Lucida Sans Unicode"/>
                <a:cs typeface="Lucida Sans Unicode"/>
              </a:rPr>
              <a:t>n</a:t>
            </a:r>
            <a:r>
              <a:rPr sz="1600" spc="-195" dirty="0">
                <a:latin typeface="Lucida Sans Unicode"/>
                <a:cs typeface="Lucida Sans Unicode"/>
              </a:rPr>
              <a:t>g</a:t>
            </a:r>
            <a:r>
              <a:rPr sz="1600" spc="-175" dirty="0">
                <a:latin typeface="Lucida Sans Unicode"/>
                <a:cs typeface="Lucida Sans Unicode"/>
              </a:rPr>
              <a:t> </a:t>
            </a:r>
            <a:r>
              <a:rPr sz="1600" spc="-85" dirty="0">
                <a:latin typeface="Lucida Sans Unicode"/>
                <a:cs typeface="Lucida Sans Unicode"/>
              </a:rPr>
              <a:t>data</a:t>
            </a:r>
            <a:endParaRPr sz="1600" dirty="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20" dirty="0">
                <a:latin typeface="Lucida Sans Unicode"/>
                <a:cs typeface="Lucida Sans Unicode"/>
              </a:rPr>
              <a:t>Exploring</a:t>
            </a:r>
            <a:r>
              <a:rPr sz="1600" spc="-185" dirty="0">
                <a:latin typeface="Lucida Sans Unicode"/>
                <a:cs typeface="Lucida Sans Unicode"/>
              </a:rPr>
              <a:t> </a:t>
            </a:r>
            <a:r>
              <a:rPr sz="1600" spc="-85" dirty="0">
                <a:latin typeface="Lucida Sans Unicode"/>
                <a:cs typeface="Lucida Sans Unicode"/>
              </a:rPr>
              <a:t>data</a:t>
            </a:r>
            <a:r>
              <a:rPr sz="1600" spc="-170" dirty="0">
                <a:latin typeface="Lucida Sans Unicode"/>
                <a:cs typeface="Lucida Sans Unicode"/>
              </a:rPr>
              <a:t> </a:t>
            </a:r>
            <a:r>
              <a:rPr sz="1600" spc="-114" dirty="0">
                <a:latin typeface="Lucida Sans Unicode"/>
                <a:cs typeface="Lucida Sans Unicode"/>
              </a:rPr>
              <a:t>(e.g.,</a:t>
            </a:r>
            <a:r>
              <a:rPr sz="1600" spc="-150" dirty="0">
                <a:latin typeface="Lucida Sans Unicode"/>
                <a:cs typeface="Lucida Sans Unicode"/>
              </a:rPr>
              <a:t> </a:t>
            </a:r>
            <a:r>
              <a:rPr sz="1600" spc="-114" dirty="0">
                <a:latin typeface="Lucida Sans Unicode"/>
                <a:cs typeface="Lucida Sans Unicode"/>
              </a:rPr>
              <a:t>pandas</a:t>
            </a:r>
            <a:r>
              <a:rPr sz="1600" spc="-160" dirty="0">
                <a:latin typeface="Lucida Sans Unicode"/>
                <a:cs typeface="Lucida Sans Unicode"/>
              </a:rPr>
              <a:t> </a:t>
            </a:r>
            <a:r>
              <a:rPr sz="1600" spc="-110" dirty="0">
                <a:latin typeface="Lucida Sans Unicode"/>
                <a:cs typeface="Lucida Sans Unicode"/>
              </a:rPr>
              <a:t>and</a:t>
            </a:r>
            <a:r>
              <a:rPr sz="1600" spc="-165" dirty="0">
                <a:latin typeface="Lucida Sans Unicode"/>
                <a:cs typeface="Lucida Sans Unicode"/>
              </a:rPr>
              <a:t> </a:t>
            </a:r>
            <a:r>
              <a:rPr sz="1600" spc="-100" dirty="0">
                <a:latin typeface="Lucida Sans Unicode"/>
                <a:cs typeface="Lucida Sans Unicode"/>
              </a:rPr>
              <a:t>visualization)</a:t>
            </a:r>
            <a:endParaRPr sz="1600" dirty="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25" dirty="0">
                <a:latin typeface="Lucida Sans Unicode"/>
                <a:cs typeface="Lucida Sans Unicode"/>
              </a:rPr>
              <a:t>Trans</a:t>
            </a:r>
            <a:r>
              <a:rPr sz="1600" spc="-114" dirty="0">
                <a:latin typeface="Lucida Sans Unicode"/>
                <a:cs typeface="Lucida Sans Unicode"/>
              </a:rPr>
              <a:t>formi</a:t>
            </a:r>
            <a:r>
              <a:rPr sz="1600" spc="-130" dirty="0">
                <a:latin typeface="Lucida Sans Unicode"/>
                <a:cs typeface="Lucida Sans Unicode"/>
              </a:rPr>
              <a:t>n</a:t>
            </a:r>
            <a:r>
              <a:rPr sz="1600" spc="-195" dirty="0">
                <a:latin typeface="Lucida Sans Unicode"/>
                <a:cs typeface="Lucida Sans Unicode"/>
              </a:rPr>
              <a:t>g</a:t>
            </a:r>
            <a:r>
              <a:rPr sz="1600" spc="-175" dirty="0">
                <a:latin typeface="Lucida Sans Unicode"/>
                <a:cs typeface="Lucida Sans Unicode"/>
              </a:rPr>
              <a:t> </a:t>
            </a:r>
            <a:r>
              <a:rPr sz="1600" spc="-85" dirty="0">
                <a:latin typeface="Lucida Sans Unicode"/>
                <a:cs typeface="Lucida Sans Unicode"/>
              </a:rPr>
              <a:t>data</a:t>
            </a:r>
            <a:r>
              <a:rPr sz="1600" spc="-160" dirty="0">
                <a:latin typeface="Lucida Sans Unicode"/>
                <a:cs typeface="Lucida Sans Unicode"/>
              </a:rPr>
              <a:t> </a:t>
            </a:r>
            <a:r>
              <a:rPr sz="1600" spc="-100" dirty="0">
                <a:latin typeface="Lucida Sans Unicode"/>
                <a:cs typeface="Lucida Sans Unicode"/>
              </a:rPr>
              <a:t>(e.</a:t>
            </a:r>
            <a:r>
              <a:rPr sz="1600" spc="-160" dirty="0">
                <a:latin typeface="Lucida Sans Unicode"/>
                <a:cs typeface="Lucida Sans Unicode"/>
              </a:rPr>
              <a:t>g</a:t>
            </a:r>
            <a:r>
              <a:rPr sz="1600" spc="-110" dirty="0">
                <a:latin typeface="Lucida Sans Unicode"/>
                <a:cs typeface="Lucida Sans Unicode"/>
              </a:rPr>
              <a:t>.,</a:t>
            </a:r>
            <a:r>
              <a:rPr sz="1600" spc="-165" dirty="0">
                <a:latin typeface="Lucida Sans Unicode"/>
                <a:cs typeface="Lucida Sans Unicode"/>
              </a:rPr>
              <a:t> </a:t>
            </a:r>
            <a:r>
              <a:rPr sz="1600" spc="-95" dirty="0">
                <a:latin typeface="Lucida Sans Unicode"/>
                <a:cs typeface="Lucida Sans Unicode"/>
              </a:rPr>
              <a:t>stri</a:t>
            </a:r>
            <a:r>
              <a:rPr sz="1600" spc="-120" dirty="0">
                <a:latin typeface="Lucida Sans Unicode"/>
                <a:cs typeface="Lucida Sans Unicode"/>
              </a:rPr>
              <a:t>n</a:t>
            </a:r>
            <a:r>
              <a:rPr sz="1600" spc="-195" dirty="0">
                <a:latin typeface="Lucida Sans Unicode"/>
                <a:cs typeface="Lucida Sans Unicode"/>
              </a:rPr>
              <a:t>g </a:t>
            </a:r>
            <a:r>
              <a:rPr sz="1600" spc="-90" dirty="0">
                <a:latin typeface="Lucida Sans Unicode"/>
                <a:cs typeface="Lucida Sans Unicode"/>
              </a:rPr>
              <a:t>to</a:t>
            </a:r>
            <a:r>
              <a:rPr sz="1600" spc="-185" dirty="0">
                <a:latin typeface="Lucida Sans Unicode"/>
                <a:cs typeface="Lucida Sans Unicode"/>
              </a:rPr>
              <a:t> </a:t>
            </a:r>
            <a:r>
              <a:rPr sz="1600" spc="-120" dirty="0">
                <a:latin typeface="Lucida Sans Unicode"/>
                <a:cs typeface="Lucida Sans Unicode"/>
              </a:rPr>
              <a:t>n</a:t>
            </a:r>
            <a:r>
              <a:rPr sz="1600" spc="-100" dirty="0">
                <a:latin typeface="Lucida Sans Unicode"/>
                <a:cs typeface="Lucida Sans Unicode"/>
              </a:rPr>
              <a:t>umeric)</a:t>
            </a:r>
            <a:endParaRPr sz="1600" dirty="0">
              <a:latin typeface="Lucida Sans Unicode"/>
              <a:cs typeface="Lucida Sans Unicode"/>
            </a:endParaRPr>
          </a:p>
          <a:p>
            <a:pPr marL="367665" indent="-355600">
              <a:lnSpc>
                <a:spcPct val="100000"/>
              </a:lnSpc>
              <a:spcBef>
                <a:spcPts val="605"/>
              </a:spcBef>
              <a:buClr>
                <a:srgbClr val="283149"/>
              </a:buClr>
              <a:buSzPct val="125000"/>
              <a:buFont typeface="Arial MT"/>
              <a:buChar char="•"/>
              <a:tabLst>
                <a:tab pos="367665" algn="l"/>
                <a:tab pos="368300" algn="l"/>
              </a:tabLst>
            </a:pPr>
            <a:r>
              <a:rPr sz="1600" spc="-70" dirty="0">
                <a:latin typeface="Lucida Sans Unicode"/>
                <a:cs typeface="Lucida Sans Unicode"/>
              </a:rPr>
              <a:t>Sp</a:t>
            </a:r>
            <a:r>
              <a:rPr sz="1600" spc="-65" dirty="0">
                <a:latin typeface="Lucida Sans Unicode"/>
                <a:cs typeface="Lucida Sans Unicode"/>
              </a:rPr>
              <a:t>litti</a:t>
            </a:r>
            <a:r>
              <a:rPr sz="1600" spc="-120" dirty="0">
                <a:latin typeface="Lucida Sans Unicode"/>
                <a:cs typeface="Lucida Sans Unicode"/>
              </a:rPr>
              <a:t>n</a:t>
            </a:r>
            <a:r>
              <a:rPr sz="1600" spc="-195" dirty="0">
                <a:latin typeface="Lucida Sans Unicode"/>
                <a:cs typeface="Lucida Sans Unicode"/>
              </a:rPr>
              <a:t>g </a:t>
            </a:r>
            <a:r>
              <a:rPr sz="1600" spc="-85" dirty="0">
                <a:latin typeface="Lucida Sans Unicode"/>
                <a:cs typeface="Lucida Sans Unicode"/>
              </a:rPr>
              <a:t>data</a:t>
            </a:r>
            <a:r>
              <a:rPr sz="1600" spc="-170" dirty="0">
                <a:latin typeface="Lucida Sans Unicode"/>
                <a:cs typeface="Lucida Sans Unicode"/>
              </a:rPr>
              <a:t> </a:t>
            </a:r>
            <a:r>
              <a:rPr sz="1600" spc="-114" dirty="0">
                <a:latin typeface="Lucida Sans Unicode"/>
                <a:cs typeface="Lucida Sans Unicode"/>
              </a:rPr>
              <a:t>for</a:t>
            </a:r>
            <a:r>
              <a:rPr sz="1600" spc="-185" dirty="0">
                <a:latin typeface="Lucida Sans Unicode"/>
                <a:cs typeface="Lucida Sans Unicode"/>
              </a:rPr>
              <a:t> </a:t>
            </a:r>
            <a:r>
              <a:rPr sz="1600" spc="-90" dirty="0">
                <a:latin typeface="Lucida Sans Unicode"/>
                <a:cs typeface="Lucida Sans Unicode"/>
              </a:rPr>
              <a:t>train</a:t>
            </a:r>
            <a:r>
              <a:rPr sz="1600" spc="-65" dirty="0">
                <a:latin typeface="Lucida Sans Unicode"/>
                <a:cs typeface="Lucida Sans Unicode"/>
              </a:rPr>
              <a:t>i</a:t>
            </a:r>
            <a:r>
              <a:rPr sz="1600" spc="-125" dirty="0">
                <a:latin typeface="Lucida Sans Unicode"/>
                <a:cs typeface="Lucida Sans Unicode"/>
              </a:rPr>
              <a:t>n</a:t>
            </a:r>
            <a:r>
              <a:rPr sz="1600" spc="-195" dirty="0">
                <a:latin typeface="Lucida Sans Unicode"/>
                <a:cs typeface="Lucida Sans Unicode"/>
              </a:rPr>
              <a:t>g </a:t>
            </a:r>
            <a:r>
              <a:rPr sz="1600" spc="-100" dirty="0">
                <a:latin typeface="Lucida Sans Unicode"/>
                <a:cs typeface="Lucida Sans Unicode"/>
              </a:rPr>
              <a:t>an</a:t>
            </a:r>
            <a:r>
              <a:rPr sz="1600" spc="-125" dirty="0">
                <a:latin typeface="Lucida Sans Unicode"/>
                <a:cs typeface="Lucida Sans Unicode"/>
              </a:rPr>
              <a:t>d</a:t>
            </a:r>
            <a:r>
              <a:rPr sz="1600" spc="-170" dirty="0">
                <a:latin typeface="Lucida Sans Unicode"/>
                <a:cs typeface="Lucida Sans Unicode"/>
              </a:rPr>
              <a:t> </a:t>
            </a:r>
            <a:r>
              <a:rPr sz="1600" spc="-95" dirty="0">
                <a:latin typeface="Lucida Sans Unicode"/>
                <a:cs typeface="Lucida Sans Unicode"/>
              </a:rPr>
              <a:t>test</a:t>
            </a:r>
            <a:r>
              <a:rPr sz="1600" spc="-55" dirty="0">
                <a:latin typeface="Lucida Sans Unicode"/>
                <a:cs typeface="Lucida Sans Unicode"/>
              </a:rPr>
              <a:t>i</a:t>
            </a:r>
            <a:r>
              <a:rPr sz="1600" spc="-120" dirty="0">
                <a:latin typeface="Lucida Sans Unicode"/>
                <a:cs typeface="Lucida Sans Unicode"/>
              </a:rPr>
              <a:t>n</a:t>
            </a:r>
            <a:r>
              <a:rPr sz="1600" spc="-195" dirty="0">
                <a:latin typeface="Lucida Sans Unicode"/>
                <a:cs typeface="Lucida Sans Unicode"/>
              </a:rPr>
              <a:t>g</a:t>
            </a:r>
            <a:endParaRPr sz="1600" dirty="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50" dirty="0">
                <a:latin typeface="Lucida Sans Unicode"/>
                <a:cs typeface="Lucida Sans Unicode"/>
              </a:rPr>
              <a:t>Choo</a:t>
            </a:r>
            <a:r>
              <a:rPr sz="1600" spc="-114" dirty="0">
                <a:latin typeface="Lucida Sans Unicode"/>
                <a:cs typeface="Lucida Sans Unicode"/>
              </a:rPr>
              <a:t>s</a:t>
            </a:r>
            <a:r>
              <a:rPr sz="1600" spc="-65" dirty="0">
                <a:latin typeface="Lucida Sans Unicode"/>
                <a:cs typeface="Lucida Sans Unicode"/>
              </a:rPr>
              <a:t>i</a:t>
            </a:r>
            <a:r>
              <a:rPr sz="1600" spc="-125" dirty="0">
                <a:latin typeface="Lucida Sans Unicode"/>
                <a:cs typeface="Lucida Sans Unicode"/>
              </a:rPr>
              <a:t>n</a:t>
            </a:r>
            <a:r>
              <a:rPr sz="1600" spc="-195" dirty="0">
                <a:latin typeface="Lucida Sans Unicode"/>
                <a:cs typeface="Lucida Sans Unicode"/>
              </a:rPr>
              <a:t>g</a:t>
            </a:r>
            <a:r>
              <a:rPr sz="1600" spc="-175" dirty="0">
                <a:latin typeface="Lucida Sans Unicode"/>
                <a:cs typeface="Lucida Sans Unicode"/>
              </a:rPr>
              <a:t> </a:t>
            </a:r>
            <a:r>
              <a:rPr sz="1600" spc="-100" dirty="0">
                <a:latin typeface="Lucida Sans Unicode"/>
                <a:cs typeface="Lucida Sans Unicode"/>
              </a:rPr>
              <a:t>an</a:t>
            </a:r>
            <a:r>
              <a:rPr sz="1600" spc="-125" dirty="0">
                <a:latin typeface="Lucida Sans Unicode"/>
                <a:cs typeface="Lucida Sans Unicode"/>
              </a:rPr>
              <a:t>d</a:t>
            </a:r>
            <a:r>
              <a:rPr sz="1600" spc="-170" dirty="0">
                <a:latin typeface="Lucida Sans Unicode"/>
                <a:cs typeface="Lucida Sans Unicode"/>
              </a:rPr>
              <a:t> </a:t>
            </a:r>
            <a:r>
              <a:rPr sz="1600" spc="-85" dirty="0">
                <a:latin typeface="Lucida Sans Unicode"/>
                <a:cs typeface="Lucida Sans Unicode"/>
              </a:rPr>
              <a:t>creati</a:t>
            </a:r>
            <a:r>
              <a:rPr sz="1600" spc="-120" dirty="0">
                <a:latin typeface="Lucida Sans Unicode"/>
                <a:cs typeface="Lucida Sans Unicode"/>
              </a:rPr>
              <a:t>n</a:t>
            </a:r>
            <a:r>
              <a:rPr sz="1600" spc="-195" dirty="0">
                <a:latin typeface="Lucida Sans Unicode"/>
                <a:cs typeface="Lucida Sans Unicode"/>
              </a:rPr>
              <a:t>g </a:t>
            </a:r>
            <a:r>
              <a:rPr sz="1600" spc="-80" dirty="0">
                <a:latin typeface="Lucida Sans Unicode"/>
                <a:cs typeface="Lucida Sans Unicode"/>
              </a:rPr>
              <a:t>a</a:t>
            </a:r>
            <a:r>
              <a:rPr sz="1600" spc="-175" dirty="0">
                <a:latin typeface="Lucida Sans Unicode"/>
                <a:cs typeface="Lucida Sans Unicode"/>
              </a:rPr>
              <a:t> </a:t>
            </a:r>
            <a:r>
              <a:rPr sz="1600" spc="-140" dirty="0">
                <a:latin typeface="Lucida Sans Unicode"/>
                <a:cs typeface="Lucida Sans Unicode"/>
              </a:rPr>
              <a:t>mod</a:t>
            </a:r>
            <a:r>
              <a:rPr sz="1600" spc="-80" dirty="0">
                <a:latin typeface="Lucida Sans Unicode"/>
                <a:cs typeface="Lucida Sans Unicode"/>
              </a:rPr>
              <a:t>el</a:t>
            </a:r>
            <a:endParaRPr sz="1600" dirty="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14" dirty="0">
                <a:latin typeface="Lucida Sans Unicode"/>
                <a:cs typeface="Lucida Sans Unicode"/>
              </a:rPr>
              <a:t>Training</a:t>
            </a:r>
            <a:endParaRPr sz="1600" dirty="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10" dirty="0">
                <a:latin typeface="Lucida Sans Unicode"/>
                <a:cs typeface="Lucida Sans Unicode"/>
              </a:rPr>
              <a:t>Testin</a:t>
            </a:r>
            <a:r>
              <a:rPr sz="1600" spc="-195" dirty="0">
                <a:latin typeface="Lucida Sans Unicode"/>
                <a:cs typeface="Lucida Sans Unicode"/>
              </a:rPr>
              <a:t>g</a:t>
            </a:r>
            <a:r>
              <a:rPr sz="1600" spc="-175" dirty="0">
                <a:latin typeface="Lucida Sans Unicode"/>
                <a:cs typeface="Lucida Sans Unicode"/>
              </a:rPr>
              <a:t> </a:t>
            </a:r>
            <a:r>
              <a:rPr sz="1600" spc="-50" dirty="0">
                <a:latin typeface="Lucida Sans Unicode"/>
                <a:cs typeface="Lucida Sans Unicode"/>
              </a:rPr>
              <a:t>(</a:t>
            </a:r>
            <a:r>
              <a:rPr sz="1600" spc="-90" dirty="0">
                <a:latin typeface="Lucida Sans Unicode"/>
                <a:cs typeface="Lucida Sans Unicode"/>
              </a:rPr>
              <a:t>e</a:t>
            </a:r>
            <a:r>
              <a:rPr sz="1600" spc="-80" dirty="0">
                <a:latin typeface="Lucida Sans Unicode"/>
                <a:cs typeface="Lucida Sans Unicode"/>
              </a:rPr>
              <a:t>val</a:t>
            </a:r>
            <a:r>
              <a:rPr sz="1600" spc="-120" dirty="0">
                <a:latin typeface="Lucida Sans Unicode"/>
                <a:cs typeface="Lucida Sans Unicode"/>
              </a:rPr>
              <a:t>u</a:t>
            </a:r>
            <a:r>
              <a:rPr sz="1600" spc="-85" dirty="0">
                <a:latin typeface="Lucida Sans Unicode"/>
                <a:cs typeface="Lucida Sans Unicode"/>
              </a:rPr>
              <a:t>atin</a:t>
            </a:r>
            <a:r>
              <a:rPr sz="1600" spc="-195" dirty="0">
                <a:latin typeface="Lucida Sans Unicode"/>
                <a:cs typeface="Lucida Sans Unicode"/>
              </a:rPr>
              <a:t>g</a:t>
            </a:r>
            <a:r>
              <a:rPr sz="1600" spc="-150" dirty="0">
                <a:latin typeface="Lucida Sans Unicode"/>
                <a:cs typeface="Lucida Sans Unicode"/>
              </a:rPr>
              <a:t> </a:t>
            </a:r>
            <a:r>
              <a:rPr sz="1600" spc="-90" dirty="0">
                <a:latin typeface="Lucida Sans Unicode"/>
                <a:cs typeface="Lucida Sans Unicode"/>
              </a:rPr>
              <a:t>accuracy)</a:t>
            </a:r>
            <a:endParaRPr sz="1600" dirty="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20" dirty="0">
                <a:latin typeface="Lucida Sans Unicode"/>
                <a:cs typeface="Lucida Sans Unicode"/>
              </a:rPr>
              <a:t>Tunin</a:t>
            </a:r>
            <a:r>
              <a:rPr sz="1600" spc="-195" dirty="0">
                <a:latin typeface="Lucida Sans Unicode"/>
                <a:cs typeface="Lucida Sans Unicode"/>
              </a:rPr>
              <a:t>g</a:t>
            </a:r>
            <a:r>
              <a:rPr sz="1600" spc="-160" dirty="0">
                <a:latin typeface="Lucida Sans Unicode"/>
                <a:cs typeface="Lucida Sans Unicode"/>
              </a:rPr>
              <a:t> </a:t>
            </a:r>
            <a:r>
              <a:rPr sz="1600" spc="-95" dirty="0">
                <a:latin typeface="Lucida Sans Unicode"/>
                <a:cs typeface="Lucida Sans Unicode"/>
              </a:rPr>
              <a:t>the</a:t>
            </a:r>
            <a:r>
              <a:rPr sz="1600" spc="-190" dirty="0">
                <a:latin typeface="Lucida Sans Unicode"/>
                <a:cs typeface="Lucida Sans Unicode"/>
              </a:rPr>
              <a:t> </a:t>
            </a:r>
            <a:r>
              <a:rPr sz="1600" spc="-150" dirty="0">
                <a:latin typeface="Lucida Sans Unicode"/>
                <a:cs typeface="Lucida Sans Unicode"/>
              </a:rPr>
              <a:t>mo</a:t>
            </a:r>
            <a:r>
              <a:rPr sz="1600" spc="-114" dirty="0">
                <a:latin typeface="Lucida Sans Unicode"/>
                <a:cs typeface="Lucida Sans Unicode"/>
              </a:rPr>
              <a:t>d</a:t>
            </a:r>
            <a:r>
              <a:rPr sz="1600" spc="-80" dirty="0">
                <a:latin typeface="Lucida Sans Unicode"/>
                <a:cs typeface="Lucida Sans Unicode"/>
              </a:rPr>
              <a:t>el</a:t>
            </a:r>
            <a:r>
              <a:rPr sz="1600" spc="-185" dirty="0">
                <a:latin typeface="Lucida Sans Unicode"/>
                <a:cs typeface="Lucida Sans Unicode"/>
              </a:rPr>
              <a:t> </a:t>
            </a:r>
            <a:r>
              <a:rPr sz="1600" spc="-60" dirty="0">
                <a:latin typeface="Lucida Sans Unicode"/>
                <a:cs typeface="Lucida Sans Unicode"/>
              </a:rPr>
              <a:t>(</a:t>
            </a:r>
            <a:r>
              <a:rPr sz="1600" spc="-114" dirty="0">
                <a:latin typeface="Lucida Sans Unicode"/>
                <a:cs typeface="Lucida Sans Unicode"/>
              </a:rPr>
              <a:t>h</a:t>
            </a:r>
            <a:r>
              <a:rPr sz="1600" spc="-110" dirty="0">
                <a:latin typeface="Lucida Sans Unicode"/>
                <a:cs typeface="Lucida Sans Unicode"/>
              </a:rPr>
              <a:t>yperp</a:t>
            </a:r>
            <a:r>
              <a:rPr sz="1600" spc="-100" dirty="0">
                <a:latin typeface="Lucida Sans Unicode"/>
                <a:cs typeface="Lucida Sans Unicode"/>
              </a:rPr>
              <a:t>arameters)</a:t>
            </a:r>
            <a:endParaRPr sz="1600" dirty="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220" dirty="0">
                <a:latin typeface="Lucida Sans Unicode"/>
                <a:cs typeface="Lucida Sans Unicode"/>
              </a:rPr>
              <a:t>M</a:t>
            </a:r>
            <a:r>
              <a:rPr sz="1600" spc="-100" dirty="0">
                <a:latin typeface="Lucida Sans Unicode"/>
                <a:cs typeface="Lucida Sans Unicode"/>
              </a:rPr>
              <a:t>aki</a:t>
            </a:r>
            <a:r>
              <a:rPr sz="1600" spc="-120" dirty="0">
                <a:latin typeface="Lucida Sans Unicode"/>
                <a:cs typeface="Lucida Sans Unicode"/>
              </a:rPr>
              <a:t>n</a:t>
            </a:r>
            <a:r>
              <a:rPr sz="1600" spc="-195" dirty="0">
                <a:latin typeface="Lucida Sans Unicode"/>
                <a:cs typeface="Lucida Sans Unicode"/>
              </a:rPr>
              <a:t>g</a:t>
            </a:r>
            <a:r>
              <a:rPr sz="1600" spc="-190" dirty="0">
                <a:latin typeface="Lucida Sans Unicode"/>
                <a:cs typeface="Lucida Sans Unicode"/>
              </a:rPr>
              <a:t> </a:t>
            </a:r>
            <a:r>
              <a:rPr sz="1600" spc="-120" dirty="0">
                <a:latin typeface="Lucida Sans Unicode"/>
                <a:cs typeface="Lucida Sans Unicode"/>
              </a:rPr>
              <a:t>p</a:t>
            </a:r>
            <a:r>
              <a:rPr sz="1600" spc="-100" dirty="0">
                <a:latin typeface="Lucida Sans Unicode"/>
                <a:cs typeface="Lucida Sans Unicode"/>
              </a:rPr>
              <a:t>redi</a:t>
            </a:r>
            <a:r>
              <a:rPr sz="1600" spc="-85" dirty="0">
                <a:latin typeface="Lucida Sans Unicode"/>
                <a:cs typeface="Lucida Sans Unicode"/>
              </a:rPr>
              <a:t>ct</a:t>
            </a:r>
            <a:r>
              <a:rPr sz="1600" spc="-50" dirty="0">
                <a:latin typeface="Lucida Sans Unicode"/>
                <a:cs typeface="Lucida Sans Unicode"/>
              </a:rPr>
              <a:t>i</a:t>
            </a:r>
            <a:r>
              <a:rPr sz="1600" spc="-120" dirty="0">
                <a:latin typeface="Lucida Sans Unicode"/>
                <a:cs typeface="Lucida Sans Unicode"/>
              </a:rPr>
              <a:t>on</a:t>
            </a:r>
            <a:r>
              <a:rPr sz="1600" spc="-150" dirty="0">
                <a:latin typeface="Lucida Sans Unicode"/>
                <a:cs typeface="Lucida Sans Unicode"/>
              </a:rPr>
              <a:t>s</a:t>
            </a:r>
            <a:r>
              <a:rPr sz="1600" spc="-204" dirty="0">
                <a:latin typeface="Lucida Sans Unicode"/>
                <a:cs typeface="Lucida Sans Unicode"/>
              </a:rPr>
              <a:t> </a:t>
            </a:r>
            <a:r>
              <a:rPr sz="1600" spc="-120" dirty="0">
                <a:latin typeface="Lucida Sans Unicode"/>
                <a:cs typeface="Lucida Sans Unicode"/>
              </a:rPr>
              <a:t>on</a:t>
            </a:r>
            <a:r>
              <a:rPr sz="1600" spc="-195" dirty="0">
                <a:latin typeface="Lucida Sans Unicode"/>
                <a:cs typeface="Lucida Sans Unicode"/>
              </a:rPr>
              <a:t> </a:t>
            </a:r>
            <a:r>
              <a:rPr sz="1600" spc="-120" dirty="0">
                <a:latin typeface="Lucida Sans Unicode"/>
                <a:cs typeface="Lucida Sans Unicode"/>
              </a:rPr>
              <a:t>n</a:t>
            </a:r>
            <a:r>
              <a:rPr sz="1600" spc="-95" dirty="0">
                <a:latin typeface="Lucida Sans Unicode"/>
                <a:cs typeface="Lucida Sans Unicode"/>
              </a:rPr>
              <a:t>ew</a:t>
            </a:r>
            <a:r>
              <a:rPr sz="1600" spc="-175" dirty="0">
                <a:latin typeface="Lucida Sans Unicode"/>
                <a:cs typeface="Lucida Sans Unicode"/>
              </a:rPr>
              <a:t> </a:t>
            </a:r>
            <a:r>
              <a:rPr sz="1600" spc="-85" dirty="0">
                <a:latin typeface="Lucida Sans Unicode"/>
                <a:cs typeface="Lucida Sans Unicode"/>
              </a:rPr>
              <a:t>data</a:t>
            </a:r>
            <a:endParaRPr sz="1600" dirty="0">
              <a:latin typeface="Lucida Sans Unicode"/>
              <a:cs typeface="Lucida Sans Unicode"/>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19732" y="3878071"/>
            <a:ext cx="5548630" cy="574040"/>
          </a:xfrm>
          <a:prstGeom prst="rect">
            <a:avLst/>
          </a:prstGeom>
        </p:spPr>
        <p:txBody>
          <a:bodyPr vert="horz" wrap="square" lIns="0" tIns="12700" rIns="0" bIns="0" rtlCol="0">
            <a:spAutoFit/>
          </a:bodyPr>
          <a:lstStyle/>
          <a:p>
            <a:pPr marL="12700">
              <a:lnSpc>
                <a:spcPct val="100000"/>
              </a:lnSpc>
              <a:spcBef>
                <a:spcPts val="100"/>
              </a:spcBef>
            </a:pPr>
            <a:r>
              <a:rPr sz="3600" b="1" spc="-195" dirty="0">
                <a:solidFill>
                  <a:srgbClr val="FFFFFF"/>
                </a:solidFill>
                <a:latin typeface="Trebuchet MS"/>
                <a:cs typeface="Trebuchet MS"/>
              </a:rPr>
              <a:t>Py</a:t>
            </a:r>
            <a:r>
              <a:rPr sz="3600" b="1" spc="-155" dirty="0">
                <a:solidFill>
                  <a:srgbClr val="FFFFFF"/>
                </a:solidFill>
                <a:latin typeface="Trebuchet MS"/>
                <a:cs typeface="Trebuchet MS"/>
              </a:rPr>
              <a:t>t</a:t>
            </a:r>
            <a:r>
              <a:rPr sz="3600" b="1" spc="-300" dirty="0">
                <a:solidFill>
                  <a:srgbClr val="FFFFFF"/>
                </a:solidFill>
                <a:latin typeface="Trebuchet MS"/>
                <a:cs typeface="Trebuchet MS"/>
              </a:rPr>
              <a:t>hon</a:t>
            </a:r>
            <a:r>
              <a:rPr sz="3600" b="1" spc="-150" dirty="0">
                <a:solidFill>
                  <a:srgbClr val="FFFFFF"/>
                </a:solidFill>
                <a:latin typeface="Trebuchet MS"/>
                <a:cs typeface="Trebuchet MS"/>
              </a:rPr>
              <a:t> </a:t>
            </a:r>
            <a:r>
              <a:rPr sz="3600" b="1" spc="-265" dirty="0">
                <a:solidFill>
                  <a:srgbClr val="FFFFFF"/>
                </a:solidFill>
                <a:latin typeface="Trebuchet MS"/>
                <a:cs typeface="Trebuchet MS"/>
              </a:rPr>
              <a:t>and</a:t>
            </a:r>
            <a:r>
              <a:rPr sz="3600" b="1" spc="-165" dirty="0">
                <a:solidFill>
                  <a:srgbClr val="FFFFFF"/>
                </a:solidFill>
                <a:latin typeface="Trebuchet MS"/>
                <a:cs typeface="Trebuchet MS"/>
              </a:rPr>
              <a:t> </a:t>
            </a:r>
            <a:r>
              <a:rPr sz="3600" b="1" spc="-229" dirty="0">
                <a:solidFill>
                  <a:srgbClr val="FFFFFF"/>
                </a:solidFill>
                <a:latin typeface="Trebuchet MS"/>
                <a:cs typeface="Trebuchet MS"/>
              </a:rPr>
              <a:t>Machine</a:t>
            </a:r>
            <a:r>
              <a:rPr sz="3600" b="1" spc="-165" dirty="0">
                <a:solidFill>
                  <a:srgbClr val="FFFFFF"/>
                </a:solidFill>
                <a:latin typeface="Trebuchet MS"/>
                <a:cs typeface="Trebuchet MS"/>
              </a:rPr>
              <a:t> </a:t>
            </a:r>
            <a:r>
              <a:rPr sz="3600" b="1" spc="-280" dirty="0">
                <a:solidFill>
                  <a:srgbClr val="FFFFFF"/>
                </a:solidFill>
                <a:latin typeface="Trebuchet MS"/>
                <a:cs typeface="Trebuchet MS"/>
              </a:rPr>
              <a:t>Learn</a:t>
            </a:r>
            <a:r>
              <a:rPr sz="3600" b="1" spc="-155" dirty="0">
                <a:solidFill>
                  <a:srgbClr val="FFFFFF"/>
                </a:solidFill>
                <a:latin typeface="Trebuchet MS"/>
                <a:cs typeface="Trebuchet MS"/>
              </a:rPr>
              <a:t>ing</a:t>
            </a:r>
            <a:endParaRPr sz="3600">
              <a:latin typeface="Trebuchet MS"/>
              <a:cs typeface="Trebuchet MS"/>
            </a:endParaRPr>
          </a:p>
        </p:txBody>
      </p:sp>
      <p:sp>
        <p:nvSpPr>
          <p:cNvPr id="4" name="object 4"/>
          <p:cNvSpPr txBox="1">
            <a:spLocks noGrp="1"/>
          </p:cNvSpPr>
          <p:nvPr>
            <p:ph type="sldNum" sz="quarter" idx="7"/>
          </p:nvPr>
        </p:nvSpPr>
        <p:spPr>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pc="-30" dirty="0"/>
              <a:t>126</a:t>
            </a:fld>
            <a:endParaRPr spc="-30" dirty="0"/>
          </a:p>
        </p:txBody>
      </p:sp>
      <p:sp>
        <p:nvSpPr>
          <p:cNvPr id="3" name="object 3"/>
          <p:cNvSpPr txBox="1"/>
          <p:nvPr/>
        </p:nvSpPr>
        <p:spPr>
          <a:xfrm>
            <a:off x="7886192" y="2884474"/>
            <a:ext cx="824230" cy="1854835"/>
          </a:xfrm>
          <a:prstGeom prst="rect">
            <a:avLst/>
          </a:prstGeom>
        </p:spPr>
        <p:txBody>
          <a:bodyPr vert="horz" wrap="square" lIns="0" tIns="12700" rIns="0" bIns="0" rtlCol="0">
            <a:spAutoFit/>
          </a:bodyPr>
          <a:lstStyle/>
          <a:p>
            <a:pPr marL="12700">
              <a:lnSpc>
                <a:spcPct val="100000"/>
              </a:lnSpc>
              <a:spcBef>
                <a:spcPts val="100"/>
              </a:spcBef>
            </a:pPr>
            <a:r>
              <a:rPr lang="en-US" sz="12000" b="1" spc="-745" dirty="0">
                <a:solidFill>
                  <a:srgbClr val="3B78D7"/>
                </a:solidFill>
                <a:latin typeface="Trebuchet MS"/>
                <a:cs typeface="Trebuchet MS"/>
              </a:rPr>
              <a:t>5</a:t>
            </a:r>
            <a:endParaRPr sz="12000" dirty="0">
              <a:latin typeface="Trebuchet MS"/>
              <a:cs typeface="Trebuchet MS"/>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2" y="0"/>
            <a:ext cx="9153525" cy="5143500"/>
            <a:chOff x="-4762" y="0"/>
            <a:chExt cx="9153525" cy="5143500"/>
          </a:xfrm>
        </p:grpSpPr>
        <p:pic>
          <p:nvPicPr>
            <p:cNvPr id="3" name="object 3"/>
            <p:cNvPicPr/>
            <p:nvPr/>
          </p:nvPicPr>
          <p:blipFill>
            <a:blip r:embed="rId2" cstate="print"/>
            <a:stretch>
              <a:fillRect/>
            </a:stretch>
          </p:blipFill>
          <p:spPr>
            <a:xfrm>
              <a:off x="1819655" y="2572511"/>
              <a:ext cx="3281172" cy="1844039"/>
            </a:xfrm>
            <a:prstGeom prst="rect">
              <a:avLst/>
            </a:prstGeom>
          </p:spPr>
        </p:pic>
        <p:pic>
          <p:nvPicPr>
            <p:cNvPr id="4" name="object 4"/>
            <p:cNvPicPr/>
            <p:nvPr/>
          </p:nvPicPr>
          <p:blipFill>
            <a:blip r:embed="rId3" cstate="print"/>
            <a:stretch>
              <a:fillRect/>
            </a:stretch>
          </p:blipFill>
          <p:spPr>
            <a:xfrm>
              <a:off x="2491739" y="1331975"/>
              <a:ext cx="2304288" cy="1239012"/>
            </a:xfrm>
            <a:prstGeom prst="rect">
              <a:avLst/>
            </a:prstGeom>
          </p:spPr>
        </p:pic>
        <p:pic>
          <p:nvPicPr>
            <p:cNvPr id="5" name="object 5"/>
            <p:cNvPicPr/>
            <p:nvPr/>
          </p:nvPicPr>
          <p:blipFill>
            <a:blip r:embed="rId4" cstate="print"/>
            <a:stretch>
              <a:fillRect/>
            </a:stretch>
          </p:blipFill>
          <p:spPr>
            <a:xfrm>
              <a:off x="5343144" y="3089148"/>
              <a:ext cx="3214116" cy="932688"/>
            </a:xfrm>
            <a:prstGeom prst="rect">
              <a:avLst/>
            </a:prstGeom>
          </p:spPr>
        </p:pic>
      </p:grpSp>
      <p:sp>
        <p:nvSpPr>
          <p:cNvPr id="6" name="object 6"/>
          <p:cNvSpPr txBox="1">
            <a:spLocks noGrp="1"/>
          </p:cNvSpPr>
          <p:nvPr>
            <p:ph type="title"/>
          </p:nvPr>
        </p:nvSpPr>
        <p:spPr>
          <a:xfrm>
            <a:off x="2103882" y="476453"/>
            <a:ext cx="4937125" cy="514350"/>
          </a:xfrm>
          <a:prstGeom prst="rect">
            <a:avLst/>
          </a:prstGeom>
        </p:spPr>
        <p:txBody>
          <a:bodyPr vert="horz" wrap="square" lIns="0" tIns="13335" rIns="0" bIns="0" rtlCol="0">
            <a:spAutoFit/>
          </a:bodyPr>
          <a:lstStyle/>
          <a:p>
            <a:pPr marL="12700">
              <a:lnSpc>
                <a:spcPct val="100000"/>
              </a:lnSpc>
              <a:spcBef>
                <a:spcPts val="105"/>
              </a:spcBef>
            </a:pPr>
            <a:r>
              <a:rPr spc="-210" dirty="0"/>
              <a:t>Python</a:t>
            </a:r>
            <a:r>
              <a:rPr spc="-155" dirty="0"/>
              <a:t> </a:t>
            </a:r>
            <a:r>
              <a:rPr spc="-229" dirty="0"/>
              <a:t>and</a:t>
            </a:r>
            <a:r>
              <a:rPr spc="-140" dirty="0"/>
              <a:t> </a:t>
            </a:r>
            <a:r>
              <a:rPr spc="-204" dirty="0"/>
              <a:t>Machine</a:t>
            </a:r>
            <a:r>
              <a:rPr spc="-160" dirty="0"/>
              <a:t> </a:t>
            </a:r>
            <a:r>
              <a:rPr spc="-335" dirty="0"/>
              <a:t>L</a:t>
            </a:r>
            <a:r>
              <a:rPr spc="-370" dirty="0"/>
              <a:t>e</a:t>
            </a:r>
            <a:r>
              <a:rPr spc="-180" dirty="0"/>
              <a:t>ar</a:t>
            </a:r>
            <a:r>
              <a:rPr spc="-240" dirty="0"/>
              <a:t>n</a:t>
            </a:r>
            <a:r>
              <a:rPr spc="-125" dirty="0"/>
              <a:t>ing</a:t>
            </a:r>
          </a:p>
        </p:txBody>
      </p:sp>
      <p:sp>
        <p:nvSpPr>
          <p:cNvPr id="9" name="object 9"/>
          <p:cNvSpPr txBox="1">
            <a:spLocks noGrp="1"/>
          </p:cNvSpPr>
          <p:nvPr>
            <p:ph type="sldNum" sz="quarter" idx="7"/>
          </p:nvPr>
        </p:nvSpPr>
        <p:spPr>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pc="-30" dirty="0"/>
              <a:t>127</a:t>
            </a:fld>
            <a:endParaRPr spc="-30" dirty="0"/>
          </a:p>
        </p:txBody>
      </p:sp>
      <p:sp>
        <p:nvSpPr>
          <p:cNvPr id="7" name="object 7"/>
          <p:cNvSpPr txBox="1"/>
          <p:nvPr/>
        </p:nvSpPr>
        <p:spPr>
          <a:xfrm>
            <a:off x="477113" y="1945639"/>
            <a:ext cx="132207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Machine</a:t>
            </a:r>
            <a:r>
              <a:rPr sz="1200" b="1" spc="-85" dirty="0">
                <a:latin typeface="Arial"/>
                <a:cs typeface="Arial"/>
              </a:rPr>
              <a:t> </a:t>
            </a:r>
            <a:r>
              <a:rPr sz="1200" b="1" dirty="0">
                <a:latin typeface="Arial"/>
                <a:cs typeface="Arial"/>
              </a:rPr>
              <a:t>Learning</a:t>
            </a:r>
            <a:endParaRPr sz="1200">
              <a:latin typeface="Arial"/>
              <a:cs typeface="Arial"/>
            </a:endParaRPr>
          </a:p>
        </p:txBody>
      </p:sp>
      <p:sp>
        <p:nvSpPr>
          <p:cNvPr id="8" name="object 8"/>
          <p:cNvSpPr txBox="1"/>
          <p:nvPr/>
        </p:nvSpPr>
        <p:spPr>
          <a:xfrm>
            <a:off x="477113" y="3446526"/>
            <a:ext cx="1084580"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Deep</a:t>
            </a:r>
            <a:r>
              <a:rPr sz="1200" b="1" spc="-75" dirty="0">
                <a:latin typeface="Arial"/>
                <a:cs typeface="Arial"/>
              </a:rPr>
              <a:t> </a:t>
            </a:r>
            <a:r>
              <a:rPr sz="1200" b="1" dirty="0">
                <a:latin typeface="Arial"/>
                <a:cs typeface="Arial"/>
              </a:rPr>
              <a:t>Learning</a:t>
            </a:r>
            <a:endParaRPr sz="1200">
              <a:latin typeface="Arial"/>
              <a:cs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2" y="0"/>
            <a:ext cx="9153525" cy="5143500"/>
            <a:chOff x="-4762" y="0"/>
            <a:chExt cx="9153525" cy="5143500"/>
          </a:xfrm>
        </p:grpSpPr>
        <p:pic>
          <p:nvPicPr>
            <p:cNvPr id="3" name="object 3"/>
            <p:cNvPicPr/>
            <p:nvPr/>
          </p:nvPicPr>
          <p:blipFill>
            <a:blip r:embed="rId2" cstate="print"/>
            <a:stretch>
              <a:fillRect/>
            </a:stretch>
          </p:blipFill>
          <p:spPr>
            <a:xfrm>
              <a:off x="4434840" y="1459991"/>
              <a:ext cx="4396740" cy="2180843"/>
            </a:xfrm>
            <a:prstGeom prst="rect">
              <a:avLst/>
            </a:prstGeom>
          </p:spPr>
        </p:pic>
        <p:pic>
          <p:nvPicPr>
            <p:cNvPr id="4" name="object 4"/>
            <p:cNvPicPr/>
            <p:nvPr/>
          </p:nvPicPr>
          <p:blipFill>
            <a:blip r:embed="rId3" cstate="print"/>
            <a:stretch>
              <a:fillRect/>
            </a:stretch>
          </p:blipFill>
          <p:spPr>
            <a:xfrm>
              <a:off x="182879" y="1412747"/>
              <a:ext cx="4134612" cy="2243328"/>
            </a:xfrm>
            <a:prstGeom prst="rect">
              <a:avLst/>
            </a:prstGeom>
          </p:spPr>
        </p:pic>
      </p:grpSp>
      <p:sp>
        <p:nvSpPr>
          <p:cNvPr id="5" name="object 5"/>
          <p:cNvSpPr txBox="1">
            <a:spLocks noGrp="1"/>
          </p:cNvSpPr>
          <p:nvPr>
            <p:ph type="title"/>
          </p:nvPr>
        </p:nvSpPr>
        <p:spPr>
          <a:xfrm>
            <a:off x="2291333" y="744727"/>
            <a:ext cx="4510405" cy="513715"/>
          </a:xfrm>
          <a:prstGeom prst="rect">
            <a:avLst/>
          </a:prstGeom>
        </p:spPr>
        <p:txBody>
          <a:bodyPr vert="horz" wrap="square" lIns="0" tIns="13335" rIns="0" bIns="0" rtlCol="0">
            <a:spAutoFit/>
          </a:bodyPr>
          <a:lstStyle/>
          <a:p>
            <a:pPr marL="12700">
              <a:lnSpc>
                <a:spcPct val="100000"/>
              </a:lnSpc>
              <a:spcBef>
                <a:spcPts val="105"/>
              </a:spcBef>
            </a:pPr>
            <a:r>
              <a:rPr spc="-204" dirty="0"/>
              <a:t>Machine</a:t>
            </a:r>
            <a:r>
              <a:rPr spc="-155" dirty="0"/>
              <a:t> </a:t>
            </a:r>
            <a:r>
              <a:rPr spc="-295" dirty="0"/>
              <a:t>Le</a:t>
            </a:r>
            <a:r>
              <a:rPr spc="-290" dirty="0"/>
              <a:t>a</a:t>
            </a:r>
            <a:r>
              <a:rPr spc="-160" dirty="0"/>
              <a:t>rning</a:t>
            </a:r>
            <a:r>
              <a:rPr spc="-145" dirty="0"/>
              <a:t> </a:t>
            </a:r>
            <a:r>
              <a:rPr spc="-150" dirty="0"/>
              <a:t>Datasets</a:t>
            </a:r>
          </a:p>
        </p:txBody>
      </p:sp>
      <p:sp>
        <p:nvSpPr>
          <p:cNvPr id="8" name="object 8"/>
          <p:cNvSpPr txBox="1">
            <a:spLocks noGrp="1"/>
          </p:cNvSpPr>
          <p:nvPr>
            <p:ph type="sldNum" sz="quarter" idx="7"/>
          </p:nvPr>
        </p:nvSpPr>
        <p:spPr>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pc="-30" dirty="0"/>
              <a:t>128</a:t>
            </a:fld>
            <a:endParaRPr spc="-30" dirty="0"/>
          </a:p>
        </p:txBody>
      </p:sp>
      <p:sp>
        <p:nvSpPr>
          <p:cNvPr id="6" name="object 6"/>
          <p:cNvSpPr txBox="1"/>
          <p:nvPr/>
        </p:nvSpPr>
        <p:spPr>
          <a:xfrm>
            <a:off x="5660263" y="3778402"/>
            <a:ext cx="1932305" cy="239395"/>
          </a:xfrm>
          <a:prstGeom prst="rect">
            <a:avLst/>
          </a:prstGeom>
        </p:spPr>
        <p:txBody>
          <a:bodyPr vert="horz" wrap="square" lIns="0" tIns="12700" rIns="0" bIns="0" rtlCol="0">
            <a:spAutoFit/>
          </a:bodyPr>
          <a:lstStyle/>
          <a:p>
            <a:pPr marL="12700">
              <a:lnSpc>
                <a:spcPct val="100000"/>
              </a:lnSpc>
              <a:spcBef>
                <a:spcPts val="100"/>
              </a:spcBef>
            </a:pPr>
            <a:r>
              <a:rPr sz="1400" u="heavy" spc="-5" dirty="0">
                <a:solidFill>
                  <a:srgbClr val="1154CC"/>
                </a:solidFill>
                <a:uFill>
                  <a:solidFill>
                    <a:srgbClr val="1154CC"/>
                  </a:solidFill>
                </a:uFill>
                <a:latin typeface="Arial MT"/>
                <a:cs typeface="Arial MT"/>
                <a:hlinkClick r:id="rId4"/>
              </a:rPr>
              <a:t>https://www.openml.org/</a:t>
            </a:r>
            <a:endParaRPr sz="1400">
              <a:latin typeface="Arial MT"/>
              <a:cs typeface="Arial MT"/>
            </a:endParaRPr>
          </a:p>
        </p:txBody>
      </p:sp>
      <p:sp>
        <p:nvSpPr>
          <p:cNvPr id="7" name="object 7"/>
          <p:cNvSpPr txBox="1"/>
          <p:nvPr/>
        </p:nvSpPr>
        <p:spPr>
          <a:xfrm>
            <a:off x="1126642" y="3778402"/>
            <a:ext cx="2621915" cy="239395"/>
          </a:xfrm>
          <a:prstGeom prst="rect">
            <a:avLst/>
          </a:prstGeom>
        </p:spPr>
        <p:txBody>
          <a:bodyPr vert="horz" wrap="square" lIns="0" tIns="12700" rIns="0" bIns="0" rtlCol="0">
            <a:spAutoFit/>
          </a:bodyPr>
          <a:lstStyle/>
          <a:p>
            <a:pPr marL="12700">
              <a:lnSpc>
                <a:spcPct val="100000"/>
              </a:lnSpc>
              <a:spcBef>
                <a:spcPts val="100"/>
              </a:spcBef>
            </a:pPr>
            <a:r>
              <a:rPr sz="1400" u="heavy" spc="-5" dirty="0">
                <a:solidFill>
                  <a:srgbClr val="1154CC"/>
                </a:solidFill>
                <a:uFill>
                  <a:solidFill>
                    <a:srgbClr val="1154CC"/>
                  </a:solidFill>
                </a:uFill>
                <a:latin typeface="Arial MT"/>
                <a:cs typeface="Arial MT"/>
                <a:hlinkClick r:id="rId5"/>
              </a:rPr>
              <a:t>https://www.kaggle.com/datasets</a:t>
            </a:r>
            <a:endParaRPr sz="1400">
              <a:latin typeface="Arial MT"/>
              <a:cs typeface="Arial MT"/>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71877" y="567944"/>
            <a:ext cx="4999990" cy="513715"/>
          </a:xfrm>
          <a:prstGeom prst="rect">
            <a:avLst/>
          </a:prstGeom>
        </p:spPr>
        <p:txBody>
          <a:bodyPr vert="horz" wrap="square" lIns="0" tIns="13335" rIns="0" bIns="0" rtlCol="0">
            <a:spAutoFit/>
          </a:bodyPr>
          <a:lstStyle/>
          <a:p>
            <a:pPr marL="12700">
              <a:lnSpc>
                <a:spcPct val="100000"/>
              </a:lnSpc>
              <a:spcBef>
                <a:spcPts val="105"/>
              </a:spcBef>
            </a:pPr>
            <a:r>
              <a:rPr spc="-204" dirty="0"/>
              <a:t>Machine</a:t>
            </a:r>
            <a:r>
              <a:rPr spc="-155" dirty="0"/>
              <a:t> </a:t>
            </a:r>
            <a:r>
              <a:rPr spc="-295" dirty="0"/>
              <a:t>Le</a:t>
            </a:r>
            <a:r>
              <a:rPr spc="-290" dirty="0"/>
              <a:t>a</a:t>
            </a:r>
            <a:r>
              <a:rPr spc="-160" dirty="0"/>
              <a:t>rning</a:t>
            </a:r>
            <a:r>
              <a:rPr spc="-145" dirty="0"/>
              <a:t> </a:t>
            </a:r>
            <a:r>
              <a:rPr spc="-65" dirty="0"/>
              <a:t>is</a:t>
            </a:r>
            <a:r>
              <a:rPr spc="-140" dirty="0"/>
              <a:t> </a:t>
            </a:r>
            <a:r>
              <a:rPr spc="-250" dirty="0"/>
              <a:t>Gr</a:t>
            </a:r>
            <a:r>
              <a:rPr spc="-275" dirty="0"/>
              <a:t>e</a:t>
            </a:r>
            <a:r>
              <a:rPr spc="-160" dirty="0"/>
              <a:t>at</a:t>
            </a:r>
            <a:r>
              <a:rPr spc="-135" dirty="0"/>
              <a:t> </a:t>
            </a:r>
            <a:r>
              <a:rPr spc="-295" dirty="0"/>
              <a:t>For</a:t>
            </a:r>
          </a:p>
        </p:txBody>
      </p:sp>
      <p:sp>
        <p:nvSpPr>
          <p:cNvPr id="4" name="object 4"/>
          <p:cNvSpPr txBox="1"/>
          <p:nvPr/>
        </p:nvSpPr>
        <p:spPr>
          <a:xfrm>
            <a:off x="8851138" y="4878337"/>
            <a:ext cx="203835" cy="213360"/>
          </a:xfrm>
          <a:prstGeom prst="rect">
            <a:avLst/>
          </a:prstGeom>
        </p:spPr>
        <p:txBody>
          <a:bodyPr vert="horz" wrap="square" lIns="0" tIns="36830" rIns="0" bIns="0" rtlCol="0">
            <a:spAutoFit/>
          </a:bodyPr>
          <a:lstStyle/>
          <a:p>
            <a:pPr marL="42545">
              <a:lnSpc>
                <a:spcPct val="100000"/>
              </a:lnSpc>
              <a:spcBef>
                <a:spcPts val="290"/>
              </a:spcBef>
            </a:pPr>
            <a:fld id="{81D60167-4931-47E6-BA6A-407CBD079E47}" type="slidenum">
              <a:rPr sz="1000" spc="-45" dirty="0">
                <a:solidFill>
                  <a:srgbClr val="FFFFFF"/>
                </a:solidFill>
                <a:latin typeface="Trebuchet MS"/>
                <a:cs typeface="Trebuchet MS"/>
              </a:rPr>
              <a:t>129</a:t>
            </a:fld>
            <a:endParaRPr sz="1000">
              <a:latin typeface="Trebuchet MS"/>
              <a:cs typeface="Trebuchet MS"/>
            </a:endParaRPr>
          </a:p>
        </p:txBody>
      </p:sp>
      <p:sp>
        <p:nvSpPr>
          <p:cNvPr id="3" name="object 3"/>
          <p:cNvSpPr txBox="1"/>
          <p:nvPr/>
        </p:nvSpPr>
        <p:spPr>
          <a:xfrm>
            <a:off x="1254658" y="1429892"/>
            <a:ext cx="7203542" cy="2031325"/>
          </a:xfrm>
          <a:prstGeom prst="rect">
            <a:avLst/>
          </a:prstGeom>
        </p:spPr>
        <p:txBody>
          <a:bodyPr vert="horz" wrap="square" lIns="0" tIns="20320" rIns="0" bIns="0" rtlCol="0">
            <a:spAutoFit/>
          </a:bodyPr>
          <a:lstStyle/>
          <a:p>
            <a:pPr marL="469900" marR="185420" indent="-457834">
              <a:lnSpc>
                <a:spcPts val="1920"/>
              </a:lnSpc>
              <a:spcBef>
                <a:spcPts val="160"/>
              </a:spcBef>
              <a:buSzPct val="125000"/>
              <a:buAutoNum type="arabicPeriod"/>
              <a:tabLst>
                <a:tab pos="469900" algn="l"/>
                <a:tab pos="470534" algn="l"/>
              </a:tabLst>
            </a:pPr>
            <a:r>
              <a:rPr sz="1600" spc="-105" dirty="0">
                <a:solidFill>
                  <a:srgbClr val="283149"/>
                </a:solidFill>
                <a:latin typeface="Lucida Sans Unicode"/>
                <a:cs typeface="Lucida Sans Unicode"/>
              </a:rPr>
              <a:t>Problems</a:t>
            </a:r>
            <a:r>
              <a:rPr sz="1600" spc="-180" dirty="0">
                <a:solidFill>
                  <a:srgbClr val="283149"/>
                </a:solidFill>
                <a:latin typeface="Lucida Sans Unicode"/>
                <a:cs typeface="Lucida Sans Unicode"/>
              </a:rPr>
              <a:t> </a:t>
            </a:r>
            <a:r>
              <a:rPr sz="1600" spc="-114" dirty="0">
                <a:solidFill>
                  <a:srgbClr val="283149"/>
                </a:solidFill>
                <a:latin typeface="Lucida Sans Unicode"/>
                <a:cs typeface="Lucida Sans Unicode"/>
              </a:rPr>
              <a:t>for</a:t>
            </a:r>
            <a:r>
              <a:rPr sz="1600" spc="-185" dirty="0">
                <a:solidFill>
                  <a:srgbClr val="283149"/>
                </a:solidFill>
                <a:latin typeface="Lucida Sans Unicode"/>
                <a:cs typeface="Lucida Sans Unicode"/>
              </a:rPr>
              <a:t> </a:t>
            </a:r>
            <a:r>
              <a:rPr sz="1600" spc="-105" dirty="0">
                <a:solidFill>
                  <a:srgbClr val="283149"/>
                </a:solidFill>
                <a:latin typeface="Lucida Sans Unicode"/>
                <a:cs typeface="Lucida Sans Unicode"/>
              </a:rPr>
              <a:t>which</a:t>
            </a:r>
            <a:r>
              <a:rPr sz="1600" spc="-175" dirty="0">
                <a:solidFill>
                  <a:srgbClr val="283149"/>
                </a:solidFill>
                <a:latin typeface="Lucida Sans Unicode"/>
                <a:cs typeface="Lucida Sans Unicode"/>
              </a:rPr>
              <a:t> </a:t>
            </a:r>
            <a:r>
              <a:rPr sz="1600" spc="-90" dirty="0">
                <a:solidFill>
                  <a:srgbClr val="283149"/>
                </a:solidFill>
                <a:latin typeface="Lucida Sans Unicode"/>
                <a:cs typeface="Lucida Sans Unicode"/>
              </a:rPr>
              <a:t>transitional</a:t>
            </a:r>
            <a:r>
              <a:rPr sz="1600" spc="-175" dirty="0">
                <a:solidFill>
                  <a:srgbClr val="283149"/>
                </a:solidFill>
                <a:latin typeface="Lucida Sans Unicode"/>
                <a:cs typeface="Lucida Sans Unicode"/>
              </a:rPr>
              <a:t> </a:t>
            </a:r>
            <a:r>
              <a:rPr sz="1600" spc="-110" dirty="0">
                <a:solidFill>
                  <a:srgbClr val="283149"/>
                </a:solidFill>
                <a:latin typeface="Lucida Sans Unicode"/>
                <a:cs typeface="Lucida Sans Unicode"/>
              </a:rPr>
              <a:t>solutions</a:t>
            </a:r>
            <a:r>
              <a:rPr sz="1600" spc="-165" dirty="0">
                <a:solidFill>
                  <a:srgbClr val="283149"/>
                </a:solidFill>
                <a:latin typeface="Lucida Sans Unicode"/>
                <a:cs typeface="Lucida Sans Unicode"/>
              </a:rPr>
              <a:t> </a:t>
            </a:r>
            <a:r>
              <a:rPr lang="en-US" sz="1600" spc="-110" dirty="0">
                <a:solidFill>
                  <a:srgbClr val="283149"/>
                </a:solidFill>
                <a:latin typeface="Lucida Sans Unicode"/>
                <a:cs typeface="Lucida Sans Unicode"/>
              </a:rPr>
              <a:t>require</a:t>
            </a:r>
            <a:r>
              <a:rPr sz="1600" spc="-190" dirty="0">
                <a:solidFill>
                  <a:srgbClr val="283149"/>
                </a:solidFill>
                <a:latin typeface="Lucida Sans Unicode"/>
                <a:cs typeface="Lucida Sans Unicode"/>
              </a:rPr>
              <a:t> </a:t>
            </a:r>
            <a:r>
              <a:rPr sz="1600" spc="-80" dirty="0">
                <a:solidFill>
                  <a:srgbClr val="283149"/>
                </a:solidFill>
                <a:latin typeface="Lucida Sans Unicode"/>
                <a:cs typeface="Lucida Sans Unicode"/>
              </a:rPr>
              <a:t>a</a:t>
            </a:r>
            <a:r>
              <a:rPr sz="1600" spc="-165" dirty="0">
                <a:solidFill>
                  <a:srgbClr val="283149"/>
                </a:solidFill>
                <a:latin typeface="Lucida Sans Unicode"/>
                <a:cs typeface="Lucida Sans Unicode"/>
              </a:rPr>
              <a:t> </a:t>
            </a:r>
            <a:r>
              <a:rPr sz="1600" spc="-80" dirty="0">
                <a:solidFill>
                  <a:srgbClr val="283149"/>
                </a:solidFill>
                <a:latin typeface="Lucida Sans Unicode"/>
                <a:cs typeface="Lucida Sans Unicode"/>
              </a:rPr>
              <a:t>lot</a:t>
            </a:r>
            <a:r>
              <a:rPr sz="1600" spc="-180" dirty="0">
                <a:solidFill>
                  <a:srgbClr val="283149"/>
                </a:solidFill>
                <a:latin typeface="Lucida Sans Unicode"/>
                <a:cs typeface="Lucida Sans Unicode"/>
              </a:rPr>
              <a:t> </a:t>
            </a:r>
            <a:r>
              <a:rPr sz="1600" spc="-120" dirty="0">
                <a:solidFill>
                  <a:srgbClr val="283149"/>
                </a:solidFill>
                <a:latin typeface="Lucida Sans Unicode"/>
                <a:cs typeface="Lucida Sans Unicode"/>
              </a:rPr>
              <a:t>of</a:t>
            </a:r>
            <a:r>
              <a:rPr sz="1600" spc="-180" dirty="0">
                <a:solidFill>
                  <a:srgbClr val="283149"/>
                </a:solidFill>
                <a:latin typeface="Lucida Sans Unicode"/>
                <a:cs typeface="Lucida Sans Unicode"/>
              </a:rPr>
              <a:t> </a:t>
            </a:r>
            <a:r>
              <a:rPr sz="1600" spc="-140" dirty="0">
                <a:solidFill>
                  <a:srgbClr val="283149"/>
                </a:solidFill>
                <a:latin typeface="Lucida Sans Unicode"/>
                <a:cs typeface="Lucida Sans Unicode"/>
              </a:rPr>
              <a:t>fine-tuning</a:t>
            </a:r>
            <a:r>
              <a:rPr sz="1600" spc="-190" dirty="0">
                <a:solidFill>
                  <a:srgbClr val="283149"/>
                </a:solidFill>
                <a:latin typeface="Lucida Sans Unicode"/>
                <a:cs typeface="Lucida Sans Unicode"/>
              </a:rPr>
              <a:t> </a:t>
            </a:r>
            <a:r>
              <a:rPr sz="1600" spc="-110" dirty="0">
                <a:solidFill>
                  <a:srgbClr val="283149"/>
                </a:solidFill>
                <a:latin typeface="Lucida Sans Unicode"/>
                <a:cs typeface="Lucida Sans Unicode"/>
              </a:rPr>
              <a:t>or </a:t>
            </a:r>
            <a:r>
              <a:rPr sz="1600" spc="-490" dirty="0">
                <a:solidFill>
                  <a:srgbClr val="283149"/>
                </a:solidFill>
                <a:latin typeface="Lucida Sans Unicode"/>
                <a:cs typeface="Lucida Sans Unicode"/>
              </a:rPr>
              <a:t> </a:t>
            </a:r>
            <a:r>
              <a:rPr sz="1600" spc="-125" dirty="0">
                <a:solidFill>
                  <a:srgbClr val="283149"/>
                </a:solidFill>
                <a:latin typeface="Lucida Sans Unicode"/>
                <a:cs typeface="Lucida Sans Unicode"/>
              </a:rPr>
              <a:t>long</a:t>
            </a:r>
            <a:r>
              <a:rPr sz="1600" spc="-175" dirty="0">
                <a:solidFill>
                  <a:srgbClr val="283149"/>
                </a:solidFill>
                <a:latin typeface="Lucida Sans Unicode"/>
                <a:cs typeface="Lucida Sans Unicode"/>
              </a:rPr>
              <a:t> </a:t>
            </a:r>
            <a:r>
              <a:rPr sz="1600" spc="-95" dirty="0">
                <a:solidFill>
                  <a:srgbClr val="283149"/>
                </a:solidFill>
                <a:latin typeface="Lucida Sans Unicode"/>
                <a:cs typeface="Lucida Sans Unicode"/>
              </a:rPr>
              <a:t>lists</a:t>
            </a:r>
            <a:r>
              <a:rPr sz="1600" spc="-185" dirty="0">
                <a:solidFill>
                  <a:srgbClr val="283149"/>
                </a:solidFill>
                <a:latin typeface="Lucida Sans Unicode"/>
                <a:cs typeface="Lucida Sans Unicode"/>
              </a:rPr>
              <a:t> </a:t>
            </a:r>
            <a:r>
              <a:rPr sz="1600" spc="-120" dirty="0">
                <a:solidFill>
                  <a:srgbClr val="283149"/>
                </a:solidFill>
                <a:latin typeface="Lucida Sans Unicode"/>
                <a:cs typeface="Lucida Sans Unicode"/>
              </a:rPr>
              <a:t>of</a:t>
            </a:r>
            <a:r>
              <a:rPr sz="1600" spc="-195" dirty="0">
                <a:solidFill>
                  <a:srgbClr val="283149"/>
                </a:solidFill>
                <a:latin typeface="Lucida Sans Unicode"/>
                <a:cs typeface="Lucida Sans Unicode"/>
              </a:rPr>
              <a:t> </a:t>
            </a:r>
            <a:r>
              <a:rPr sz="1600" spc="-110" dirty="0">
                <a:solidFill>
                  <a:srgbClr val="283149"/>
                </a:solidFill>
                <a:latin typeface="Lucida Sans Unicode"/>
                <a:cs typeface="Lucida Sans Unicode"/>
              </a:rPr>
              <a:t>rules</a:t>
            </a:r>
            <a:endParaRPr sz="1600" dirty="0">
              <a:latin typeface="Lucida Sans Unicode"/>
              <a:cs typeface="Lucida Sans Unicode"/>
            </a:endParaRPr>
          </a:p>
          <a:p>
            <a:pPr>
              <a:lnSpc>
                <a:spcPct val="100000"/>
              </a:lnSpc>
              <a:spcBef>
                <a:spcPts val="40"/>
              </a:spcBef>
              <a:buClr>
                <a:srgbClr val="283149"/>
              </a:buClr>
              <a:buFont typeface="Lucida Sans Unicode"/>
              <a:buAutoNum type="arabicPeriod"/>
            </a:pPr>
            <a:endParaRPr sz="1700" dirty="0">
              <a:latin typeface="Lucida Sans Unicode"/>
              <a:cs typeface="Lucida Sans Unicode"/>
            </a:endParaRPr>
          </a:p>
          <a:p>
            <a:pPr marL="469900" indent="-457834">
              <a:lnSpc>
                <a:spcPct val="100000"/>
              </a:lnSpc>
              <a:buClr>
                <a:srgbClr val="283149"/>
              </a:buClr>
              <a:buSzPct val="125000"/>
              <a:buAutoNum type="arabicPeriod"/>
              <a:tabLst>
                <a:tab pos="469900" algn="l"/>
                <a:tab pos="470534" algn="l"/>
              </a:tabLst>
            </a:pPr>
            <a:r>
              <a:rPr sz="1600" spc="-150" dirty="0">
                <a:latin typeface="Lucida Sans Unicode"/>
                <a:cs typeface="Lucida Sans Unicode"/>
              </a:rPr>
              <a:t>Complex</a:t>
            </a:r>
            <a:r>
              <a:rPr sz="1600" spc="-180" dirty="0">
                <a:latin typeface="Lucida Sans Unicode"/>
                <a:cs typeface="Lucida Sans Unicode"/>
              </a:rPr>
              <a:t> </a:t>
            </a:r>
            <a:r>
              <a:rPr sz="1600" spc="-120" dirty="0">
                <a:latin typeface="Lucida Sans Unicode"/>
                <a:cs typeface="Lucida Sans Unicode"/>
              </a:rPr>
              <a:t>problems</a:t>
            </a:r>
            <a:r>
              <a:rPr sz="1600" spc="-180" dirty="0">
                <a:latin typeface="Lucida Sans Unicode"/>
                <a:cs typeface="Lucida Sans Unicode"/>
              </a:rPr>
              <a:t> </a:t>
            </a:r>
            <a:r>
              <a:rPr sz="1600" spc="-114" dirty="0">
                <a:latin typeface="Lucida Sans Unicode"/>
                <a:cs typeface="Lucida Sans Unicode"/>
              </a:rPr>
              <a:t>for</a:t>
            </a:r>
            <a:r>
              <a:rPr sz="1600" spc="-190" dirty="0">
                <a:latin typeface="Lucida Sans Unicode"/>
                <a:cs typeface="Lucida Sans Unicode"/>
              </a:rPr>
              <a:t> </a:t>
            </a:r>
            <a:r>
              <a:rPr sz="1600" spc="-105" dirty="0">
                <a:latin typeface="Lucida Sans Unicode"/>
                <a:cs typeface="Lucida Sans Unicode"/>
              </a:rPr>
              <a:t>which</a:t>
            </a:r>
            <a:r>
              <a:rPr sz="1600" spc="-155" dirty="0">
                <a:latin typeface="Lucida Sans Unicode"/>
                <a:cs typeface="Lucida Sans Unicode"/>
              </a:rPr>
              <a:t> </a:t>
            </a:r>
            <a:r>
              <a:rPr lang="en-US" sz="1600" spc="-155" dirty="0">
                <a:latin typeface="Lucida Sans Unicode"/>
                <a:cs typeface="Lucida Sans Unicode"/>
              </a:rPr>
              <a:t>the </a:t>
            </a:r>
            <a:r>
              <a:rPr sz="1600" spc="-85" dirty="0">
                <a:latin typeface="Lucida Sans Unicode"/>
                <a:cs typeface="Lucida Sans Unicode"/>
              </a:rPr>
              <a:t>traditional</a:t>
            </a:r>
            <a:r>
              <a:rPr sz="1600" spc="-180" dirty="0">
                <a:latin typeface="Lucida Sans Unicode"/>
                <a:cs typeface="Lucida Sans Unicode"/>
              </a:rPr>
              <a:t> </a:t>
            </a:r>
            <a:r>
              <a:rPr sz="1600" spc="-105" dirty="0">
                <a:latin typeface="Lucida Sans Unicode"/>
                <a:cs typeface="Lucida Sans Unicode"/>
              </a:rPr>
              <a:t>approach</a:t>
            </a:r>
            <a:r>
              <a:rPr sz="1600" spc="-180" dirty="0">
                <a:latin typeface="Lucida Sans Unicode"/>
                <a:cs typeface="Lucida Sans Unicode"/>
              </a:rPr>
              <a:t> </a:t>
            </a:r>
            <a:r>
              <a:rPr sz="1600" spc="-100" dirty="0">
                <a:latin typeface="Lucida Sans Unicode"/>
                <a:cs typeface="Lucida Sans Unicode"/>
              </a:rPr>
              <a:t>yields</a:t>
            </a:r>
            <a:r>
              <a:rPr sz="1600" spc="-180" dirty="0">
                <a:latin typeface="Lucida Sans Unicode"/>
                <a:cs typeface="Lucida Sans Unicode"/>
              </a:rPr>
              <a:t> </a:t>
            </a:r>
            <a:r>
              <a:rPr sz="1600" spc="-120" dirty="0">
                <a:latin typeface="Lucida Sans Unicode"/>
                <a:cs typeface="Lucida Sans Unicode"/>
              </a:rPr>
              <a:t>no</a:t>
            </a:r>
            <a:r>
              <a:rPr sz="1600" spc="-180" dirty="0">
                <a:latin typeface="Lucida Sans Unicode"/>
                <a:cs typeface="Lucida Sans Unicode"/>
              </a:rPr>
              <a:t> </a:t>
            </a:r>
            <a:r>
              <a:rPr sz="1600" spc="-140" dirty="0">
                <a:latin typeface="Lucida Sans Unicode"/>
                <a:cs typeface="Lucida Sans Unicode"/>
              </a:rPr>
              <a:t>good</a:t>
            </a:r>
            <a:r>
              <a:rPr sz="1600" spc="-185" dirty="0">
                <a:latin typeface="Lucida Sans Unicode"/>
                <a:cs typeface="Lucida Sans Unicode"/>
              </a:rPr>
              <a:t> </a:t>
            </a:r>
            <a:r>
              <a:rPr sz="1600" spc="-105" dirty="0">
                <a:latin typeface="Lucida Sans Unicode"/>
                <a:cs typeface="Lucida Sans Unicode"/>
              </a:rPr>
              <a:t>solution</a:t>
            </a:r>
            <a:endParaRPr sz="1600" dirty="0">
              <a:latin typeface="Lucida Sans Unicode"/>
              <a:cs typeface="Lucida Sans Unicode"/>
            </a:endParaRPr>
          </a:p>
          <a:p>
            <a:pPr>
              <a:lnSpc>
                <a:spcPct val="100000"/>
              </a:lnSpc>
              <a:spcBef>
                <a:spcPts val="30"/>
              </a:spcBef>
              <a:buClr>
                <a:srgbClr val="283149"/>
              </a:buClr>
              <a:buFont typeface="Lucida Sans Unicode"/>
              <a:buAutoNum type="arabicPeriod"/>
            </a:pPr>
            <a:endParaRPr sz="1700" dirty="0">
              <a:latin typeface="Lucida Sans Unicode"/>
              <a:cs typeface="Lucida Sans Unicode"/>
            </a:endParaRPr>
          </a:p>
          <a:p>
            <a:pPr marL="469900" indent="-457834">
              <a:lnSpc>
                <a:spcPct val="100000"/>
              </a:lnSpc>
              <a:spcBef>
                <a:spcPts val="5"/>
              </a:spcBef>
              <a:buClr>
                <a:srgbClr val="283149"/>
              </a:buClr>
              <a:buSzPct val="125000"/>
              <a:buAutoNum type="arabicPeriod"/>
              <a:tabLst>
                <a:tab pos="469900" algn="l"/>
                <a:tab pos="470534" algn="l"/>
              </a:tabLst>
            </a:pPr>
            <a:r>
              <a:rPr sz="1600" spc="-85" dirty="0">
                <a:latin typeface="Lucida Sans Unicode"/>
                <a:cs typeface="Lucida Sans Unicode"/>
              </a:rPr>
              <a:t>Fluct</a:t>
            </a:r>
            <a:r>
              <a:rPr sz="1600" spc="-110" dirty="0">
                <a:latin typeface="Lucida Sans Unicode"/>
                <a:cs typeface="Lucida Sans Unicode"/>
              </a:rPr>
              <a:t>uating</a:t>
            </a:r>
            <a:r>
              <a:rPr sz="1600" spc="-160" dirty="0">
                <a:latin typeface="Lucida Sans Unicode"/>
                <a:cs typeface="Lucida Sans Unicode"/>
              </a:rPr>
              <a:t> </a:t>
            </a:r>
            <a:r>
              <a:rPr sz="1600" spc="-95" dirty="0">
                <a:latin typeface="Lucida Sans Unicode"/>
                <a:cs typeface="Lucida Sans Unicode"/>
              </a:rPr>
              <a:t>envi</a:t>
            </a:r>
            <a:r>
              <a:rPr sz="1600" spc="-120" dirty="0">
                <a:latin typeface="Lucida Sans Unicode"/>
                <a:cs typeface="Lucida Sans Unicode"/>
              </a:rPr>
              <a:t>ronments</a:t>
            </a:r>
            <a:endParaRPr sz="1600" dirty="0">
              <a:latin typeface="Lucida Sans Unicode"/>
              <a:cs typeface="Lucida Sans Unicode"/>
            </a:endParaRPr>
          </a:p>
          <a:p>
            <a:pPr>
              <a:lnSpc>
                <a:spcPct val="100000"/>
              </a:lnSpc>
              <a:spcBef>
                <a:spcPts val="25"/>
              </a:spcBef>
              <a:buClr>
                <a:srgbClr val="283149"/>
              </a:buClr>
              <a:buFont typeface="Lucida Sans Unicode"/>
              <a:buAutoNum type="arabicPeriod"/>
            </a:pPr>
            <a:endParaRPr sz="1700" dirty="0">
              <a:latin typeface="Lucida Sans Unicode"/>
              <a:cs typeface="Lucida Sans Unicode"/>
            </a:endParaRPr>
          </a:p>
          <a:p>
            <a:pPr marL="469900" indent="-457834">
              <a:lnSpc>
                <a:spcPct val="100000"/>
              </a:lnSpc>
              <a:spcBef>
                <a:spcPts val="5"/>
              </a:spcBef>
              <a:buClr>
                <a:srgbClr val="283149"/>
              </a:buClr>
              <a:buSzPct val="125000"/>
              <a:buAutoNum type="arabicPeriod"/>
              <a:tabLst>
                <a:tab pos="469900" algn="l"/>
                <a:tab pos="470534" algn="l"/>
              </a:tabLst>
            </a:pPr>
            <a:r>
              <a:rPr sz="1600" spc="-114" dirty="0">
                <a:latin typeface="Lucida Sans Unicode"/>
                <a:cs typeface="Lucida Sans Unicode"/>
              </a:rPr>
              <a:t>Getting</a:t>
            </a:r>
            <a:r>
              <a:rPr sz="1600" spc="-190" dirty="0">
                <a:latin typeface="Lucida Sans Unicode"/>
                <a:cs typeface="Lucida Sans Unicode"/>
              </a:rPr>
              <a:t> </a:t>
            </a:r>
            <a:r>
              <a:rPr sz="1600" spc="-120" dirty="0">
                <a:latin typeface="Lucida Sans Unicode"/>
                <a:cs typeface="Lucida Sans Unicode"/>
              </a:rPr>
              <a:t>insights</a:t>
            </a:r>
            <a:r>
              <a:rPr sz="1600" spc="-170" dirty="0">
                <a:latin typeface="Lucida Sans Unicode"/>
                <a:cs typeface="Lucida Sans Unicode"/>
              </a:rPr>
              <a:t> </a:t>
            </a:r>
            <a:r>
              <a:rPr sz="1600" spc="-105" dirty="0">
                <a:latin typeface="Lucida Sans Unicode"/>
                <a:cs typeface="Lucida Sans Unicode"/>
              </a:rPr>
              <a:t>about</a:t>
            </a:r>
            <a:r>
              <a:rPr sz="1600" spc="-170" dirty="0">
                <a:latin typeface="Lucida Sans Unicode"/>
                <a:cs typeface="Lucida Sans Unicode"/>
              </a:rPr>
              <a:t> </a:t>
            </a:r>
            <a:r>
              <a:rPr sz="1600" spc="-135" dirty="0">
                <a:latin typeface="Lucida Sans Unicode"/>
                <a:cs typeface="Lucida Sans Unicode"/>
              </a:rPr>
              <a:t>complex</a:t>
            </a:r>
            <a:r>
              <a:rPr sz="1600" spc="-185" dirty="0">
                <a:latin typeface="Lucida Sans Unicode"/>
                <a:cs typeface="Lucida Sans Unicode"/>
              </a:rPr>
              <a:t> </a:t>
            </a:r>
            <a:r>
              <a:rPr sz="1600" spc="-120" dirty="0">
                <a:latin typeface="Lucida Sans Unicode"/>
                <a:cs typeface="Lucida Sans Unicode"/>
              </a:rPr>
              <a:t>problems</a:t>
            </a:r>
            <a:r>
              <a:rPr sz="1600" spc="-165" dirty="0">
                <a:latin typeface="Lucida Sans Unicode"/>
                <a:cs typeface="Lucida Sans Unicode"/>
              </a:rPr>
              <a:t> </a:t>
            </a:r>
            <a:r>
              <a:rPr sz="1600" spc="-110" dirty="0">
                <a:latin typeface="Lucida Sans Unicode"/>
                <a:cs typeface="Lucida Sans Unicode"/>
              </a:rPr>
              <a:t>and</a:t>
            </a:r>
            <a:r>
              <a:rPr sz="1600" spc="-165" dirty="0">
                <a:latin typeface="Lucida Sans Unicode"/>
                <a:cs typeface="Lucida Sans Unicode"/>
              </a:rPr>
              <a:t> </a:t>
            </a:r>
            <a:r>
              <a:rPr sz="1600" spc="-110" dirty="0">
                <a:latin typeface="Lucida Sans Unicode"/>
                <a:cs typeface="Lucida Sans Unicode"/>
              </a:rPr>
              <a:t>large</a:t>
            </a:r>
            <a:r>
              <a:rPr sz="1600" spc="-170" dirty="0">
                <a:latin typeface="Lucida Sans Unicode"/>
                <a:cs typeface="Lucida Sans Unicode"/>
              </a:rPr>
              <a:t> </a:t>
            </a:r>
            <a:r>
              <a:rPr lang="en-US" sz="1600" spc="-114" dirty="0">
                <a:latin typeface="Lucida Sans Unicode"/>
                <a:cs typeface="Lucida Sans Unicode"/>
              </a:rPr>
              <a:t>amounts</a:t>
            </a:r>
            <a:r>
              <a:rPr sz="1600" spc="-150" dirty="0">
                <a:latin typeface="Lucida Sans Unicode"/>
                <a:cs typeface="Lucida Sans Unicode"/>
              </a:rPr>
              <a:t> </a:t>
            </a:r>
            <a:r>
              <a:rPr sz="1600" spc="-120" dirty="0">
                <a:latin typeface="Lucida Sans Unicode"/>
                <a:cs typeface="Lucida Sans Unicode"/>
              </a:rPr>
              <a:t>of</a:t>
            </a:r>
            <a:r>
              <a:rPr sz="1600" spc="-190" dirty="0">
                <a:latin typeface="Lucida Sans Unicode"/>
                <a:cs typeface="Lucida Sans Unicode"/>
              </a:rPr>
              <a:t> </a:t>
            </a:r>
            <a:r>
              <a:rPr sz="1600" spc="-85" dirty="0">
                <a:latin typeface="Lucida Sans Unicode"/>
                <a:cs typeface="Lucida Sans Unicode"/>
              </a:rPr>
              <a:t>data</a:t>
            </a:r>
            <a:endParaRPr sz="1600" dirty="0">
              <a:latin typeface="Lucida Sans Unicode"/>
              <a:cs typeface="Lucida Sans Unicode"/>
            </a:endParaRPr>
          </a:p>
        </p:txBody>
      </p:sp>
    </p:spTree>
    <p:extLst>
      <p:ext uri="{BB962C8B-B14F-4D97-AF65-F5344CB8AC3E}">
        <p14:creationId xmlns:p14="http://schemas.microsoft.com/office/powerpoint/2010/main" val="2911084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Regression vs Classification</a:t>
            </a:r>
          </a:p>
        </p:txBody>
      </p:sp>
      <p:sp>
        <p:nvSpPr>
          <p:cNvPr id="160" name="Google Shape;160;p28"/>
          <p:cNvSpPr txBox="1">
            <a:spLocks noGrp="1"/>
          </p:cNvSpPr>
          <p:nvPr>
            <p:ph type="body" idx="1"/>
          </p:nvPr>
        </p:nvSpPr>
        <p:spPr>
          <a:xfrm>
            <a:off x="311700" y="1468825"/>
            <a:ext cx="8452592" cy="309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sz="1400" dirty="0"/>
              <a:t>A regression problem is when we try to use any type (continuous or categorical) of data to predict outcomes that are continuous. </a:t>
            </a:r>
          </a:p>
          <a:p>
            <a:pPr marL="457200" lvl="0" indent="-317500" algn="l" rtl="0">
              <a:spcBef>
                <a:spcPts val="0"/>
              </a:spcBef>
              <a:spcAft>
                <a:spcPts val="0"/>
              </a:spcAft>
              <a:buSzPts val="1400"/>
              <a:buChar char="-"/>
            </a:pPr>
            <a:endParaRPr lang="en-US" sz="1400" dirty="0"/>
          </a:p>
          <a:p>
            <a:pPr marL="457200" lvl="0" indent="-317500" algn="l" rtl="0">
              <a:spcBef>
                <a:spcPts val="0"/>
              </a:spcBef>
              <a:spcAft>
                <a:spcPts val="0"/>
              </a:spcAft>
              <a:buSzPts val="1400"/>
              <a:buChar char="-"/>
            </a:pPr>
            <a:r>
              <a:rPr lang="en-US" sz="1400" dirty="0"/>
              <a:t>A classification problem is when we try to use any type (continuous or categorical) of data to predict outcomes that are categorical. </a:t>
            </a:r>
          </a:p>
          <a:p>
            <a:pPr marL="457200" lvl="0" indent="-317500" algn="l" rtl="0">
              <a:spcBef>
                <a:spcPts val="0"/>
              </a:spcBef>
              <a:spcAft>
                <a:spcPts val="0"/>
              </a:spcAft>
              <a:buSzPts val="1400"/>
              <a:buChar char="-"/>
            </a:pPr>
            <a:endParaRPr lang="en-US" sz="1400" dirty="0"/>
          </a:p>
        </p:txBody>
      </p:sp>
    </p:spTree>
    <p:extLst>
      <p:ext uri="{BB962C8B-B14F-4D97-AF65-F5344CB8AC3E}">
        <p14:creationId xmlns:p14="http://schemas.microsoft.com/office/powerpoint/2010/main" val="3321415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8D314-A6F1-74AA-11A5-A960B29535A3}"/>
              </a:ext>
            </a:extLst>
          </p:cNvPr>
          <p:cNvSpPr>
            <a:spLocks noGrp="1"/>
          </p:cNvSpPr>
          <p:nvPr>
            <p:ph type="title"/>
          </p:nvPr>
        </p:nvSpPr>
        <p:spPr/>
        <p:txBody>
          <a:bodyPr/>
          <a:lstStyle/>
          <a:p>
            <a:r>
              <a:rPr lang="en-US" dirty="0"/>
              <a:t>Model Validation: Train-Test Split</a:t>
            </a:r>
          </a:p>
        </p:txBody>
      </p:sp>
      <p:sp>
        <p:nvSpPr>
          <p:cNvPr id="3" name="Text Placeholder 2">
            <a:extLst>
              <a:ext uri="{FF2B5EF4-FFF2-40B4-BE49-F238E27FC236}">
                <a16:creationId xmlns:a16="http://schemas.microsoft.com/office/drawing/2014/main" id="{43207B0C-E6A1-D5CF-A5BC-9D6B1572D987}"/>
              </a:ext>
            </a:extLst>
          </p:cNvPr>
          <p:cNvSpPr>
            <a:spLocks noGrp="1"/>
          </p:cNvSpPr>
          <p:nvPr>
            <p:ph type="body" idx="1"/>
          </p:nvPr>
        </p:nvSpPr>
        <p:spPr>
          <a:xfrm>
            <a:off x="311700" y="1468825"/>
            <a:ext cx="4260300" cy="3099900"/>
          </a:xfrm>
        </p:spPr>
        <p:txBody>
          <a:bodyPr/>
          <a:lstStyle/>
          <a:p>
            <a:pPr>
              <a:buFontTx/>
              <a:buChar char="-"/>
            </a:pPr>
            <a:r>
              <a:rPr lang="en-US" dirty="0"/>
              <a:t>Once we have trained our model, i.e. described this function that best separates our two classes (in this case), we can use the model to generalize and make </a:t>
            </a:r>
            <a:r>
              <a:rPr lang="en-US" b="1" dirty="0"/>
              <a:t>new predictions</a:t>
            </a:r>
          </a:p>
          <a:p>
            <a:pPr>
              <a:buFontTx/>
              <a:buChar char="-"/>
            </a:pPr>
            <a:endParaRPr lang="en-US" dirty="0"/>
          </a:p>
        </p:txBody>
      </p:sp>
      <p:pic>
        <p:nvPicPr>
          <p:cNvPr id="6" name="Google Shape;162;p28">
            <a:extLst>
              <a:ext uri="{FF2B5EF4-FFF2-40B4-BE49-F238E27FC236}">
                <a16:creationId xmlns:a16="http://schemas.microsoft.com/office/drawing/2014/main" id="{13BC894A-E9F6-D1D4-457E-20FEF6FA3D3E}"/>
              </a:ext>
            </a:extLst>
          </p:cNvPr>
          <p:cNvPicPr preferRelativeResize="0"/>
          <p:nvPr/>
        </p:nvPicPr>
        <p:blipFill>
          <a:blip r:embed="rId3">
            <a:alphaModFix/>
          </a:blip>
          <a:stretch>
            <a:fillRect/>
          </a:stretch>
        </p:blipFill>
        <p:spPr>
          <a:xfrm>
            <a:off x="4482300" y="1468825"/>
            <a:ext cx="4509300" cy="3381975"/>
          </a:xfrm>
          <a:prstGeom prst="rect">
            <a:avLst/>
          </a:prstGeom>
          <a:noFill/>
          <a:ln>
            <a:noFill/>
          </a:ln>
        </p:spPr>
      </p:pic>
      <p:pic>
        <p:nvPicPr>
          <p:cNvPr id="7" name="Google Shape;162;p28">
            <a:extLst>
              <a:ext uri="{FF2B5EF4-FFF2-40B4-BE49-F238E27FC236}">
                <a16:creationId xmlns:a16="http://schemas.microsoft.com/office/drawing/2014/main" id="{EDD88B8C-B999-B1C6-0209-5A215BFDA8CF}"/>
              </a:ext>
            </a:extLst>
          </p:cNvPr>
          <p:cNvPicPr preferRelativeResize="0"/>
          <p:nvPr/>
        </p:nvPicPr>
        <p:blipFill>
          <a:blip r:embed="rId3">
            <a:alphaModFix/>
          </a:blip>
          <a:stretch>
            <a:fillRect/>
          </a:stretch>
        </p:blipFill>
        <p:spPr>
          <a:xfrm>
            <a:off x="4634700" y="1621225"/>
            <a:ext cx="4509300" cy="3381975"/>
          </a:xfrm>
          <a:prstGeom prst="rect">
            <a:avLst/>
          </a:prstGeom>
          <a:noFill/>
          <a:ln>
            <a:noFill/>
          </a:ln>
        </p:spPr>
      </p:pic>
    </p:spTree>
    <p:extLst>
      <p:ext uri="{BB962C8B-B14F-4D97-AF65-F5344CB8AC3E}">
        <p14:creationId xmlns:p14="http://schemas.microsoft.com/office/powerpoint/2010/main" val="3818185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8D314-A6F1-74AA-11A5-A960B29535A3}"/>
              </a:ext>
            </a:extLst>
          </p:cNvPr>
          <p:cNvSpPr>
            <a:spLocks noGrp="1"/>
          </p:cNvSpPr>
          <p:nvPr>
            <p:ph type="title"/>
          </p:nvPr>
        </p:nvSpPr>
        <p:spPr/>
        <p:txBody>
          <a:bodyPr/>
          <a:lstStyle/>
          <a:p>
            <a:r>
              <a:rPr lang="en-US" dirty="0"/>
              <a:t>Model Validation: Train-Test Split</a:t>
            </a:r>
          </a:p>
        </p:txBody>
      </p:sp>
      <p:sp>
        <p:nvSpPr>
          <p:cNvPr id="3" name="Text Placeholder 2">
            <a:extLst>
              <a:ext uri="{FF2B5EF4-FFF2-40B4-BE49-F238E27FC236}">
                <a16:creationId xmlns:a16="http://schemas.microsoft.com/office/drawing/2014/main" id="{43207B0C-E6A1-D5CF-A5BC-9D6B1572D987}"/>
              </a:ext>
            </a:extLst>
          </p:cNvPr>
          <p:cNvSpPr>
            <a:spLocks noGrp="1"/>
          </p:cNvSpPr>
          <p:nvPr>
            <p:ph type="body" idx="1"/>
          </p:nvPr>
        </p:nvSpPr>
        <p:spPr>
          <a:xfrm>
            <a:off x="311700" y="1468825"/>
            <a:ext cx="4260300" cy="3099900"/>
          </a:xfrm>
        </p:spPr>
        <p:txBody>
          <a:bodyPr/>
          <a:lstStyle/>
          <a:p>
            <a:pPr>
              <a:buFontTx/>
              <a:buChar char="-"/>
            </a:pPr>
            <a:r>
              <a:rPr lang="en-US" dirty="0"/>
              <a:t>We typically split our data into </a:t>
            </a:r>
            <a:r>
              <a:rPr lang="en-US" b="1" dirty="0"/>
              <a:t>train</a:t>
            </a:r>
            <a:r>
              <a:rPr lang="en-US" dirty="0"/>
              <a:t> and </a:t>
            </a:r>
            <a:r>
              <a:rPr lang="en-US" b="1" dirty="0"/>
              <a:t>test</a:t>
            </a:r>
            <a:r>
              <a:rPr lang="en-US" dirty="0"/>
              <a:t> sets to evaluate the performance of a model. </a:t>
            </a:r>
          </a:p>
          <a:p>
            <a:pPr>
              <a:buFontTx/>
              <a:buChar char="-"/>
            </a:pPr>
            <a:endParaRPr lang="en-US" dirty="0"/>
          </a:p>
          <a:p>
            <a:pPr>
              <a:buFontTx/>
              <a:buChar char="-"/>
            </a:pPr>
            <a:r>
              <a:rPr lang="en-US" dirty="0"/>
              <a:t>The training set is used to find the model</a:t>
            </a:r>
          </a:p>
          <a:p>
            <a:pPr>
              <a:buFontTx/>
              <a:buChar char="-"/>
            </a:pPr>
            <a:endParaRPr lang="en-US" dirty="0"/>
          </a:p>
          <a:p>
            <a:pPr>
              <a:buFontTx/>
              <a:buChar char="-"/>
            </a:pPr>
            <a:r>
              <a:rPr lang="en-US" dirty="0"/>
              <a:t>The test set is used to evaluate the performance</a:t>
            </a:r>
          </a:p>
          <a:p>
            <a:pPr>
              <a:buFontTx/>
              <a:buChar char="-"/>
            </a:pPr>
            <a:endParaRPr lang="en-US" dirty="0"/>
          </a:p>
        </p:txBody>
      </p:sp>
      <p:pic>
        <p:nvPicPr>
          <p:cNvPr id="6" name="Google Shape;162;p28">
            <a:extLst>
              <a:ext uri="{FF2B5EF4-FFF2-40B4-BE49-F238E27FC236}">
                <a16:creationId xmlns:a16="http://schemas.microsoft.com/office/drawing/2014/main" id="{13BC894A-E9F6-D1D4-457E-20FEF6FA3D3E}"/>
              </a:ext>
            </a:extLst>
          </p:cNvPr>
          <p:cNvPicPr preferRelativeResize="0"/>
          <p:nvPr/>
        </p:nvPicPr>
        <p:blipFill>
          <a:blip r:embed="rId2">
            <a:alphaModFix/>
          </a:blip>
          <a:stretch>
            <a:fillRect/>
          </a:stretch>
        </p:blipFill>
        <p:spPr>
          <a:xfrm>
            <a:off x="4482300" y="1468825"/>
            <a:ext cx="4509300" cy="3381975"/>
          </a:xfrm>
          <a:prstGeom prst="rect">
            <a:avLst/>
          </a:prstGeom>
          <a:noFill/>
          <a:ln>
            <a:noFill/>
          </a:ln>
        </p:spPr>
      </p:pic>
      <p:pic>
        <p:nvPicPr>
          <p:cNvPr id="7" name="Google Shape;162;p28">
            <a:extLst>
              <a:ext uri="{FF2B5EF4-FFF2-40B4-BE49-F238E27FC236}">
                <a16:creationId xmlns:a16="http://schemas.microsoft.com/office/drawing/2014/main" id="{EDD88B8C-B999-B1C6-0209-5A215BFDA8CF}"/>
              </a:ext>
            </a:extLst>
          </p:cNvPr>
          <p:cNvPicPr preferRelativeResize="0"/>
          <p:nvPr/>
        </p:nvPicPr>
        <p:blipFill>
          <a:blip r:embed="rId2">
            <a:alphaModFix/>
          </a:blip>
          <a:stretch>
            <a:fillRect/>
          </a:stretch>
        </p:blipFill>
        <p:spPr>
          <a:xfrm>
            <a:off x="4634700" y="1621225"/>
            <a:ext cx="4509300" cy="3381975"/>
          </a:xfrm>
          <a:prstGeom prst="rect">
            <a:avLst/>
          </a:prstGeom>
          <a:noFill/>
          <a:ln>
            <a:noFill/>
          </a:ln>
        </p:spPr>
      </p:pic>
    </p:spTree>
    <p:extLst>
      <p:ext uri="{BB962C8B-B14F-4D97-AF65-F5344CB8AC3E}">
        <p14:creationId xmlns:p14="http://schemas.microsoft.com/office/powerpoint/2010/main" val="1520357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8D314-A6F1-74AA-11A5-A960B29535A3}"/>
              </a:ext>
            </a:extLst>
          </p:cNvPr>
          <p:cNvSpPr>
            <a:spLocks noGrp="1"/>
          </p:cNvSpPr>
          <p:nvPr>
            <p:ph type="title"/>
          </p:nvPr>
        </p:nvSpPr>
        <p:spPr/>
        <p:txBody>
          <a:bodyPr/>
          <a:lstStyle/>
          <a:p>
            <a:r>
              <a:rPr lang="en-US" dirty="0"/>
              <a:t>Model Validation: Train-Test Split</a:t>
            </a:r>
          </a:p>
        </p:txBody>
      </p:sp>
      <p:sp>
        <p:nvSpPr>
          <p:cNvPr id="3" name="Text Placeholder 2">
            <a:extLst>
              <a:ext uri="{FF2B5EF4-FFF2-40B4-BE49-F238E27FC236}">
                <a16:creationId xmlns:a16="http://schemas.microsoft.com/office/drawing/2014/main" id="{43207B0C-E6A1-D5CF-A5BC-9D6B1572D987}"/>
              </a:ext>
            </a:extLst>
          </p:cNvPr>
          <p:cNvSpPr>
            <a:spLocks noGrp="1"/>
          </p:cNvSpPr>
          <p:nvPr>
            <p:ph type="body" idx="1"/>
          </p:nvPr>
        </p:nvSpPr>
        <p:spPr>
          <a:xfrm>
            <a:off x="311700" y="1468825"/>
            <a:ext cx="4260300" cy="3099900"/>
          </a:xfrm>
        </p:spPr>
        <p:txBody>
          <a:bodyPr/>
          <a:lstStyle/>
          <a:p>
            <a:pPr>
              <a:buFontTx/>
              <a:buChar char="-"/>
            </a:pPr>
            <a:r>
              <a:rPr lang="en-US" dirty="0"/>
              <a:t>We want to give the model new, unseen data. </a:t>
            </a:r>
          </a:p>
          <a:p>
            <a:pPr>
              <a:buFontTx/>
              <a:buChar char="-"/>
            </a:pPr>
            <a:endParaRPr lang="en-US" dirty="0"/>
          </a:p>
          <a:p>
            <a:pPr>
              <a:buFontTx/>
              <a:buChar char="-"/>
            </a:pPr>
            <a:r>
              <a:rPr lang="en-US" dirty="0"/>
              <a:t>We do this to ensure the model can generalize well. </a:t>
            </a:r>
          </a:p>
        </p:txBody>
      </p:sp>
      <p:pic>
        <p:nvPicPr>
          <p:cNvPr id="6" name="Google Shape;162;p28">
            <a:extLst>
              <a:ext uri="{FF2B5EF4-FFF2-40B4-BE49-F238E27FC236}">
                <a16:creationId xmlns:a16="http://schemas.microsoft.com/office/drawing/2014/main" id="{13BC894A-E9F6-D1D4-457E-20FEF6FA3D3E}"/>
              </a:ext>
            </a:extLst>
          </p:cNvPr>
          <p:cNvPicPr preferRelativeResize="0"/>
          <p:nvPr/>
        </p:nvPicPr>
        <p:blipFill>
          <a:blip r:embed="rId2">
            <a:alphaModFix/>
          </a:blip>
          <a:stretch>
            <a:fillRect/>
          </a:stretch>
        </p:blipFill>
        <p:spPr>
          <a:xfrm>
            <a:off x="4482300" y="1468825"/>
            <a:ext cx="4509300" cy="3381975"/>
          </a:xfrm>
          <a:prstGeom prst="rect">
            <a:avLst/>
          </a:prstGeom>
          <a:noFill/>
          <a:ln>
            <a:noFill/>
          </a:ln>
        </p:spPr>
      </p:pic>
      <p:pic>
        <p:nvPicPr>
          <p:cNvPr id="7" name="Google Shape;162;p28">
            <a:extLst>
              <a:ext uri="{FF2B5EF4-FFF2-40B4-BE49-F238E27FC236}">
                <a16:creationId xmlns:a16="http://schemas.microsoft.com/office/drawing/2014/main" id="{EDD88B8C-B999-B1C6-0209-5A215BFDA8CF}"/>
              </a:ext>
            </a:extLst>
          </p:cNvPr>
          <p:cNvPicPr preferRelativeResize="0"/>
          <p:nvPr/>
        </p:nvPicPr>
        <p:blipFill>
          <a:blip r:embed="rId2">
            <a:alphaModFix/>
          </a:blip>
          <a:stretch>
            <a:fillRect/>
          </a:stretch>
        </p:blipFill>
        <p:spPr>
          <a:xfrm>
            <a:off x="4634700" y="1621225"/>
            <a:ext cx="4509300" cy="3381975"/>
          </a:xfrm>
          <a:prstGeom prst="rect">
            <a:avLst/>
          </a:prstGeom>
          <a:noFill/>
          <a:ln>
            <a:noFill/>
          </a:ln>
        </p:spPr>
      </p:pic>
    </p:spTree>
    <p:extLst>
      <p:ext uri="{BB962C8B-B14F-4D97-AF65-F5344CB8AC3E}">
        <p14:creationId xmlns:p14="http://schemas.microsoft.com/office/powerpoint/2010/main" val="1317843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8D314-A6F1-74AA-11A5-A960B29535A3}"/>
              </a:ext>
            </a:extLst>
          </p:cNvPr>
          <p:cNvSpPr>
            <a:spLocks noGrp="1"/>
          </p:cNvSpPr>
          <p:nvPr>
            <p:ph type="title"/>
          </p:nvPr>
        </p:nvSpPr>
        <p:spPr/>
        <p:txBody>
          <a:bodyPr/>
          <a:lstStyle/>
          <a:p>
            <a:r>
              <a:rPr lang="en-US" dirty="0"/>
              <a:t>Model Validation: Train-Test Split</a:t>
            </a:r>
          </a:p>
        </p:txBody>
      </p:sp>
      <p:sp>
        <p:nvSpPr>
          <p:cNvPr id="3" name="Text Placeholder 2">
            <a:extLst>
              <a:ext uri="{FF2B5EF4-FFF2-40B4-BE49-F238E27FC236}">
                <a16:creationId xmlns:a16="http://schemas.microsoft.com/office/drawing/2014/main" id="{43207B0C-E6A1-D5CF-A5BC-9D6B1572D987}"/>
              </a:ext>
            </a:extLst>
          </p:cNvPr>
          <p:cNvSpPr>
            <a:spLocks noGrp="1"/>
          </p:cNvSpPr>
          <p:nvPr>
            <p:ph type="body" idx="1"/>
          </p:nvPr>
        </p:nvSpPr>
        <p:spPr>
          <a:xfrm>
            <a:off x="311700" y="1468825"/>
            <a:ext cx="4260300" cy="3099900"/>
          </a:xfrm>
        </p:spPr>
        <p:txBody>
          <a:bodyPr/>
          <a:lstStyle/>
          <a:p>
            <a:pPr>
              <a:buFontTx/>
              <a:buChar char="-"/>
            </a:pPr>
            <a:r>
              <a:rPr lang="en-US" dirty="0"/>
              <a:t>How do we divide the train and test set? No one-size-fits-all rule. </a:t>
            </a:r>
          </a:p>
          <a:p>
            <a:pPr>
              <a:buFontTx/>
              <a:buChar char="-"/>
            </a:pPr>
            <a:endParaRPr lang="en-US" dirty="0"/>
          </a:p>
          <a:p>
            <a:pPr>
              <a:buFontTx/>
              <a:buChar char="-"/>
            </a:pPr>
            <a:r>
              <a:rPr lang="en-US" dirty="0"/>
              <a:t>A common breakdown is 70/30 or 80/20 train vs test</a:t>
            </a:r>
          </a:p>
          <a:p>
            <a:pPr>
              <a:buFontTx/>
              <a:buChar char="-"/>
            </a:pPr>
            <a:endParaRPr lang="en-US" dirty="0"/>
          </a:p>
          <a:p>
            <a:pPr>
              <a:buFontTx/>
              <a:buChar char="-"/>
            </a:pPr>
            <a:endParaRPr lang="en-US" dirty="0"/>
          </a:p>
        </p:txBody>
      </p:sp>
      <p:pic>
        <p:nvPicPr>
          <p:cNvPr id="6" name="Google Shape;162;p28">
            <a:extLst>
              <a:ext uri="{FF2B5EF4-FFF2-40B4-BE49-F238E27FC236}">
                <a16:creationId xmlns:a16="http://schemas.microsoft.com/office/drawing/2014/main" id="{13BC894A-E9F6-D1D4-457E-20FEF6FA3D3E}"/>
              </a:ext>
            </a:extLst>
          </p:cNvPr>
          <p:cNvPicPr preferRelativeResize="0"/>
          <p:nvPr/>
        </p:nvPicPr>
        <p:blipFill>
          <a:blip r:embed="rId2">
            <a:alphaModFix/>
          </a:blip>
          <a:stretch>
            <a:fillRect/>
          </a:stretch>
        </p:blipFill>
        <p:spPr>
          <a:xfrm>
            <a:off x="4482300" y="1468825"/>
            <a:ext cx="4509300" cy="3381975"/>
          </a:xfrm>
          <a:prstGeom prst="rect">
            <a:avLst/>
          </a:prstGeom>
          <a:noFill/>
          <a:ln>
            <a:noFill/>
          </a:ln>
        </p:spPr>
      </p:pic>
      <p:pic>
        <p:nvPicPr>
          <p:cNvPr id="7" name="Google Shape;162;p28">
            <a:extLst>
              <a:ext uri="{FF2B5EF4-FFF2-40B4-BE49-F238E27FC236}">
                <a16:creationId xmlns:a16="http://schemas.microsoft.com/office/drawing/2014/main" id="{EDD88B8C-B999-B1C6-0209-5A215BFDA8CF}"/>
              </a:ext>
            </a:extLst>
          </p:cNvPr>
          <p:cNvPicPr preferRelativeResize="0"/>
          <p:nvPr/>
        </p:nvPicPr>
        <p:blipFill>
          <a:blip r:embed="rId2">
            <a:alphaModFix/>
          </a:blip>
          <a:stretch>
            <a:fillRect/>
          </a:stretch>
        </p:blipFill>
        <p:spPr>
          <a:xfrm>
            <a:off x="4634700" y="1621225"/>
            <a:ext cx="4509300" cy="3381975"/>
          </a:xfrm>
          <a:prstGeom prst="rect">
            <a:avLst/>
          </a:prstGeom>
          <a:noFill/>
          <a:ln>
            <a:noFill/>
          </a:ln>
        </p:spPr>
      </p:pic>
    </p:spTree>
    <p:extLst>
      <p:ext uri="{BB962C8B-B14F-4D97-AF65-F5344CB8AC3E}">
        <p14:creationId xmlns:p14="http://schemas.microsoft.com/office/powerpoint/2010/main" val="2950841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8D314-A6F1-74AA-11A5-A960B29535A3}"/>
              </a:ext>
            </a:extLst>
          </p:cNvPr>
          <p:cNvSpPr>
            <a:spLocks noGrp="1"/>
          </p:cNvSpPr>
          <p:nvPr>
            <p:ph type="title"/>
          </p:nvPr>
        </p:nvSpPr>
        <p:spPr/>
        <p:txBody>
          <a:bodyPr/>
          <a:lstStyle/>
          <a:p>
            <a:r>
              <a:rPr lang="en-US" dirty="0"/>
              <a:t>Model Validation: Train-Test Split</a:t>
            </a:r>
          </a:p>
        </p:txBody>
      </p:sp>
      <p:sp>
        <p:nvSpPr>
          <p:cNvPr id="3" name="Text Placeholder 2">
            <a:extLst>
              <a:ext uri="{FF2B5EF4-FFF2-40B4-BE49-F238E27FC236}">
                <a16:creationId xmlns:a16="http://schemas.microsoft.com/office/drawing/2014/main" id="{43207B0C-E6A1-D5CF-A5BC-9D6B1572D987}"/>
              </a:ext>
            </a:extLst>
          </p:cNvPr>
          <p:cNvSpPr>
            <a:spLocks noGrp="1"/>
          </p:cNvSpPr>
          <p:nvPr>
            <p:ph type="body" idx="1"/>
          </p:nvPr>
        </p:nvSpPr>
        <p:spPr>
          <a:xfrm>
            <a:off x="311700" y="1468825"/>
            <a:ext cx="4260300" cy="3099900"/>
          </a:xfrm>
        </p:spPr>
        <p:txBody>
          <a:bodyPr/>
          <a:lstStyle/>
          <a:p>
            <a:pPr>
              <a:buFontTx/>
              <a:buChar char="-"/>
            </a:pPr>
            <a:r>
              <a:rPr lang="en-US" dirty="0"/>
              <a:t>The split might be determined by:</a:t>
            </a:r>
          </a:p>
          <a:p>
            <a:pPr>
              <a:buFontTx/>
              <a:buChar char="-"/>
            </a:pPr>
            <a:r>
              <a:rPr lang="en-US" dirty="0"/>
              <a:t> </a:t>
            </a:r>
          </a:p>
          <a:p>
            <a:pPr>
              <a:buFontTx/>
              <a:buChar char="-"/>
            </a:pPr>
            <a:r>
              <a:rPr lang="en-US" dirty="0"/>
              <a:t>How big the overall data is. If the data is already pretty small, then you might want a larger training set to get enough data to learn. </a:t>
            </a:r>
          </a:p>
          <a:p>
            <a:pPr>
              <a:buFontTx/>
              <a:buChar char="-"/>
            </a:pPr>
            <a:endParaRPr lang="en-US" dirty="0"/>
          </a:p>
          <a:p>
            <a:pPr>
              <a:buFontTx/>
              <a:buChar char="-"/>
            </a:pPr>
            <a:r>
              <a:rPr lang="en-US" dirty="0"/>
              <a:t>If the data is large, perhaps a smaller split is fine.  </a:t>
            </a:r>
          </a:p>
        </p:txBody>
      </p:sp>
      <p:pic>
        <p:nvPicPr>
          <p:cNvPr id="6" name="Google Shape;162;p28">
            <a:extLst>
              <a:ext uri="{FF2B5EF4-FFF2-40B4-BE49-F238E27FC236}">
                <a16:creationId xmlns:a16="http://schemas.microsoft.com/office/drawing/2014/main" id="{13BC894A-E9F6-D1D4-457E-20FEF6FA3D3E}"/>
              </a:ext>
            </a:extLst>
          </p:cNvPr>
          <p:cNvPicPr preferRelativeResize="0"/>
          <p:nvPr/>
        </p:nvPicPr>
        <p:blipFill>
          <a:blip r:embed="rId2">
            <a:alphaModFix/>
          </a:blip>
          <a:stretch>
            <a:fillRect/>
          </a:stretch>
        </p:blipFill>
        <p:spPr>
          <a:xfrm>
            <a:off x="4482300" y="1468825"/>
            <a:ext cx="4509300" cy="3381975"/>
          </a:xfrm>
          <a:prstGeom prst="rect">
            <a:avLst/>
          </a:prstGeom>
          <a:noFill/>
          <a:ln>
            <a:noFill/>
          </a:ln>
        </p:spPr>
      </p:pic>
      <p:pic>
        <p:nvPicPr>
          <p:cNvPr id="7" name="Google Shape;162;p28">
            <a:extLst>
              <a:ext uri="{FF2B5EF4-FFF2-40B4-BE49-F238E27FC236}">
                <a16:creationId xmlns:a16="http://schemas.microsoft.com/office/drawing/2014/main" id="{EDD88B8C-B999-B1C6-0209-5A215BFDA8CF}"/>
              </a:ext>
            </a:extLst>
          </p:cNvPr>
          <p:cNvPicPr preferRelativeResize="0"/>
          <p:nvPr/>
        </p:nvPicPr>
        <p:blipFill>
          <a:blip r:embed="rId2">
            <a:alphaModFix/>
          </a:blip>
          <a:stretch>
            <a:fillRect/>
          </a:stretch>
        </p:blipFill>
        <p:spPr>
          <a:xfrm>
            <a:off x="4634700" y="1621225"/>
            <a:ext cx="4509300" cy="3381975"/>
          </a:xfrm>
          <a:prstGeom prst="rect">
            <a:avLst/>
          </a:prstGeom>
          <a:noFill/>
          <a:ln>
            <a:noFill/>
          </a:ln>
        </p:spPr>
      </p:pic>
    </p:spTree>
    <p:extLst>
      <p:ext uri="{BB962C8B-B14F-4D97-AF65-F5344CB8AC3E}">
        <p14:creationId xmlns:p14="http://schemas.microsoft.com/office/powerpoint/2010/main" val="3439924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8D314-A6F1-74AA-11A5-A960B29535A3}"/>
              </a:ext>
            </a:extLst>
          </p:cNvPr>
          <p:cNvSpPr>
            <a:spLocks noGrp="1"/>
          </p:cNvSpPr>
          <p:nvPr>
            <p:ph type="title"/>
          </p:nvPr>
        </p:nvSpPr>
        <p:spPr/>
        <p:txBody>
          <a:bodyPr/>
          <a:lstStyle/>
          <a:p>
            <a:r>
              <a:rPr lang="en-US" dirty="0"/>
              <a:t>Model Validation: Train-Test Split</a:t>
            </a:r>
          </a:p>
        </p:txBody>
      </p:sp>
      <p:sp>
        <p:nvSpPr>
          <p:cNvPr id="3" name="Text Placeholder 2">
            <a:extLst>
              <a:ext uri="{FF2B5EF4-FFF2-40B4-BE49-F238E27FC236}">
                <a16:creationId xmlns:a16="http://schemas.microsoft.com/office/drawing/2014/main" id="{43207B0C-E6A1-D5CF-A5BC-9D6B1572D987}"/>
              </a:ext>
            </a:extLst>
          </p:cNvPr>
          <p:cNvSpPr>
            <a:spLocks noGrp="1"/>
          </p:cNvSpPr>
          <p:nvPr>
            <p:ph type="body" idx="1"/>
          </p:nvPr>
        </p:nvSpPr>
        <p:spPr>
          <a:xfrm>
            <a:off x="311700" y="1468825"/>
            <a:ext cx="4260300" cy="3099900"/>
          </a:xfrm>
        </p:spPr>
        <p:txBody>
          <a:bodyPr/>
          <a:lstStyle/>
          <a:p>
            <a:pPr>
              <a:buFontTx/>
              <a:buChar char="-"/>
            </a:pPr>
            <a:r>
              <a:rPr lang="en-US" dirty="0"/>
              <a:t>You need to make sure your training data is representative of the larger sample.</a:t>
            </a:r>
          </a:p>
        </p:txBody>
      </p:sp>
      <p:pic>
        <p:nvPicPr>
          <p:cNvPr id="6" name="Google Shape;162;p28">
            <a:extLst>
              <a:ext uri="{FF2B5EF4-FFF2-40B4-BE49-F238E27FC236}">
                <a16:creationId xmlns:a16="http://schemas.microsoft.com/office/drawing/2014/main" id="{13BC894A-E9F6-D1D4-457E-20FEF6FA3D3E}"/>
              </a:ext>
            </a:extLst>
          </p:cNvPr>
          <p:cNvPicPr preferRelativeResize="0"/>
          <p:nvPr/>
        </p:nvPicPr>
        <p:blipFill>
          <a:blip r:embed="rId2">
            <a:alphaModFix/>
          </a:blip>
          <a:stretch>
            <a:fillRect/>
          </a:stretch>
        </p:blipFill>
        <p:spPr>
          <a:xfrm>
            <a:off x="4482300" y="1468825"/>
            <a:ext cx="4509300" cy="3381975"/>
          </a:xfrm>
          <a:prstGeom prst="rect">
            <a:avLst/>
          </a:prstGeom>
          <a:noFill/>
          <a:ln>
            <a:noFill/>
          </a:ln>
        </p:spPr>
      </p:pic>
      <p:pic>
        <p:nvPicPr>
          <p:cNvPr id="7" name="Google Shape;162;p28">
            <a:extLst>
              <a:ext uri="{FF2B5EF4-FFF2-40B4-BE49-F238E27FC236}">
                <a16:creationId xmlns:a16="http://schemas.microsoft.com/office/drawing/2014/main" id="{EDD88B8C-B999-B1C6-0209-5A215BFDA8CF}"/>
              </a:ext>
            </a:extLst>
          </p:cNvPr>
          <p:cNvPicPr preferRelativeResize="0"/>
          <p:nvPr/>
        </p:nvPicPr>
        <p:blipFill>
          <a:blip r:embed="rId2">
            <a:alphaModFix/>
          </a:blip>
          <a:stretch>
            <a:fillRect/>
          </a:stretch>
        </p:blipFill>
        <p:spPr>
          <a:xfrm>
            <a:off x="4634700" y="1621225"/>
            <a:ext cx="4509300" cy="3381975"/>
          </a:xfrm>
          <a:prstGeom prst="rect">
            <a:avLst/>
          </a:prstGeom>
          <a:noFill/>
          <a:ln>
            <a:noFill/>
          </a:ln>
        </p:spPr>
      </p:pic>
    </p:spTree>
    <p:extLst>
      <p:ext uri="{BB962C8B-B14F-4D97-AF65-F5344CB8AC3E}">
        <p14:creationId xmlns:p14="http://schemas.microsoft.com/office/powerpoint/2010/main" val="89441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97428" y="427685"/>
            <a:ext cx="2496820" cy="514350"/>
          </a:xfrm>
          <a:prstGeom prst="rect">
            <a:avLst/>
          </a:prstGeom>
        </p:spPr>
        <p:txBody>
          <a:bodyPr vert="horz" wrap="square" lIns="0" tIns="13335" rIns="0" bIns="0" rtlCol="0">
            <a:spAutoFit/>
          </a:bodyPr>
          <a:lstStyle/>
          <a:p>
            <a:pPr marL="12700">
              <a:lnSpc>
                <a:spcPct val="100000"/>
              </a:lnSpc>
              <a:spcBef>
                <a:spcPts val="105"/>
              </a:spcBef>
            </a:pPr>
            <a:r>
              <a:rPr spc="-270" dirty="0"/>
              <a:t>An</a:t>
            </a:r>
            <a:r>
              <a:rPr spc="-275" dirty="0"/>
              <a:t>n</a:t>
            </a:r>
            <a:r>
              <a:rPr spc="-254" dirty="0"/>
              <a:t>ounc</a:t>
            </a:r>
            <a:r>
              <a:rPr spc="-270" dirty="0"/>
              <a:t>e</a:t>
            </a:r>
            <a:r>
              <a:rPr spc="-330" dirty="0"/>
              <a:t>me</a:t>
            </a:r>
            <a:r>
              <a:rPr spc="-295" dirty="0"/>
              <a:t>n</a:t>
            </a:r>
            <a:r>
              <a:rPr spc="-135" dirty="0"/>
              <a:t>t</a:t>
            </a:r>
          </a:p>
        </p:txBody>
      </p:sp>
      <p:sp>
        <p:nvSpPr>
          <p:cNvPr id="4" name="object 4"/>
          <p:cNvSpPr txBox="1">
            <a:spLocks noGrp="1"/>
          </p:cNvSpPr>
          <p:nvPr>
            <p:ph type="sldNum" sz="quarter" idx="7"/>
          </p:nvPr>
        </p:nvSpPr>
        <p:spPr>
          <a:prstGeom prst="rect">
            <a:avLst/>
          </a:prstGeom>
        </p:spPr>
        <p:txBody>
          <a:bodyPr vert="horz" wrap="square" lIns="0" tIns="36830" rIns="0" bIns="0" rtlCol="0">
            <a:spAutoFit/>
          </a:bodyPr>
          <a:lstStyle/>
          <a:p>
            <a:pPr marL="98425">
              <a:lnSpc>
                <a:spcPct val="100000"/>
              </a:lnSpc>
              <a:spcBef>
                <a:spcPts val="290"/>
              </a:spcBef>
            </a:pPr>
            <a:fld id="{81D60167-4931-47E6-BA6A-407CBD079E47}" type="slidenum">
              <a:rPr spc="-25" dirty="0"/>
              <a:t>2</a:t>
            </a:fld>
            <a:endParaRPr spc="-25" dirty="0"/>
          </a:p>
        </p:txBody>
      </p:sp>
      <p:sp>
        <p:nvSpPr>
          <p:cNvPr id="3" name="object 3"/>
          <p:cNvSpPr txBox="1"/>
          <p:nvPr/>
        </p:nvSpPr>
        <p:spPr>
          <a:xfrm>
            <a:off x="978306" y="1339723"/>
            <a:ext cx="7708494" cy="776495"/>
          </a:xfrm>
          <a:prstGeom prst="rect">
            <a:avLst/>
          </a:prstGeom>
        </p:spPr>
        <p:txBody>
          <a:bodyPr vert="horz" wrap="square" lIns="0" tIns="12065" rIns="0" bIns="0" rtlCol="0">
            <a:spAutoFit/>
          </a:bodyPr>
          <a:lstStyle/>
          <a:p>
            <a:pPr marL="380365" indent="-355600">
              <a:lnSpc>
                <a:spcPct val="100000"/>
              </a:lnSpc>
              <a:spcBef>
                <a:spcPts val="95"/>
              </a:spcBef>
              <a:buSzPct val="125000"/>
              <a:buFont typeface="Arial MT"/>
              <a:buChar char="•"/>
              <a:tabLst>
                <a:tab pos="380365" algn="l"/>
                <a:tab pos="381000" algn="l"/>
              </a:tabLst>
            </a:pPr>
            <a:r>
              <a:rPr lang="en-US" sz="1600" dirty="0">
                <a:latin typeface="Lucida Sans Unicode"/>
                <a:cs typeface="Lucida Sans Unicode"/>
              </a:rPr>
              <a:t>All assignments (1-4) should be submitted no later than Friday.</a:t>
            </a:r>
          </a:p>
          <a:p>
            <a:pPr marL="380365" indent="-355600">
              <a:lnSpc>
                <a:spcPct val="100000"/>
              </a:lnSpc>
              <a:spcBef>
                <a:spcPts val="95"/>
              </a:spcBef>
              <a:buSzPct val="125000"/>
              <a:buFont typeface="Arial MT"/>
              <a:buChar char="•"/>
              <a:tabLst>
                <a:tab pos="380365" algn="l"/>
                <a:tab pos="381000" algn="l"/>
              </a:tabLst>
            </a:pPr>
            <a:r>
              <a:rPr lang="en-US" altLang="zh-CN" sz="1600" dirty="0">
                <a:latin typeface="Lucida Sans Unicode"/>
                <a:cs typeface="Lucida Sans Unicode"/>
              </a:rPr>
              <a:t>Friday Afternoon: 7-10 minutes presentation</a:t>
            </a:r>
          </a:p>
          <a:p>
            <a:pPr marL="380365" indent="-355600">
              <a:lnSpc>
                <a:spcPct val="100000"/>
              </a:lnSpc>
              <a:spcBef>
                <a:spcPts val="95"/>
              </a:spcBef>
              <a:buSzPct val="125000"/>
              <a:buFont typeface="Arial MT"/>
              <a:buChar char="•"/>
              <a:tabLst>
                <a:tab pos="380365" algn="l"/>
                <a:tab pos="381000" algn="l"/>
              </a:tabLst>
            </a:pPr>
            <a:r>
              <a:rPr lang="en-US" sz="1600" dirty="0">
                <a:latin typeface="Lucida Sans Unicode"/>
                <a:cs typeface="Lucida Sans Unicode"/>
              </a:rPr>
              <a:t>Final poster due: Sunday night </a:t>
            </a:r>
            <a:endParaRPr sz="1600" dirty="0">
              <a:latin typeface="Lucida Sans Unicode"/>
              <a:cs typeface="Lucida Sans Unicod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852661" y="4878337"/>
            <a:ext cx="201930" cy="213360"/>
          </a:xfrm>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z="1000" spc="-35" dirty="0">
                <a:solidFill>
                  <a:srgbClr val="FFFFFF"/>
                </a:solidFill>
                <a:latin typeface="Trebuchet MS"/>
                <a:cs typeface="Trebuchet MS"/>
              </a:rPr>
              <a:t>20</a:t>
            </a:fld>
            <a:endParaRPr sz="1000">
              <a:latin typeface="Trebuchet MS"/>
              <a:cs typeface="Trebuchet MS"/>
            </a:endParaRPr>
          </a:p>
        </p:txBody>
      </p:sp>
      <p:pic>
        <p:nvPicPr>
          <p:cNvPr id="7" name="Picture 6">
            <a:extLst>
              <a:ext uri="{FF2B5EF4-FFF2-40B4-BE49-F238E27FC236}">
                <a16:creationId xmlns:a16="http://schemas.microsoft.com/office/drawing/2014/main" id="{16D9FA04-0AB1-DB96-E217-92C4FCD01531}"/>
              </a:ext>
            </a:extLst>
          </p:cNvPr>
          <p:cNvPicPr>
            <a:picLocks noChangeAspect="1"/>
          </p:cNvPicPr>
          <p:nvPr/>
        </p:nvPicPr>
        <p:blipFill>
          <a:blip r:embed="rId3"/>
          <a:stretch>
            <a:fillRect/>
          </a:stretch>
        </p:blipFill>
        <p:spPr>
          <a:xfrm>
            <a:off x="0" y="11430"/>
            <a:ext cx="9144000" cy="5120640"/>
          </a:xfrm>
          <a:prstGeom prst="rect">
            <a:avLst/>
          </a:prstGeom>
        </p:spPr>
      </p:pic>
      <p:pic>
        <p:nvPicPr>
          <p:cNvPr id="10" name="Picture 9">
            <a:extLst>
              <a:ext uri="{FF2B5EF4-FFF2-40B4-BE49-F238E27FC236}">
                <a16:creationId xmlns:a16="http://schemas.microsoft.com/office/drawing/2014/main" id="{B77922AE-5AB0-2FF4-70EE-7F0018150AC1}"/>
              </a:ext>
            </a:extLst>
          </p:cNvPr>
          <p:cNvPicPr>
            <a:picLocks noChangeAspect="1"/>
          </p:cNvPicPr>
          <p:nvPr/>
        </p:nvPicPr>
        <p:blipFill>
          <a:blip r:embed="rId4"/>
          <a:stretch>
            <a:fillRect/>
          </a:stretch>
        </p:blipFill>
        <p:spPr>
          <a:xfrm>
            <a:off x="8815513" y="4903470"/>
            <a:ext cx="276225" cy="228600"/>
          </a:xfrm>
          <a:prstGeom prst="rect">
            <a:avLst/>
          </a:prstGeom>
        </p:spPr>
      </p:pic>
    </p:spTree>
    <p:extLst>
      <p:ext uri="{BB962C8B-B14F-4D97-AF65-F5344CB8AC3E}">
        <p14:creationId xmlns:p14="http://schemas.microsoft.com/office/powerpoint/2010/main" val="3965494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852661" y="4878337"/>
            <a:ext cx="201930" cy="213360"/>
          </a:xfrm>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z="1000" spc="-35" dirty="0">
                <a:solidFill>
                  <a:srgbClr val="FFFFFF"/>
                </a:solidFill>
                <a:latin typeface="Trebuchet MS"/>
                <a:cs typeface="Trebuchet MS"/>
              </a:rPr>
              <a:t>21</a:t>
            </a:fld>
            <a:endParaRPr sz="1000">
              <a:latin typeface="Trebuchet MS"/>
              <a:cs typeface="Trebuchet MS"/>
            </a:endParaRPr>
          </a:p>
        </p:txBody>
      </p:sp>
      <p:pic>
        <p:nvPicPr>
          <p:cNvPr id="7" name="Picture 6">
            <a:extLst>
              <a:ext uri="{FF2B5EF4-FFF2-40B4-BE49-F238E27FC236}">
                <a16:creationId xmlns:a16="http://schemas.microsoft.com/office/drawing/2014/main" id="{91C1286C-D0D7-F519-C106-A5392080F0F3}"/>
              </a:ext>
            </a:extLst>
          </p:cNvPr>
          <p:cNvPicPr>
            <a:picLocks noChangeAspect="1"/>
          </p:cNvPicPr>
          <p:nvPr/>
        </p:nvPicPr>
        <p:blipFill>
          <a:blip r:embed="rId3"/>
          <a:stretch>
            <a:fillRect/>
          </a:stretch>
        </p:blipFill>
        <p:spPr>
          <a:xfrm>
            <a:off x="0" y="0"/>
            <a:ext cx="9144000" cy="4316255"/>
          </a:xfrm>
          <a:prstGeom prst="rect">
            <a:avLst/>
          </a:prstGeom>
        </p:spPr>
      </p:pic>
    </p:spTree>
    <p:extLst>
      <p:ext uri="{BB962C8B-B14F-4D97-AF65-F5344CB8AC3E}">
        <p14:creationId xmlns:p14="http://schemas.microsoft.com/office/powerpoint/2010/main" val="3848045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852661" y="4878337"/>
            <a:ext cx="201930" cy="213360"/>
          </a:xfrm>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z="1000" spc="-35" dirty="0">
                <a:solidFill>
                  <a:srgbClr val="FFFFFF"/>
                </a:solidFill>
                <a:latin typeface="Trebuchet MS"/>
                <a:cs typeface="Trebuchet MS"/>
              </a:rPr>
              <a:t>22</a:t>
            </a:fld>
            <a:endParaRPr sz="1000">
              <a:latin typeface="Trebuchet MS"/>
              <a:cs typeface="Trebuchet MS"/>
            </a:endParaRPr>
          </a:p>
        </p:txBody>
      </p:sp>
      <p:pic>
        <p:nvPicPr>
          <p:cNvPr id="7" name="Picture 6">
            <a:extLst>
              <a:ext uri="{FF2B5EF4-FFF2-40B4-BE49-F238E27FC236}">
                <a16:creationId xmlns:a16="http://schemas.microsoft.com/office/drawing/2014/main" id="{FC057727-DB2A-2896-18B6-10E247D27175}"/>
              </a:ext>
            </a:extLst>
          </p:cNvPr>
          <p:cNvPicPr>
            <a:picLocks noChangeAspect="1"/>
          </p:cNvPicPr>
          <p:nvPr/>
        </p:nvPicPr>
        <p:blipFill>
          <a:blip r:embed="rId3"/>
          <a:stretch>
            <a:fillRect/>
          </a:stretch>
        </p:blipFill>
        <p:spPr>
          <a:xfrm>
            <a:off x="0" y="0"/>
            <a:ext cx="9144000" cy="4203000"/>
          </a:xfrm>
          <a:prstGeom prst="rect">
            <a:avLst/>
          </a:prstGeom>
        </p:spPr>
      </p:pic>
    </p:spTree>
    <p:extLst>
      <p:ext uri="{BB962C8B-B14F-4D97-AF65-F5344CB8AC3E}">
        <p14:creationId xmlns:p14="http://schemas.microsoft.com/office/powerpoint/2010/main" val="2325893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789E96-C4B8-CE3C-A46C-75C241BF3267}"/>
              </a:ext>
            </a:extLst>
          </p:cNvPr>
          <p:cNvPicPr>
            <a:picLocks noChangeAspect="1"/>
          </p:cNvPicPr>
          <p:nvPr/>
        </p:nvPicPr>
        <p:blipFill>
          <a:blip r:embed="rId2"/>
          <a:stretch>
            <a:fillRect/>
          </a:stretch>
        </p:blipFill>
        <p:spPr>
          <a:xfrm>
            <a:off x="876300" y="-95250"/>
            <a:ext cx="7391400" cy="1960361"/>
          </a:xfrm>
          <a:prstGeom prst="rect">
            <a:avLst/>
          </a:prstGeom>
        </p:spPr>
      </p:pic>
      <p:sp>
        <p:nvSpPr>
          <p:cNvPr id="5" name="TextBox 4">
            <a:extLst>
              <a:ext uri="{FF2B5EF4-FFF2-40B4-BE49-F238E27FC236}">
                <a16:creationId xmlns:a16="http://schemas.microsoft.com/office/drawing/2014/main" id="{B9B0C59C-FF81-8F94-E282-036DD6CBCFE3}"/>
              </a:ext>
            </a:extLst>
          </p:cNvPr>
          <p:cNvSpPr txBox="1"/>
          <p:nvPr/>
        </p:nvSpPr>
        <p:spPr>
          <a:xfrm>
            <a:off x="876300" y="1841238"/>
            <a:ext cx="7810500" cy="2046714"/>
          </a:xfrm>
          <a:prstGeom prst="rect">
            <a:avLst/>
          </a:prstGeom>
          <a:noFill/>
        </p:spPr>
        <p:txBody>
          <a:bodyPr wrap="square">
            <a:spAutoFit/>
          </a:bodyPr>
          <a:lstStyle/>
          <a:p>
            <a:pPr>
              <a:spcBef>
                <a:spcPts val="600"/>
              </a:spcBef>
              <a:buFont typeface="+mj-lt"/>
              <a:buAutoNum type="arabicPeriod"/>
            </a:pPr>
            <a:r>
              <a:rPr lang="en-US" sz="1600" b="1" dirty="0"/>
              <a:t> Splitting the Data</a:t>
            </a:r>
            <a:r>
              <a:rPr lang="en-US" sz="1600" dirty="0"/>
              <a:t>: The dataset is split into K equal-sized (or nearly equal-sized) subsets.</a:t>
            </a:r>
          </a:p>
          <a:p>
            <a:pPr>
              <a:spcBef>
                <a:spcPts val="600"/>
              </a:spcBef>
              <a:buFont typeface="+mj-lt"/>
              <a:buAutoNum type="arabicPeriod"/>
            </a:pPr>
            <a:r>
              <a:rPr lang="en-US" sz="1600" b="1" dirty="0"/>
              <a:t> Training and Validation</a:t>
            </a:r>
            <a:r>
              <a:rPr lang="en-US" sz="1600" dirty="0"/>
              <a:t>: The model is trained K times, each time using K-1 folds for training and the remaining 1 fold for validation.</a:t>
            </a:r>
          </a:p>
          <a:p>
            <a:pPr>
              <a:spcBef>
                <a:spcPts val="600"/>
              </a:spcBef>
              <a:buFont typeface="+mj-lt"/>
              <a:buAutoNum type="arabicPeriod"/>
            </a:pPr>
            <a:r>
              <a:rPr lang="en-US" sz="1600" b="1" dirty="0"/>
              <a:t> Rotation</a:t>
            </a:r>
            <a:r>
              <a:rPr lang="en-US" sz="1600" dirty="0"/>
              <a:t>: The validation fold is rotated such that each of the K folds is used exactly once as the validation set.</a:t>
            </a:r>
          </a:p>
          <a:p>
            <a:pPr>
              <a:spcBef>
                <a:spcPts val="600"/>
              </a:spcBef>
              <a:buFont typeface="+mj-lt"/>
              <a:buAutoNum type="arabicPeriod"/>
            </a:pPr>
            <a:r>
              <a:rPr lang="en-US" sz="1600" b="1" dirty="0"/>
              <a:t> Averaging the Results</a:t>
            </a:r>
            <a:r>
              <a:rPr lang="en-US" sz="1600" dirty="0"/>
              <a:t>: The performance metric (e.g., accuracy, precision, recall) is averaged across all K trials to give an overall performance estimate.</a:t>
            </a:r>
          </a:p>
        </p:txBody>
      </p:sp>
    </p:spTree>
    <p:extLst>
      <p:ext uri="{BB962C8B-B14F-4D97-AF65-F5344CB8AC3E}">
        <p14:creationId xmlns:p14="http://schemas.microsoft.com/office/powerpoint/2010/main" val="3168508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7E2855-D882-5F32-89D0-EAA55847EFC0}"/>
              </a:ext>
            </a:extLst>
          </p:cNvPr>
          <p:cNvPicPr>
            <a:picLocks noChangeAspect="1"/>
          </p:cNvPicPr>
          <p:nvPr/>
        </p:nvPicPr>
        <p:blipFill>
          <a:blip r:embed="rId3"/>
          <a:stretch>
            <a:fillRect/>
          </a:stretch>
        </p:blipFill>
        <p:spPr>
          <a:xfrm>
            <a:off x="20320" y="0"/>
            <a:ext cx="9144000" cy="4857750"/>
          </a:xfrm>
          <a:prstGeom prst="rect">
            <a:avLst/>
          </a:prstGeom>
        </p:spPr>
      </p:pic>
    </p:spTree>
    <p:extLst>
      <p:ext uri="{BB962C8B-B14F-4D97-AF65-F5344CB8AC3E}">
        <p14:creationId xmlns:p14="http://schemas.microsoft.com/office/powerpoint/2010/main" val="1338791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 name="object 3"/>
          <p:cNvSpPr/>
          <p:nvPr/>
        </p:nvSpPr>
        <p:spPr>
          <a:xfrm>
            <a:off x="151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4" name="object 4"/>
          <p:cNvSpPr/>
          <p:nvPr/>
        </p:nvSpPr>
        <p:spPr>
          <a:xfrm>
            <a:off x="228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5" name="object 15"/>
          <p:cNvSpPr/>
          <p:nvPr/>
        </p:nvSpPr>
        <p:spPr>
          <a:xfrm>
            <a:off x="190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5" name="object 25"/>
          <p:cNvSpPr txBox="1">
            <a:spLocks noGrp="1"/>
          </p:cNvSpPr>
          <p:nvPr>
            <p:ph type="title"/>
          </p:nvPr>
        </p:nvSpPr>
        <p:spPr>
          <a:xfrm>
            <a:off x="3090798" y="359740"/>
            <a:ext cx="2973705" cy="391795"/>
          </a:xfrm>
          <a:prstGeom prst="rect">
            <a:avLst/>
          </a:prstGeom>
        </p:spPr>
        <p:txBody>
          <a:bodyPr vert="horz" wrap="square" lIns="0" tIns="12700" rIns="0" bIns="0" rtlCol="0">
            <a:spAutoFit/>
          </a:bodyPr>
          <a:lstStyle/>
          <a:p>
            <a:pPr marL="12700">
              <a:lnSpc>
                <a:spcPct val="100000"/>
              </a:lnSpc>
              <a:spcBef>
                <a:spcPts val="100"/>
              </a:spcBef>
            </a:pPr>
            <a:r>
              <a:rPr sz="2400" spc="-175" dirty="0"/>
              <a:t>Hyperparameter</a:t>
            </a:r>
            <a:r>
              <a:rPr sz="2400" spc="-120" dirty="0"/>
              <a:t> </a:t>
            </a:r>
            <a:r>
              <a:rPr sz="2400" spc="-215" dirty="0"/>
              <a:t>Tuni</a:t>
            </a:r>
            <a:r>
              <a:rPr sz="2400" spc="-254" dirty="0"/>
              <a:t>n</a:t>
            </a:r>
            <a:r>
              <a:rPr sz="2400" spc="-5" dirty="0"/>
              <a:t>g</a:t>
            </a:r>
            <a:endParaRPr sz="2400" dirty="0"/>
          </a:p>
        </p:txBody>
      </p:sp>
      <p:sp>
        <p:nvSpPr>
          <p:cNvPr id="54" name="object 54"/>
          <p:cNvSpPr txBox="1"/>
          <p:nvPr/>
        </p:nvSpPr>
        <p:spPr>
          <a:xfrm>
            <a:off x="8240648" y="1900427"/>
            <a:ext cx="269240" cy="254000"/>
          </a:xfrm>
          <a:prstGeom prst="rect">
            <a:avLst/>
          </a:prstGeom>
        </p:spPr>
        <p:txBody>
          <a:bodyPr vert="horz" wrap="square" lIns="0" tIns="12700" rIns="0" bIns="0" rtlCol="0">
            <a:spAutoFit/>
          </a:bodyPr>
          <a:lstStyle/>
          <a:p>
            <a:pPr marL="38100">
              <a:lnSpc>
                <a:spcPct val="100000"/>
              </a:lnSpc>
              <a:spcBef>
                <a:spcPts val="100"/>
              </a:spcBef>
            </a:pPr>
            <a:r>
              <a:rPr sz="1500" spc="-5" dirty="0">
                <a:latin typeface="Cambria Math"/>
                <a:cs typeface="Cambria Math"/>
              </a:rPr>
              <a:t>𝒙</a:t>
            </a:r>
            <a:r>
              <a:rPr sz="1650" spc="-7" baseline="-15151" dirty="0">
                <a:latin typeface="Cambria Math"/>
                <a:cs typeface="Cambria Math"/>
              </a:rPr>
              <a:t>𝟏</a:t>
            </a:r>
            <a:endParaRPr sz="1650" baseline="-15151">
              <a:latin typeface="Cambria Math"/>
              <a:cs typeface="Cambria Math"/>
            </a:endParaRPr>
          </a:p>
        </p:txBody>
      </p:sp>
      <p:grpSp>
        <p:nvGrpSpPr>
          <p:cNvPr id="55" name="object 55"/>
          <p:cNvGrpSpPr/>
          <p:nvPr/>
        </p:nvGrpSpPr>
        <p:grpSpPr>
          <a:xfrm>
            <a:off x="5335269" y="1942592"/>
            <a:ext cx="2828290" cy="100330"/>
            <a:chOff x="5271515" y="2415794"/>
            <a:chExt cx="2828290" cy="100330"/>
          </a:xfrm>
        </p:grpSpPr>
        <p:sp>
          <p:nvSpPr>
            <p:cNvPr id="56" name="object 56"/>
            <p:cNvSpPr/>
            <p:nvPr/>
          </p:nvSpPr>
          <p:spPr>
            <a:xfrm>
              <a:off x="5271515" y="2418588"/>
              <a:ext cx="2828290" cy="76200"/>
            </a:xfrm>
            <a:custGeom>
              <a:avLst/>
              <a:gdLst/>
              <a:ahLst/>
              <a:cxnLst/>
              <a:rect l="l" t="t" r="r" b="b"/>
              <a:pathLst>
                <a:path w="2828290" h="76200">
                  <a:moveTo>
                    <a:pt x="2751709" y="0"/>
                  </a:moveTo>
                  <a:lnTo>
                    <a:pt x="2751709" y="76200"/>
                  </a:lnTo>
                  <a:lnTo>
                    <a:pt x="2815209" y="44450"/>
                  </a:lnTo>
                  <a:lnTo>
                    <a:pt x="2764409" y="44450"/>
                  </a:lnTo>
                  <a:lnTo>
                    <a:pt x="2764409" y="31750"/>
                  </a:lnTo>
                  <a:lnTo>
                    <a:pt x="2815209" y="31750"/>
                  </a:lnTo>
                  <a:lnTo>
                    <a:pt x="2751709" y="0"/>
                  </a:lnTo>
                  <a:close/>
                </a:path>
                <a:path w="2828290" h="76200">
                  <a:moveTo>
                    <a:pt x="2751709" y="31750"/>
                  </a:moveTo>
                  <a:lnTo>
                    <a:pt x="0" y="31750"/>
                  </a:lnTo>
                  <a:lnTo>
                    <a:pt x="0" y="44450"/>
                  </a:lnTo>
                  <a:lnTo>
                    <a:pt x="2751709" y="44450"/>
                  </a:lnTo>
                  <a:lnTo>
                    <a:pt x="2751709" y="31750"/>
                  </a:lnTo>
                  <a:close/>
                </a:path>
                <a:path w="2828290" h="76200">
                  <a:moveTo>
                    <a:pt x="2815209" y="31750"/>
                  </a:moveTo>
                  <a:lnTo>
                    <a:pt x="2764409" y="31750"/>
                  </a:lnTo>
                  <a:lnTo>
                    <a:pt x="2764409" y="44450"/>
                  </a:lnTo>
                  <a:lnTo>
                    <a:pt x="2815209" y="44450"/>
                  </a:lnTo>
                  <a:lnTo>
                    <a:pt x="2827909" y="38100"/>
                  </a:lnTo>
                  <a:lnTo>
                    <a:pt x="2815209" y="31750"/>
                  </a:lnTo>
                  <a:close/>
                </a:path>
              </a:pathLst>
            </a:custGeom>
            <a:solidFill>
              <a:srgbClr val="000000"/>
            </a:solidFill>
          </p:spPr>
          <p:txBody>
            <a:bodyPr wrap="square" lIns="0" tIns="0" rIns="0" bIns="0" rtlCol="0"/>
            <a:lstStyle/>
            <a:p>
              <a:endParaRPr/>
            </a:p>
          </p:txBody>
        </p:sp>
        <p:pic>
          <p:nvPicPr>
            <p:cNvPr id="57" name="object 57"/>
            <p:cNvPicPr/>
            <p:nvPr/>
          </p:nvPicPr>
          <p:blipFill>
            <a:blip r:embed="rId2" cstate="print"/>
            <a:stretch>
              <a:fillRect/>
            </a:stretch>
          </p:blipFill>
          <p:spPr>
            <a:xfrm>
              <a:off x="5929883" y="2418588"/>
              <a:ext cx="74675" cy="74675"/>
            </a:xfrm>
            <a:prstGeom prst="rect">
              <a:avLst/>
            </a:prstGeom>
          </p:spPr>
        </p:pic>
        <p:pic>
          <p:nvPicPr>
            <p:cNvPr id="58" name="object 58"/>
            <p:cNvPicPr/>
            <p:nvPr/>
          </p:nvPicPr>
          <p:blipFill>
            <a:blip r:embed="rId2" cstate="print"/>
            <a:stretch>
              <a:fillRect/>
            </a:stretch>
          </p:blipFill>
          <p:spPr>
            <a:xfrm>
              <a:off x="6190487" y="2418588"/>
              <a:ext cx="74675" cy="74675"/>
            </a:xfrm>
            <a:prstGeom prst="rect">
              <a:avLst/>
            </a:prstGeom>
          </p:spPr>
        </p:pic>
        <p:pic>
          <p:nvPicPr>
            <p:cNvPr id="59" name="object 59"/>
            <p:cNvPicPr/>
            <p:nvPr/>
          </p:nvPicPr>
          <p:blipFill>
            <a:blip r:embed="rId2" cstate="print"/>
            <a:stretch>
              <a:fillRect/>
            </a:stretch>
          </p:blipFill>
          <p:spPr>
            <a:xfrm>
              <a:off x="5687567" y="2421636"/>
              <a:ext cx="74676" cy="74675"/>
            </a:xfrm>
            <a:prstGeom prst="rect">
              <a:avLst/>
            </a:prstGeom>
          </p:spPr>
        </p:pic>
        <p:pic>
          <p:nvPicPr>
            <p:cNvPr id="60" name="object 60"/>
            <p:cNvPicPr/>
            <p:nvPr/>
          </p:nvPicPr>
          <p:blipFill>
            <a:blip r:embed="rId3" cstate="print"/>
            <a:stretch>
              <a:fillRect/>
            </a:stretch>
          </p:blipFill>
          <p:spPr>
            <a:xfrm>
              <a:off x="6672071" y="2423160"/>
              <a:ext cx="73151" cy="74675"/>
            </a:xfrm>
            <a:prstGeom prst="rect">
              <a:avLst/>
            </a:prstGeom>
          </p:spPr>
        </p:pic>
        <p:pic>
          <p:nvPicPr>
            <p:cNvPr id="61" name="object 61"/>
            <p:cNvPicPr/>
            <p:nvPr/>
          </p:nvPicPr>
          <p:blipFill>
            <a:blip r:embed="rId4" cstate="print"/>
            <a:stretch>
              <a:fillRect/>
            </a:stretch>
          </p:blipFill>
          <p:spPr>
            <a:xfrm>
              <a:off x="6800087" y="2427732"/>
              <a:ext cx="73151" cy="74675"/>
            </a:xfrm>
            <a:prstGeom prst="rect">
              <a:avLst/>
            </a:prstGeom>
          </p:spPr>
        </p:pic>
        <p:pic>
          <p:nvPicPr>
            <p:cNvPr id="62" name="object 62"/>
            <p:cNvPicPr/>
            <p:nvPr/>
          </p:nvPicPr>
          <p:blipFill>
            <a:blip r:embed="rId5" cstate="print"/>
            <a:stretch>
              <a:fillRect/>
            </a:stretch>
          </p:blipFill>
          <p:spPr>
            <a:xfrm>
              <a:off x="7217663" y="2427732"/>
              <a:ext cx="74675" cy="74675"/>
            </a:xfrm>
            <a:prstGeom prst="rect">
              <a:avLst/>
            </a:prstGeom>
          </p:spPr>
        </p:pic>
        <p:pic>
          <p:nvPicPr>
            <p:cNvPr id="63" name="object 63"/>
            <p:cNvPicPr/>
            <p:nvPr/>
          </p:nvPicPr>
          <p:blipFill>
            <a:blip r:embed="rId6" cstate="print"/>
            <a:stretch>
              <a:fillRect/>
            </a:stretch>
          </p:blipFill>
          <p:spPr>
            <a:xfrm>
              <a:off x="7021067" y="2427732"/>
              <a:ext cx="73151" cy="74675"/>
            </a:xfrm>
            <a:prstGeom prst="rect">
              <a:avLst/>
            </a:prstGeom>
          </p:spPr>
        </p:pic>
        <p:pic>
          <p:nvPicPr>
            <p:cNvPr id="64" name="object 64"/>
            <p:cNvPicPr/>
            <p:nvPr/>
          </p:nvPicPr>
          <p:blipFill>
            <a:blip r:embed="rId7" cstate="print"/>
            <a:stretch>
              <a:fillRect/>
            </a:stretch>
          </p:blipFill>
          <p:spPr>
            <a:xfrm>
              <a:off x="7400543" y="2429256"/>
              <a:ext cx="74675" cy="74675"/>
            </a:xfrm>
            <a:prstGeom prst="rect">
              <a:avLst/>
            </a:prstGeom>
          </p:spPr>
        </p:pic>
        <p:pic>
          <p:nvPicPr>
            <p:cNvPr id="65" name="object 65"/>
            <p:cNvPicPr/>
            <p:nvPr/>
          </p:nvPicPr>
          <p:blipFill>
            <a:blip r:embed="rId8" cstate="print"/>
            <a:stretch>
              <a:fillRect/>
            </a:stretch>
          </p:blipFill>
          <p:spPr>
            <a:xfrm>
              <a:off x="6333743" y="2420112"/>
              <a:ext cx="73151" cy="73151"/>
            </a:xfrm>
            <a:prstGeom prst="rect">
              <a:avLst/>
            </a:prstGeom>
          </p:spPr>
        </p:pic>
        <p:pic>
          <p:nvPicPr>
            <p:cNvPr id="66" name="object 66"/>
            <p:cNvPicPr/>
            <p:nvPr/>
          </p:nvPicPr>
          <p:blipFill>
            <a:blip r:embed="rId9" cstate="print"/>
            <a:stretch>
              <a:fillRect/>
            </a:stretch>
          </p:blipFill>
          <p:spPr>
            <a:xfrm>
              <a:off x="7617205" y="2415794"/>
              <a:ext cx="98551" cy="100075"/>
            </a:xfrm>
            <a:prstGeom prst="rect">
              <a:avLst/>
            </a:prstGeom>
          </p:spPr>
        </p:pic>
      </p:grpSp>
      <p:sp>
        <p:nvSpPr>
          <p:cNvPr id="74" name="object 74"/>
          <p:cNvSpPr txBox="1"/>
          <p:nvPr/>
        </p:nvSpPr>
        <p:spPr>
          <a:xfrm>
            <a:off x="7703311" y="1724787"/>
            <a:ext cx="12509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a:t>
            </a:r>
            <a:endParaRPr sz="1400">
              <a:latin typeface="Arial MT"/>
              <a:cs typeface="Arial MT"/>
            </a:endParaRPr>
          </a:p>
        </p:txBody>
      </p:sp>
      <p:grpSp>
        <p:nvGrpSpPr>
          <p:cNvPr id="75" name="object 75"/>
          <p:cNvGrpSpPr/>
          <p:nvPr/>
        </p:nvGrpSpPr>
        <p:grpSpPr>
          <a:xfrm>
            <a:off x="5588507" y="1928875"/>
            <a:ext cx="1082040" cy="104775"/>
            <a:chOff x="5524753" y="2402077"/>
            <a:chExt cx="1082040" cy="104775"/>
          </a:xfrm>
        </p:grpSpPr>
        <p:pic>
          <p:nvPicPr>
            <p:cNvPr id="76" name="object 76"/>
            <p:cNvPicPr/>
            <p:nvPr/>
          </p:nvPicPr>
          <p:blipFill>
            <a:blip r:embed="rId10" cstate="print"/>
            <a:stretch>
              <a:fillRect/>
            </a:stretch>
          </p:blipFill>
          <p:spPr>
            <a:xfrm>
              <a:off x="6506209" y="2402077"/>
              <a:ext cx="100075" cy="100076"/>
            </a:xfrm>
            <a:prstGeom prst="rect">
              <a:avLst/>
            </a:prstGeom>
          </p:spPr>
        </p:pic>
        <p:pic>
          <p:nvPicPr>
            <p:cNvPr id="77" name="object 77"/>
            <p:cNvPicPr/>
            <p:nvPr/>
          </p:nvPicPr>
          <p:blipFill>
            <a:blip r:embed="rId10" cstate="print"/>
            <a:stretch>
              <a:fillRect/>
            </a:stretch>
          </p:blipFill>
          <p:spPr>
            <a:xfrm>
              <a:off x="5524753" y="2406649"/>
              <a:ext cx="100075" cy="100075"/>
            </a:xfrm>
            <a:prstGeom prst="rect">
              <a:avLst/>
            </a:prstGeom>
          </p:spPr>
        </p:pic>
      </p:grpSp>
      <p:sp>
        <p:nvSpPr>
          <p:cNvPr id="78" name="object 78"/>
          <p:cNvSpPr txBox="1"/>
          <p:nvPr/>
        </p:nvSpPr>
        <p:spPr>
          <a:xfrm>
            <a:off x="5611240" y="1715643"/>
            <a:ext cx="12509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a:t>
            </a:r>
            <a:endParaRPr sz="1400">
              <a:latin typeface="Arial MT"/>
              <a:cs typeface="Arial MT"/>
            </a:endParaRPr>
          </a:p>
        </p:txBody>
      </p:sp>
      <p:sp>
        <p:nvSpPr>
          <p:cNvPr id="79" name="object 79"/>
          <p:cNvSpPr txBox="1"/>
          <p:nvPr/>
        </p:nvSpPr>
        <p:spPr>
          <a:xfrm>
            <a:off x="5005832" y="2417318"/>
            <a:ext cx="123698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Arial MT"/>
                <a:cs typeface="Arial MT"/>
              </a:rPr>
              <a:t>1</a:t>
            </a:r>
            <a:r>
              <a:rPr sz="1100" spc="-25" dirty="0">
                <a:latin typeface="Arial MT"/>
                <a:cs typeface="Arial MT"/>
              </a:rPr>
              <a:t> </a:t>
            </a:r>
            <a:r>
              <a:rPr sz="1100" spc="-5" dirty="0">
                <a:latin typeface="Arial MT"/>
                <a:cs typeface="Arial MT"/>
              </a:rPr>
              <a:t>Nearest</a:t>
            </a:r>
            <a:r>
              <a:rPr sz="1100" spc="-25" dirty="0">
                <a:latin typeface="Arial MT"/>
                <a:cs typeface="Arial MT"/>
              </a:rPr>
              <a:t> </a:t>
            </a:r>
            <a:r>
              <a:rPr sz="1100" spc="-5" dirty="0">
                <a:latin typeface="Arial MT"/>
                <a:cs typeface="Arial MT"/>
              </a:rPr>
              <a:t>Neighbor</a:t>
            </a:r>
            <a:endParaRPr sz="1100">
              <a:latin typeface="Arial MT"/>
              <a:cs typeface="Arial MT"/>
            </a:endParaRPr>
          </a:p>
        </p:txBody>
      </p:sp>
      <p:sp>
        <p:nvSpPr>
          <p:cNvPr id="80" name="object 80"/>
          <p:cNvSpPr txBox="1"/>
          <p:nvPr/>
        </p:nvSpPr>
        <p:spPr>
          <a:xfrm>
            <a:off x="8240648" y="2853181"/>
            <a:ext cx="269240" cy="254000"/>
          </a:xfrm>
          <a:prstGeom prst="rect">
            <a:avLst/>
          </a:prstGeom>
        </p:spPr>
        <p:txBody>
          <a:bodyPr vert="horz" wrap="square" lIns="0" tIns="12700" rIns="0" bIns="0" rtlCol="0">
            <a:spAutoFit/>
          </a:bodyPr>
          <a:lstStyle/>
          <a:p>
            <a:pPr marL="38100">
              <a:lnSpc>
                <a:spcPct val="100000"/>
              </a:lnSpc>
              <a:spcBef>
                <a:spcPts val="100"/>
              </a:spcBef>
            </a:pPr>
            <a:r>
              <a:rPr sz="1500" spc="-5" dirty="0">
                <a:latin typeface="Cambria Math"/>
                <a:cs typeface="Cambria Math"/>
              </a:rPr>
              <a:t>𝒙</a:t>
            </a:r>
            <a:r>
              <a:rPr sz="1650" spc="-7" baseline="-15151" dirty="0">
                <a:latin typeface="Cambria Math"/>
                <a:cs typeface="Cambria Math"/>
              </a:rPr>
              <a:t>𝟏</a:t>
            </a:r>
            <a:endParaRPr sz="1650" baseline="-15151">
              <a:latin typeface="Cambria Math"/>
              <a:cs typeface="Cambria Math"/>
            </a:endParaRPr>
          </a:p>
        </p:txBody>
      </p:sp>
      <p:grpSp>
        <p:nvGrpSpPr>
          <p:cNvPr id="81" name="object 81"/>
          <p:cNvGrpSpPr/>
          <p:nvPr/>
        </p:nvGrpSpPr>
        <p:grpSpPr>
          <a:xfrm>
            <a:off x="5335269" y="2717863"/>
            <a:ext cx="2828290" cy="277495"/>
            <a:chOff x="5271515" y="3191065"/>
            <a:chExt cx="2828290" cy="277495"/>
          </a:xfrm>
        </p:grpSpPr>
        <p:sp>
          <p:nvSpPr>
            <p:cNvPr id="82" name="object 82"/>
            <p:cNvSpPr/>
            <p:nvPr/>
          </p:nvSpPr>
          <p:spPr>
            <a:xfrm>
              <a:off x="5271515" y="3371087"/>
              <a:ext cx="2828290" cy="76200"/>
            </a:xfrm>
            <a:custGeom>
              <a:avLst/>
              <a:gdLst/>
              <a:ahLst/>
              <a:cxnLst/>
              <a:rect l="l" t="t" r="r" b="b"/>
              <a:pathLst>
                <a:path w="2828290" h="76200">
                  <a:moveTo>
                    <a:pt x="2751709" y="0"/>
                  </a:moveTo>
                  <a:lnTo>
                    <a:pt x="2751709" y="76200"/>
                  </a:lnTo>
                  <a:lnTo>
                    <a:pt x="2815209" y="44450"/>
                  </a:lnTo>
                  <a:lnTo>
                    <a:pt x="2764409" y="44450"/>
                  </a:lnTo>
                  <a:lnTo>
                    <a:pt x="2764409" y="31750"/>
                  </a:lnTo>
                  <a:lnTo>
                    <a:pt x="2815209" y="31750"/>
                  </a:lnTo>
                  <a:lnTo>
                    <a:pt x="2751709" y="0"/>
                  </a:lnTo>
                  <a:close/>
                </a:path>
                <a:path w="2828290" h="76200">
                  <a:moveTo>
                    <a:pt x="2751709" y="31750"/>
                  </a:moveTo>
                  <a:lnTo>
                    <a:pt x="0" y="31750"/>
                  </a:lnTo>
                  <a:lnTo>
                    <a:pt x="0" y="44450"/>
                  </a:lnTo>
                  <a:lnTo>
                    <a:pt x="2751709" y="44450"/>
                  </a:lnTo>
                  <a:lnTo>
                    <a:pt x="2751709" y="31750"/>
                  </a:lnTo>
                  <a:close/>
                </a:path>
                <a:path w="2828290" h="76200">
                  <a:moveTo>
                    <a:pt x="2815209" y="31750"/>
                  </a:moveTo>
                  <a:lnTo>
                    <a:pt x="2764409" y="31750"/>
                  </a:lnTo>
                  <a:lnTo>
                    <a:pt x="2764409" y="44450"/>
                  </a:lnTo>
                  <a:lnTo>
                    <a:pt x="2815209" y="44450"/>
                  </a:lnTo>
                  <a:lnTo>
                    <a:pt x="2827909" y="38100"/>
                  </a:lnTo>
                  <a:lnTo>
                    <a:pt x="2815209" y="31750"/>
                  </a:lnTo>
                  <a:close/>
                </a:path>
              </a:pathLst>
            </a:custGeom>
            <a:solidFill>
              <a:srgbClr val="000000"/>
            </a:solidFill>
          </p:spPr>
          <p:txBody>
            <a:bodyPr wrap="square" lIns="0" tIns="0" rIns="0" bIns="0" rtlCol="0"/>
            <a:lstStyle/>
            <a:p>
              <a:endParaRPr/>
            </a:p>
          </p:txBody>
        </p:sp>
        <p:pic>
          <p:nvPicPr>
            <p:cNvPr id="83" name="object 83"/>
            <p:cNvPicPr/>
            <p:nvPr/>
          </p:nvPicPr>
          <p:blipFill>
            <a:blip r:embed="rId2" cstate="print"/>
            <a:stretch>
              <a:fillRect/>
            </a:stretch>
          </p:blipFill>
          <p:spPr>
            <a:xfrm>
              <a:off x="5929883" y="3371087"/>
              <a:ext cx="74675" cy="74675"/>
            </a:xfrm>
            <a:prstGeom prst="rect">
              <a:avLst/>
            </a:prstGeom>
          </p:spPr>
        </p:pic>
        <p:pic>
          <p:nvPicPr>
            <p:cNvPr id="84" name="object 84"/>
            <p:cNvPicPr/>
            <p:nvPr/>
          </p:nvPicPr>
          <p:blipFill>
            <a:blip r:embed="rId2" cstate="print"/>
            <a:stretch>
              <a:fillRect/>
            </a:stretch>
          </p:blipFill>
          <p:spPr>
            <a:xfrm>
              <a:off x="6190487" y="3371087"/>
              <a:ext cx="74675" cy="74675"/>
            </a:xfrm>
            <a:prstGeom prst="rect">
              <a:avLst/>
            </a:prstGeom>
          </p:spPr>
        </p:pic>
        <p:sp>
          <p:nvSpPr>
            <p:cNvPr id="85" name="object 85"/>
            <p:cNvSpPr/>
            <p:nvPr/>
          </p:nvSpPr>
          <p:spPr>
            <a:xfrm>
              <a:off x="5687567" y="3374135"/>
              <a:ext cx="74930" cy="74930"/>
            </a:xfrm>
            <a:custGeom>
              <a:avLst/>
              <a:gdLst/>
              <a:ahLst/>
              <a:cxnLst/>
              <a:rect l="l" t="t" r="r" b="b"/>
              <a:pathLst>
                <a:path w="74929" h="74929">
                  <a:moveTo>
                    <a:pt x="37337" y="0"/>
                  </a:moveTo>
                  <a:lnTo>
                    <a:pt x="22824" y="2940"/>
                  </a:lnTo>
                  <a:lnTo>
                    <a:pt x="10953" y="10953"/>
                  </a:lnTo>
                  <a:lnTo>
                    <a:pt x="2940" y="22824"/>
                  </a:lnTo>
                  <a:lnTo>
                    <a:pt x="0" y="37337"/>
                  </a:lnTo>
                  <a:lnTo>
                    <a:pt x="2940" y="51851"/>
                  </a:lnTo>
                  <a:lnTo>
                    <a:pt x="10953" y="63722"/>
                  </a:lnTo>
                  <a:lnTo>
                    <a:pt x="22824" y="71735"/>
                  </a:lnTo>
                  <a:lnTo>
                    <a:pt x="37337" y="74675"/>
                  </a:lnTo>
                  <a:lnTo>
                    <a:pt x="51851" y="71735"/>
                  </a:lnTo>
                  <a:lnTo>
                    <a:pt x="63722" y="63722"/>
                  </a:lnTo>
                  <a:lnTo>
                    <a:pt x="71735" y="51851"/>
                  </a:lnTo>
                  <a:lnTo>
                    <a:pt x="74676" y="37337"/>
                  </a:lnTo>
                  <a:lnTo>
                    <a:pt x="71735" y="22824"/>
                  </a:lnTo>
                  <a:lnTo>
                    <a:pt x="63722" y="10953"/>
                  </a:lnTo>
                  <a:lnTo>
                    <a:pt x="51851" y="2940"/>
                  </a:lnTo>
                  <a:lnTo>
                    <a:pt x="37337" y="0"/>
                  </a:lnTo>
                  <a:close/>
                </a:path>
              </a:pathLst>
            </a:custGeom>
            <a:solidFill>
              <a:srgbClr val="8A81D2"/>
            </a:solidFill>
          </p:spPr>
          <p:txBody>
            <a:bodyPr wrap="square" lIns="0" tIns="0" rIns="0" bIns="0" rtlCol="0"/>
            <a:lstStyle/>
            <a:p>
              <a:endParaRPr/>
            </a:p>
          </p:txBody>
        </p:sp>
        <p:sp>
          <p:nvSpPr>
            <p:cNvPr id="86" name="object 86"/>
            <p:cNvSpPr/>
            <p:nvPr/>
          </p:nvSpPr>
          <p:spPr>
            <a:xfrm>
              <a:off x="6672071" y="3375659"/>
              <a:ext cx="73660" cy="74930"/>
            </a:xfrm>
            <a:custGeom>
              <a:avLst/>
              <a:gdLst/>
              <a:ahLst/>
              <a:cxnLst/>
              <a:rect l="l" t="t" r="r" b="b"/>
              <a:pathLst>
                <a:path w="73659" h="74929">
                  <a:moveTo>
                    <a:pt x="36575" y="0"/>
                  </a:moveTo>
                  <a:lnTo>
                    <a:pt x="22342" y="2940"/>
                  </a:lnTo>
                  <a:lnTo>
                    <a:pt x="10715" y="10953"/>
                  </a:lnTo>
                  <a:lnTo>
                    <a:pt x="2875" y="22824"/>
                  </a:lnTo>
                  <a:lnTo>
                    <a:pt x="0" y="37337"/>
                  </a:lnTo>
                  <a:lnTo>
                    <a:pt x="2875" y="51851"/>
                  </a:lnTo>
                  <a:lnTo>
                    <a:pt x="10715" y="63722"/>
                  </a:lnTo>
                  <a:lnTo>
                    <a:pt x="22342" y="71735"/>
                  </a:lnTo>
                  <a:lnTo>
                    <a:pt x="36575" y="74675"/>
                  </a:lnTo>
                  <a:lnTo>
                    <a:pt x="50809" y="71735"/>
                  </a:lnTo>
                  <a:lnTo>
                    <a:pt x="62436" y="63722"/>
                  </a:lnTo>
                  <a:lnTo>
                    <a:pt x="70276" y="51851"/>
                  </a:lnTo>
                  <a:lnTo>
                    <a:pt x="73151" y="37337"/>
                  </a:lnTo>
                  <a:lnTo>
                    <a:pt x="70276" y="22824"/>
                  </a:lnTo>
                  <a:lnTo>
                    <a:pt x="62436" y="10953"/>
                  </a:lnTo>
                  <a:lnTo>
                    <a:pt x="50809" y="2940"/>
                  </a:lnTo>
                  <a:lnTo>
                    <a:pt x="36575" y="0"/>
                  </a:lnTo>
                  <a:close/>
                </a:path>
              </a:pathLst>
            </a:custGeom>
            <a:solidFill>
              <a:srgbClr val="FF0000"/>
            </a:solidFill>
          </p:spPr>
          <p:txBody>
            <a:bodyPr wrap="square" lIns="0" tIns="0" rIns="0" bIns="0" rtlCol="0"/>
            <a:lstStyle/>
            <a:p>
              <a:endParaRPr/>
            </a:p>
          </p:txBody>
        </p:sp>
        <p:pic>
          <p:nvPicPr>
            <p:cNvPr id="87" name="object 87"/>
            <p:cNvPicPr/>
            <p:nvPr/>
          </p:nvPicPr>
          <p:blipFill>
            <a:blip r:embed="rId4" cstate="print"/>
            <a:stretch>
              <a:fillRect/>
            </a:stretch>
          </p:blipFill>
          <p:spPr>
            <a:xfrm>
              <a:off x="6800087" y="3380231"/>
              <a:ext cx="73151" cy="74675"/>
            </a:xfrm>
            <a:prstGeom prst="rect">
              <a:avLst/>
            </a:prstGeom>
          </p:spPr>
        </p:pic>
        <p:pic>
          <p:nvPicPr>
            <p:cNvPr id="88" name="object 88"/>
            <p:cNvPicPr/>
            <p:nvPr/>
          </p:nvPicPr>
          <p:blipFill>
            <a:blip r:embed="rId5" cstate="print"/>
            <a:stretch>
              <a:fillRect/>
            </a:stretch>
          </p:blipFill>
          <p:spPr>
            <a:xfrm>
              <a:off x="7217663" y="3380231"/>
              <a:ext cx="74675" cy="74675"/>
            </a:xfrm>
            <a:prstGeom prst="rect">
              <a:avLst/>
            </a:prstGeom>
          </p:spPr>
        </p:pic>
        <p:pic>
          <p:nvPicPr>
            <p:cNvPr id="89" name="object 89"/>
            <p:cNvPicPr/>
            <p:nvPr/>
          </p:nvPicPr>
          <p:blipFill>
            <a:blip r:embed="rId6" cstate="print"/>
            <a:stretch>
              <a:fillRect/>
            </a:stretch>
          </p:blipFill>
          <p:spPr>
            <a:xfrm>
              <a:off x="7021067" y="3380231"/>
              <a:ext cx="73151" cy="74675"/>
            </a:xfrm>
            <a:prstGeom prst="rect">
              <a:avLst/>
            </a:prstGeom>
          </p:spPr>
        </p:pic>
        <p:sp>
          <p:nvSpPr>
            <p:cNvPr id="90" name="object 90"/>
            <p:cNvSpPr/>
            <p:nvPr/>
          </p:nvSpPr>
          <p:spPr>
            <a:xfrm>
              <a:off x="7400543" y="3381755"/>
              <a:ext cx="74930" cy="74930"/>
            </a:xfrm>
            <a:custGeom>
              <a:avLst/>
              <a:gdLst/>
              <a:ahLst/>
              <a:cxnLst/>
              <a:rect l="l" t="t" r="r" b="b"/>
              <a:pathLst>
                <a:path w="74929" h="74929">
                  <a:moveTo>
                    <a:pt x="37337" y="0"/>
                  </a:moveTo>
                  <a:lnTo>
                    <a:pt x="22824" y="2940"/>
                  </a:lnTo>
                  <a:lnTo>
                    <a:pt x="10953" y="10953"/>
                  </a:lnTo>
                  <a:lnTo>
                    <a:pt x="2940" y="22824"/>
                  </a:lnTo>
                  <a:lnTo>
                    <a:pt x="0" y="37338"/>
                  </a:lnTo>
                  <a:lnTo>
                    <a:pt x="2940" y="51851"/>
                  </a:lnTo>
                  <a:lnTo>
                    <a:pt x="10953" y="63722"/>
                  </a:lnTo>
                  <a:lnTo>
                    <a:pt x="22824" y="71735"/>
                  </a:lnTo>
                  <a:lnTo>
                    <a:pt x="37337" y="74676"/>
                  </a:lnTo>
                  <a:lnTo>
                    <a:pt x="51851" y="71735"/>
                  </a:lnTo>
                  <a:lnTo>
                    <a:pt x="63722" y="63722"/>
                  </a:lnTo>
                  <a:lnTo>
                    <a:pt x="71735" y="51851"/>
                  </a:lnTo>
                  <a:lnTo>
                    <a:pt x="74675" y="37338"/>
                  </a:lnTo>
                  <a:lnTo>
                    <a:pt x="71735" y="22824"/>
                  </a:lnTo>
                  <a:lnTo>
                    <a:pt x="63722" y="10953"/>
                  </a:lnTo>
                  <a:lnTo>
                    <a:pt x="51851" y="2940"/>
                  </a:lnTo>
                  <a:lnTo>
                    <a:pt x="37337" y="0"/>
                  </a:lnTo>
                  <a:close/>
                </a:path>
              </a:pathLst>
            </a:custGeom>
            <a:solidFill>
              <a:srgbClr val="FF0000"/>
            </a:solidFill>
          </p:spPr>
          <p:txBody>
            <a:bodyPr wrap="square" lIns="0" tIns="0" rIns="0" bIns="0" rtlCol="0"/>
            <a:lstStyle/>
            <a:p>
              <a:endParaRPr/>
            </a:p>
          </p:txBody>
        </p:sp>
        <p:pic>
          <p:nvPicPr>
            <p:cNvPr id="91" name="object 91"/>
            <p:cNvPicPr/>
            <p:nvPr/>
          </p:nvPicPr>
          <p:blipFill>
            <a:blip r:embed="rId11" cstate="print"/>
            <a:stretch>
              <a:fillRect/>
            </a:stretch>
          </p:blipFill>
          <p:spPr>
            <a:xfrm>
              <a:off x="6333743" y="3372611"/>
              <a:ext cx="73151" cy="74675"/>
            </a:xfrm>
            <a:prstGeom prst="rect">
              <a:avLst/>
            </a:prstGeom>
          </p:spPr>
        </p:pic>
        <p:sp>
          <p:nvSpPr>
            <p:cNvPr id="92" name="object 92"/>
            <p:cNvSpPr/>
            <p:nvPr/>
          </p:nvSpPr>
          <p:spPr>
            <a:xfrm>
              <a:off x="7629905" y="3380993"/>
              <a:ext cx="73660" cy="74930"/>
            </a:xfrm>
            <a:custGeom>
              <a:avLst/>
              <a:gdLst/>
              <a:ahLst/>
              <a:cxnLst/>
              <a:rect l="l" t="t" r="r" b="b"/>
              <a:pathLst>
                <a:path w="73659" h="74929">
                  <a:moveTo>
                    <a:pt x="36575" y="0"/>
                  </a:moveTo>
                  <a:lnTo>
                    <a:pt x="22342" y="2940"/>
                  </a:lnTo>
                  <a:lnTo>
                    <a:pt x="10715" y="10953"/>
                  </a:lnTo>
                  <a:lnTo>
                    <a:pt x="2875" y="22824"/>
                  </a:lnTo>
                  <a:lnTo>
                    <a:pt x="0" y="37337"/>
                  </a:lnTo>
                  <a:lnTo>
                    <a:pt x="2875" y="51851"/>
                  </a:lnTo>
                  <a:lnTo>
                    <a:pt x="10715" y="63722"/>
                  </a:lnTo>
                  <a:lnTo>
                    <a:pt x="22342" y="71735"/>
                  </a:lnTo>
                  <a:lnTo>
                    <a:pt x="36575" y="74675"/>
                  </a:lnTo>
                  <a:lnTo>
                    <a:pt x="50809" y="71735"/>
                  </a:lnTo>
                  <a:lnTo>
                    <a:pt x="62436" y="63722"/>
                  </a:lnTo>
                  <a:lnTo>
                    <a:pt x="70276" y="51851"/>
                  </a:lnTo>
                  <a:lnTo>
                    <a:pt x="73151" y="37337"/>
                  </a:lnTo>
                  <a:lnTo>
                    <a:pt x="70276" y="22824"/>
                  </a:lnTo>
                  <a:lnTo>
                    <a:pt x="62436" y="10953"/>
                  </a:lnTo>
                  <a:lnTo>
                    <a:pt x="50809" y="2940"/>
                  </a:lnTo>
                  <a:lnTo>
                    <a:pt x="36575" y="0"/>
                  </a:lnTo>
                  <a:close/>
                </a:path>
              </a:pathLst>
            </a:custGeom>
            <a:solidFill>
              <a:srgbClr val="FFFF00"/>
            </a:solidFill>
          </p:spPr>
          <p:txBody>
            <a:bodyPr wrap="square" lIns="0" tIns="0" rIns="0" bIns="0" rtlCol="0"/>
            <a:lstStyle/>
            <a:p>
              <a:endParaRPr/>
            </a:p>
          </p:txBody>
        </p:sp>
        <p:sp>
          <p:nvSpPr>
            <p:cNvPr id="93" name="object 93"/>
            <p:cNvSpPr/>
            <p:nvPr/>
          </p:nvSpPr>
          <p:spPr>
            <a:xfrm>
              <a:off x="7629905" y="3380993"/>
              <a:ext cx="73660" cy="74930"/>
            </a:xfrm>
            <a:custGeom>
              <a:avLst/>
              <a:gdLst/>
              <a:ahLst/>
              <a:cxnLst/>
              <a:rect l="l" t="t" r="r" b="b"/>
              <a:pathLst>
                <a:path w="73659" h="74929">
                  <a:moveTo>
                    <a:pt x="0" y="37337"/>
                  </a:moveTo>
                  <a:lnTo>
                    <a:pt x="2875" y="22824"/>
                  </a:lnTo>
                  <a:lnTo>
                    <a:pt x="10715" y="10953"/>
                  </a:lnTo>
                  <a:lnTo>
                    <a:pt x="22342" y="2940"/>
                  </a:lnTo>
                  <a:lnTo>
                    <a:pt x="36575" y="0"/>
                  </a:lnTo>
                  <a:lnTo>
                    <a:pt x="50809" y="2940"/>
                  </a:lnTo>
                  <a:lnTo>
                    <a:pt x="62436" y="10953"/>
                  </a:lnTo>
                  <a:lnTo>
                    <a:pt x="70276" y="22824"/>
                  </a:lnTo>
                  <a:lnTo>
                    <a:pt x="73151" y="37337"/>
                  </a:lnTo>
                  <a:lnTo>
                    <a:pt x="70276" y="51851"/>
                  </a:lnTo>
                  <a:lnTo>
                    <a:pt x="62436" y="63722"/>
                  </a:lnTo>
                  <a:lnTo>
                    <a:pt x="50809" y="71735"/>
                  </a:lnTo>
                  <a:lnTo>
                    <a:pt x="36575" y="74675"/>
                  </a:lnTo>
                  <a:lnTo>
                    <a:pt x="22342" y="71735"/>
                  </a:lnTo>
                  <a:lnTo>
                    <a:pt x="10715" y="63722"/>
                  </a:lnTo>
                  <a:lnTo>
                    <a:pt x="2875" y="51851"/>
                  </a:lnTo>
                  <a:lnTo>
                    <a:pt x="0" y="37337"/>
                  </a:lnTo>
                  <a:close/>
                </a:path>
              </a:pathLst>
            </a:custGeom>
            <a:ln w="25400">
              <a:solidFill>
                <a:srgbClr val="000000"/>
              </a:solidFill>
            </a:ln>
          </p:spPr>
          <p:txBody>
            <a:bodyPr wrap="square" lIns="0" tIns="0" rIns="0" bIns="0" rtlCol="0"/>
            <a:lstStyle/>
            <a:p>
              <a:endParaRPr/>
            </a:p>
          </p:txBody>
        </p:sp>
        <p:sp>
          <p:nvSpPr>
            <p:cNvPr id="94" name="object 94"/>
            <p:cNvSpPr/>
            <p:nvPr/>
          </p:nvSpPr>
          <p:spPr>
            <a:xfrm>
              <a:off x="6518909" y="3367277"/>
              <a:ext cx="74930" cy="74930"/>
            </a:xfrm>
            <a:custGeom>
              <a:avLst/>
              <a:gdLst/>
              <a:ahLst/>
              <a:cxnLst/>
              <a:rect l="l" t="t" r="r" b="b"/>
              <a:pathLst>
                <a:path w="74929" h="74929">
                  <a:moveTo>
                    <a:pt x="37338" y="0"/>
                  </a:moveTo>
                  <a:lnTo>
                    <a:pt x="22824" y="2940"/>
                  </a:lnTo>
                  <a:lnTo>
                    <a:pt x="10953" y="10953"/>
                  </a:lnTo>
                  <a:lnTo>
                    <a:pt x="2940" y="22824"/>
                  </a:lnTo>
                  <a:lnTo>
                    <a:pt x="0" y="37338"/>
                  </a:lnTo>
                  <a:lnTo>
                    <a:pt x="2940" y="51851"/>
                  </a:lnTo>
                  <a:lnTo>
                    <a:pt x="10953" y="63722"/>
                  </a:lnTo>
                  <a:lnTo>
                    <a:pt x="22824" y="71735"/>
                  </a:lnTo>
                  <a:lnTo>
                    <a:pt x="37338" y="74676"/>
                  </a:lnTo>
                  <a:lnTo>
                    <a:pt x="51851" y="71735"/>
                  </a:lnTo>
                  <a:lnTo>
                    <a:pt x="63722" y="63722"/>
                  </a:lnTo>
                  <a:lnTo>
                    <a:pt x="71735" y="51851"/>
                  </a:lnTo>
                  <a:lnTo>
                    <a:pt x="74675" y="37338"/>
                  </a:lnTo>
                  <a:lnTo>
                    <a:pt x="71735" y="22824"/>
                  </a:lnTo>
                  <a:lnTo>
                    <a:pt x="63722" y="10953"/>
                  </a:lnTo>
                  <a:lnTo>
                    <a:pt x="51851" y="2940"/>
                  </a:lnTo>
                  <a:lnTo>
                    <a:pt x="37338" y="0"/>
                  </a:lnTo>
                  <a:close/>
                </a:path>
              </a:pathLst>
            </a:custGeom>
            <a:solidFill>
              <a:srgbClr val="FFFF00"/>
            </a:solidFill>
          </p:spPr>
          <p:txBody>
            <a:bodyPr wrap="square" lIns="0" tIns="0" rIns="0" bIns="0" rtlCol="0"/>
            <a:lstStyle/>
            <a:p>
              <a:endParaRPr/>
            </a:p>
          </p:txBody>
        </p:sp>
        <p:sp>
          <p:nvSpPr>
            <p:cNvPr id="95" name="object 95"/>
            <p:cNvSpPr/>
            <p:nvPr/>
          </p:nvSpPr>
          <p:spPr>
            <a:xfrm>
              <a:off x="6518909" y="3367277"/>
              <a:ext cx="74930" cy="74930"/>
            </a:xfrm>
            <a:custGeom>
              <a:avLst/>
              <a:gdLst/>
              <a:ahLst/>
              <a:cxnLst/>
              <a:rect l="l" t="t" r="r" b="b"/>
              <a:pathLst>
                <a:path w="74929" h="74929">
                  <a:moveTo>
                    <a:pt x="0" y="37338"/>
                  </a:moveTo>
                  <a:lnTo>
                    <a:pt x="2940" y="22824"/>
                  </a:lnTo>
                  <a:lnTo>
                    <a:pt x="10953" y="10953"/>
                  </a:lnTo>
                  <a:lnTo>
                    <a:pt x="22824" y="2940"/>
                  </a:lnTo>
                  <a:lnTo>
                    <a:pt x="37338" y="0"/>
                  </a:lnTo>
                  <a:lnTo>
                    <a:pt x="51851" y="2940"/>
                  </a:lnTo>
                  <a:lnTo>
                    <a:pt x="63722" y="10953"/>
                  </a:lnTo>
                  <a:lnTo>
                    <a:pt x="71735" y="22824"/>
                  </a:lnTo>
                  <a:lnTo>
                    <a:pt x="74675" y="37338"/>
                  </a:lnTo>
                  <a:lnTo>
                    <a:pt x="71735" y="51851"/>
                  </a:lnTo>
                  <a:lnTo>
                    <a:pt x="63722" y="63722"/>
                  </a:lnTo>
                  <a:lnTo>
                    <a:pt x="51851" y="71735"/>
                  </a:lnTo>
                  <a:lnTo>
                    <a:pt x="37338" y="74676"/>
                  </a:lnTo>
                  <a:lnTo>
                    <a:pt x="22824" y="71735"/>
                  </a:lnTo>
                  <a:lnTo>
                    <a:pt x="10953" y="63722"/>
                  </a:lnTo>
                  <a:lnTo>
                    <a:pt x="2940" y="51851"/>
                  </a:lnTo>
                  <a:lnTo>
                    <a:pt x="0" y="37338"/>
                  </a:lnTo>
                  <a:close/>
                </a:path>
              </a:pathLst>
            </a:custGeom>
            <a:ln w="25400">
              <a:solidFill>
                <a:srgbClr val="000000"/>
              </a:solidFill>
            </a:ln>
          </p:spPr>
          <p:txBody>
            <a:bodyPr wrap="square" lIns="0" tIns="0" rIns="0" bIns="0" rtlCol="0"/>
            <a:lstStyle/>
            <a:p>
              <a:endParaRPr/>
            </a:p>
          </p:txBody>
        </p:sp>
        <p:sp>
          <p:nvSpPr>
            <p:cNvPr id="96" name="object 96"/>
            <p:cNvSpPr/>
            <p:nvPr/>
          </p:nvSpPr>
          <p:spPr>
            <a:xfrm>
              <a:off x="5537453" y="3371849"/>
              <a:ext cx="74930" cy="74930"/>
            </a:xfrm>
            <a:custGeom>
              <a:avLst/>
              <a:gdLst/>
              <a:ahLst/>
              <a:cxnLst/>
              <a:rect l="l" t="t" r="r" b="b"/>
              <a:pathLst>
                <a:path w="74929" h="74929">
                  <a:moveTo>
                    <a:pt x="37337" y="0"/>
                  </a:moveTo>
                  <a:lnTo>
                    <a:pt x="22824" y="2940"/>
                  </a:lnTo>
                  <a:lnTo>
                    <a:pt x="10953" y="10953"/>
                  </a:lnTo>
                  <a:lnTo>
                    <a:pt x="2940" y="22824"/>
                  </a:lnTo>
                  <a:lnTo>
                    <a:pt x="0" y="37337"/>
                  </a:lnTo>
                  <a:lnTo>
                    <a:pt x="2940" y="51851"/>
                  </a:lnTo>
                  <a:lnTo>
                    <a:pt x="10953" y="63722"/>
                  </a:lnTo>
                  <a:lnTo>
                    <a:pt x="22824" y="71735"/>
                  </a:lnTo>
                  <a:lnTo>
                    <a:pt x="37337" y="74675"/>
                  </a:lnTo>
                  <a:lnTo>
                    <a:pt x="51851" y="71735"/>
                  </a:lnTo>
                  <a:lnTo>
                    <a:pt x="63722" y="63722"/>
                  </a:lnTo>
                  <a:lnTo>
                    <a:pt x="71735" y="51851"/>
                  </a:lnTo>
                  <a:lnTo>
                    <a:pt x="74675" y="37337"/>
                  </a:lnTo>
                  <a:lnTo>
                    <a:pt x="71735" y="22824"/>
                  </a:lnTo>
                  <a:lnTo>
                    <a:pt x="63722" y="10953"/>
                  </a:lnTo>
                  <a:lnTo>
                    <a:pt x="51851" y="2940"/>
                  </a:lnTo>
                  <a:lnTo>
                    <a:pt x="37337" y="0"/>
                  </a:lnTo>
                  <a:close/>
                </a:path>
              </a:pathLst>
            </a:custGeom>
            <a:solidFill>
              <a:srgbClr val="FFFF00"/>
            </a:solidFill>
          </p:spPr>
          <p:txBody>
            <a:bodyPr wrap="square" lIns="0" tIns="0" rIns="0" bIns="0" rtlCol="0"/>
            <a:lstStyle/>
            <a:p>
              <a:endParaRPr/>
            </a:p>
          </p:txBody>
        </p:sp>
        <p:sp>
          <p:nvSpPr>
            <p:cNvPr id="97" name="object 97"/>
            <p:cNvSpPr/>
            <p:nvPr/>
          </p:nvSpPr>
          <p:spPr>
            <a:xfrm>
              <a:off x="5537453" y="3371849"/>
              <a:ext cx="74930" cy="74930"/>
            </a:xfrm>
            <a:custGeom>
              <a:avLst/>
              <a:gdLst/>
              <a:ahLst/>
              <a:cxnLst/>
              <a:rect l="l" t="t" r="r" b="b"/>
              <a:pathLst>
                <a:path w="74929" h="74929">
                  <a:moveTo>
                    <a:pt x="0" y="37337"/>
                  </a:moveTo>
                  <a:lnTo>
                    <a:pt x="2940" y="22824"/>
                  </a:lnTo>
                  <a:lnTo>
                    <a:pt x="10953" y="10953"/>
                  </a:lnTo>
                  <a:lnTo>
                    <a:pt x="22824" y="2940"/>
                  </a:lnTo>
                  <a:lnTo>
                    <a:pt x="37337" y="0"/>
                  </a:lnTo>
                  <a:lnTo>
                    <a:pt x="51851" y="2940"/>
                  </a:lnTo>
                  <a:lnTo>
                    <a:pt x="63722" y="10953"/>
                  </a:lnTo>
                  <a:lnTo>
                    <a:pt x="71735" y="22824"/>
                  </a:lnTo>
                  <a:lnTo>
                    <a:pt x="74675" y="37337"/>
                  </a:lnTo>
                  <a:lnTo>
                    <a:pt x="71735" y="51851"/>
                  </a:lnTo>
                  <a:lnTo>
                    <a:pt x="63722" y="63722"/>
                  </a:lnTo>
                  <a:lnTo>
                    <a:pt x="51851" y="71735"/>
                  </a:lnTo>
                  <a:lnTo>
                    <a:pt x="37337" y="74675"/>
                  </a:lnTo>
                  <a:lnTo>
                    <a:pt x="22824" y="71735"/>
                  </a:lnTo>
                  <a:lnTo>
                    <a:pt x="10953" y="63722"/>
                  </a:lnTo>
                  <a:lnTo>
                    <a:pt x="2940" y="51851"/>
                  </a:lnTo>
                  <a:lnTo>
                    <a:pt x="0" y="37337"/>
                  </a:lnTo>
                  <a:close/>
                </a:path>
              </a:pathLst>
            </a:custGeom>
            <a:ln w="25400">
              <a:solidFill>
                <a:srgbClr val="000000"/>
              </a:solidFill>
            </a:ln>
          </p:spPr>
          <p:txBody>
            <a:bodyPr wrap="square" lIns="0" tIns="0" rIns="0" bIns="0" rtlCol="0"/>
            <a:lstStyle/>
            <a:p>
              <a:endParaRPr/>
            </a:p>
          </p:txBody>
        </p:sp>
        <p:sp>
          <p:nvSpPr>
            <p:cNvPr id="98" name="object 98"/>
            <p:cNvSpPr/>
            <p:nvPr/>
          </p:nvSpPr>
          <p:spPr>
            <a:xfrm>
              <a:off x="5573267" y="3195827"/>
              <a:ext cx="2092960" cy="186690"/>
            </a:xfrm>
            <a:custGeom>
              <a:avLst/>
              <a:gdLst/>
              <a:ahLst/>
              <a:cxnLst/>
              <a:rect l="l" t="t" r="r" b="b"/>
              <a:pathLst>
                <a:path w="2092959" h="186689">
                  <a:moveTo>
                    <a:pt x="1865376" y="186182"/>
                  </a:moveTo>
                  <a:lnTo>
                    <a:pt x="1871735" y="135132"/>
                  </a:lnTo>
                  <a:lnTo>
                    <a:pt x="1889000" y="88221"/>
                  </a:lnTo>
                  <a:lnTo>
                    <a:pt x="1914451" y="49588"/>
                  </a:lnTo>
                  <a:lnTo>
                    <a:pt x="1945371" y="23374"/>
                  </a:lnTo>
                  <a:lnTo>
                    <a:pt x="1979040" y="13716"/>
                  </a:lnTo>
                  <a:lnTo>
                    <a:pt x="2012710" y="23274"/>
                  </a:lnTo>
                  <a:lnTo>
                    <a:pt x="2043630" y="49219"/>
                  </a:lnTo>
                  <a:lnTo>
                    <a:pt x="2069081" y="87453"/>
                  </a:lnTo>
                  <a:lnTo>
                    <a:pt x="2086346" y="133880"/>
                  </a:lnTo>
                  <a:lnTo>
                    <a:pt x="2092706" y="184404"/>
                  </a:lnTo>
                </a:path>
                <a:path w="2092959" h="186689">
                  <a:moveTo>
                    <a:pt x="981456" y="170688"/>
                  </a:moveTo>
                  <a:lnTo>
                    <a:pt x="988048" y="108013"/>
                  </a:lnTo>
                  <a:lnTo>
                    <a:pt x="1005427" y="53340"/>
                  </a:lnTo>
                  <a:lnTo>
                    <a:pt x="1029997" y="14668"/>
                  </a:lnTo>
                  <a:lnTo>
                    <a:pt x="1058164" y="0"/>
                  </a:lnTo>
                  <a:lnTo>
                    <a:pt x="1086330" y="15456"/>
                  </a:lnTo>
                  <a:lnTo>
                    <a:pt x="1110900" y="56213"/>
                  </a:lnTo>
                  <a:lnTo>
                    <a:pt x="1128279" y="113853"/>
                  </a:lnTo>
                  <a:lnTo>
                    <a:pt x="1134872" y="179959"/>
                  </a:lnTo>
                </a:path>
                <a:path w="2092959" h="186689">
                  <a:moveTo>
                    <a:pt x="0" y="175260"/>
                  </a:moveTo>
                  <a:lnTo>
                    <a:pt x="6482" y="112585"/>
                  </a:lnTo>
                  <a:lnTo>
                    <a:pt x="23574" y="57912"/>
                  </a:lnTo>
                  <a:lnTo>
                    <a:pt x="47738" y="19240"/>
                  </a:lnTo>
                  <a:lnTo>
                    <a:pt x="75437" y="4572"/>
                  </a:lnTo>
                  <a:lnTo>
                    <a:pt x="103157" y="19524"/>
                  </a:lnTo>
                  <a:lnTo>
                    <a:pt x="127365" y="58943"/>
                  </a:lnTo>
                  <a:lnTo>
                    <a:pt x="144500" y="114675"/>
                  </a:lnTo>
                  <a:lnTo>
                    <a:pt x="151003" y="178562"/>
                  </a:lnTo>
                </a:path>
              </a:pathLst>
            </a:custGeom>
            <a:ln w="9525">
              <a:solidFill>
                <a:srgbClr val="333333"/>
              </a:solidFill>
              <a:prstDash val="sysDash"/>
            </a:ln>
          </p:spPr>
          <p:txBody>
            <a:bodyPr wrap="square" lIns="0" tIns="0" rIns="0" bIns="0" rtlCol="0"/>
            <a:lstStyle/>
            <a:p>
              <a:endParaRPr/>
            </a:p>
          </p:txBody>
        </p:sp>
        <p:sp>
          <p:nvSpPr>
            <p:cNvPr id="99" name="object 99"/>
            <p:cNvSpPr/>
            <p:nvPr/>
          </p:nvSpPr>
          <p:spPr>
            <a:xfrm>
              <a:off x="7632953" y="3380993"/>
              <a:ext cx="74930" cy="74930"/>
            </a:xfrm>
            <a:custGeom>
              <a:avLst/>
              <a:gdLst/>
              <a:ahLst/>
              <a:cxnLst/>
              <a:rect l="l" t="t" r="r" b="b"/>
              <a:pathLst>
                <a:path w="74929" h="74929">
                  <a:moveTo>
                    <a:pt x="37338" y="0"/>
                  </a:moveTo>
                  <a:lnTo>
                    <a:pt x="22824" y="2940"/>
                  </a:lnTo>
                  <a:lnTo>
                    <a:pt x="10953" y="10953"/>
                  </a:lnTo>
                  <a:lnTo>
                    <a:pt x="2940" y="22824"/>
                  </a:lnTo>
                  <a:lnTo>
                    <a:pt x="0" y="37337"/>
                  </a:lnTo>
                  <a:lnTo>
                    <a:pt x="2940" y="51851"/>
                  </a:lnTo>
                  <a:lnTo>
                    <a:pt x="10953" y="63722"/>
                  </a:lnTo>
                  <a:lnTo>
                    <a:pt x="22824" y="71735"/>
                  </a:lnTo>
                  <a:lnTo>
                    <a:pt x="37338" y="74675"/>
                  </a:lnTo>
                  <a:lnTo>
                    <a:pt x="51851" y="71735"/>
                  </a:lnTo>
                  <a:lnTo>
                    <a:pt x="63722" y="63722"/>
                  </a:lnTo>
                  <a:lnTo>
                    <a:pt x="71735" y="51851"/>
                  </a:lnTo>
                  <a:lnTo>
                    <a:pt x="74675" y="37337"/>
                  </a:lnTo>
                  <a:lnTo>
                    <a:pt x="71735" y="22824"/>
                  </a:lnTo>
                  <a:lnTo>
                    <a:pt x="63722" y="10953"/>
                  </a:lnTo>
                  <a:lnTo>
                    <a:pt x="51851" y="2940"/>
                  </a:lnTo>
                  <a:lnTo>
                    <a:pt x="37338" y="0"/>
                  </a:lnTo>
                  <a:close/>
                </a:path>
              </a:pathLst>
            </a:custGeom>
            <a:solidFill>
              <a:srgbClr val="FF0000"/>
            </a:solidFill>
          </p:spPr>
          <p:txBody>
            <a:bodyPr wrap="square" lIns="0" tIns="0" rIns="0" bIns="0" rtlCol="0"/>
            <a:lstStyle/>
            <a:p>
              <a:endParaRPr/>
            </a:p>
          </p:txBody>
        </p:sp>
        <p:sp>
          <p:nvSpPr>
            <p:cNvPr id="100" name="object 100"/>
            <p:cNvSpPr/>
            <p:nvPr/>
          </p:nvSpPr>
          <p:spPr>
            <a:xfrm>
              <a:off x="7632953" y="3380993"/>
              <a:ext cx="74930" cy="74930"/>
            </a:xfrm>
            <a:custGeom>
              <a:avLst/>
              <a:gdLst/>
              <a:ahLst/>
              <a:cxnLst/>
              <a:rect l="l" t="t" r="r" b="b"/>
              <a:pathLst>
                <a:path w="74929" h="74929">
                  <a:moveTo>
                    <a:pt x="0" y="37337"/>
                  </a:moveTo>
                  <a:lnTo>
                    <a:pt x="2940" y="22824"/>
                  </a:lnTo>
                  <a:lnTo>
                    <a:pt x="10953" y="10953"/>
                  </a:lnTo>
                  <a:lnTo>
                    <a:pt x="22824" y="2940"/>
                  </a:lnTo>
                  <a:lnTo>
                    <a:pt x="37338" y="0"/>
                  </a:lnTo>
                  <a:lnTo>
                    <a:pt x="51851" y="2940"/>
                  </a:lnTo>
                  <a:lnTo>
                    <a:pt x="63722" y="10953"/>
                  </a:lnTo>
                  <a:lnTo>
                    <a:pt x="71735" y="22824"/>
                  </a:lnTo>
                  <a:lnTo>
                    <a:pt x="74675" y="37337"/>
                  </a:lnTo>
                  <a:lnTo>
                    <a:pt x="71735" y="51851"/>
                  </a:lnTo>
                  <a:lnTo>
                    <a:pt x="63722" y="63722"/>
                  </a:lnTo>
                  <a:lnTo>
                    <a:pt x="51851" y="71735"/>
                  </a:lnTo>
                  <a:lnTo>
                    <a:pt x="37338" y="74675"/>
                  </a:lnTo>
                  <a:lnTo>
                    <a:pt x="22824" y="71735"/>
                  </a:lnTo>
                  <a:lnTo>
                    <a:pt x="10953" y="63722"/>
                  </a:lnTo>
                  <a:lnTo>
                    <a:pt x="2940" y="51851"/>
                  </a:lnTo>
                  <a:lnTo>
                    <a:pt x="0" y="37337"/>
                  </a:lnTo>
                  <a:close/>
                </a:path>
              </a:pathLst>
            </a:custGeom>
            <a:ln w="25400">
              <a:solidFill>
                <a:srgbClr val="000000"/>
              </a:solidFill>
            </a:ln>
          </p:spPr>
          <p:txBody>
            <a:bodyPr wrap="square" lIns="0" tIns="0" rIns="0" bIns="0" rtlCol="0"/>
            <a:lstStyle/>
            <a:p>
              <a:endParaRPr/>
            </a:p>
          </p:txBody>
        </p:sp>
        <p:sp>
          <p:nvSpPr>
            <p:cNvPr id="101" name="object 101"/>
            <p:cNvSpPr/>
            <p:nvPr/>
          </p:nvSpPr>
          <p:spPr>
            <a:xfrm>
              <a:off x="6518909" y="3367277"/>
              <a:ext cx="74930" cy="74930"/>
            </a:xfrm>
            <a:custGeom>
              <a:avLst/>
              <a:gdLst/>
              <a:ahLst/>
              <a:cxnLst/>
              <a:rect l="l" t="t" r="r" b="b"/>
              <a:pathLst>
                <a:path w="74929" h="74929">
                  <a:moveTo>
                    <a:pt x="37338" y="0"/>
                  </a:moveTo>
                  <a:lnTo>
                    <a:pt x="22824" y="2940"/>
                  </a:lnTo>
                  <a:lnTo>
                    <a:pt x="10953" y="10953"/>
                  </a:lnTo>
                  <a:lnTo>
                    <a:pt x="2940" y="22824"/>
                  </a:lnTo>
                  <a:lnTo>
                    <a:pt x="0" y="37338"/>
                  </a:lnTo>
                  <a:lnTo>
                    <a:pt x="2940" y="51851"/>
                  </a:lnTo>
                  <a:lnTo>
                    <a:pt x="10953" y="63722"/>
                  </a:lnTo>
                  <a:lnTo>
                    <a:pt x="22824" y="71735"/>
                  </a:lnTo>
                  <a:lnTo>
                    <a:pt x="37338" y="74676"/>
                  </a:lnTo>
                  <a:lnTo>
                    <a:pt x="51851" y="71735"/>
                  </a:lnTo>
                  <a:lnTo>
                    <a:pt x="63722" y="63722"/>
                  </a:lnTo>
                  <a:lnTo>
                    <a:pt x="71735" y="51851"/>
                  </a:lnTo>
                  <a:lnTo>
                    <a:pt x="74675" y="37338"/>
                  </a:lnTo>
                  <a:lnTo>
                    <a:pt x="71735" y="22824"/>
                  </a:lnTo>
                  <a:lnTo>
                    <a:pt x="63722" y="10953"/>
                  </a:lnTo>
                  <a:lnTo>
                    <a:pt x="51851" y="2940"/>
                  </a:lnTo>
                  <a:lnTo>
                    <a:pt x="37338" y="0"/>
                  </a:lnTo>
                  <a:close/>
                </a:path>
              </a:pathLst>
            </a:custGeom>
            <a:solidFill>
              <a:srgbClr val="FF0000"/>
            </a:solidFill>
          </p:spPr>
          <p:txBody>
            <a:bodyPr wrap="square" lIns="0" tIns="0" rIns="0" bIns="0" rtlCol="0"/>
            <a:lstStyle/>
            <a:p>
              <a:endParaRPr/>
            </a:p>
          </p:txBody>
        </p:sp>
        <p:sp>
          <p:nvSpPr>
            <p:cNvPr id="102" name="object 102"/>
            <p:cNvSpPr/>
            <p:nvPr/>
          </p:nvSpPr>
          <p:spPr>
            <a:xfrm>
              <a:off x="6518909" y="3367277"/>
              <a:ext cx="74930" cy="74930"/>
            </a:xfrm>
            <a:custGeom>
              <a:avLst/>
              <a:gdLst/>
              <a:ahLst/>
              <a:cxnLst/>
              <a:rect l="l" t="t" r="r" b="b"/>
              <a:pathLst>
                <a:path w="74929" h="74929">
                  <a:moveTo>
                    <a:pt x="0" y="37338"/>
                  </a:moveTo>
                  <a:lnTo>
                    <a:pt x="2940" y="22824"/>
                  </a:lnTo>
                  <a:lnTo>
                    <a:pt x="10953" y="10953"/>
                  </a:lnTo>
                  <a:lnTo>
                    <a:pt x="22824" y="2940"/>
                  </a:lnTo>
                  <a:lnTo>
                    <a:pt x="37338" y="0"/>
                  </a:lnTo>
                  <a:lnTo>
                    <a:pt x="51851" y="2940"/>
                  </a:lnTo>
                  <a:lnTo>
                    <a:pt x="63722" y="10953"/>
                  </a:lnTo>
                  <a:lnTo>
                    <a:pt x="71735" y="22824"/>
                  </a:lnTo>
                  <a:lnTo>
                    <a:pt x="74675" y="37338"/>
                  </a:lnTo>
                  <a:lnTo>
                    <a:pt x="71735" y="51851"/>
                  </a:lnTo>
                  <a:lnTo>
                    <a:pt x="63722" y="63722"/>
                  </a:lnTo>
                  <a:lnTo>
                    <a:pt x="51851" y="71735"/>
                  </a:lnTo>
                  <a:lnTo>
                    <a:pt x="37338" y="74676"/>
                  </a:lnTo>
                  <a:lnTo>
                    <a:pt x="22824" y="71735"/>
                  </a:lnTo>
                  <a:lnTo>
                    <a:pt x="10953" y="63722"/>
                  </a:lnTo>
                  <a:lnTo>
                    <a:pt x="2940" y="51851"/>
                  </a:lnTo>
                  <a:lnTo>
                    <a:pt x="0" y="37338"/>
                  </a:lnTo>
                  <a:close/>
                </a:path>
              </a:pathLst>
            </a:custGeom>
            <a:ln w="25400">
              <a:solidFill>
                <a:srgbClr val="000000"/>
              </a:solidFill>
            </a:ln>
          </p:spPr>
          <p:txBody>
            <a:bodyPr wrap="square" lIns="0" tIns="0" rIns="0" bIns="0" rtlCol="0"/>
            <a:lstStyle/>
            <a:p>
              <a:endParaRPr/>
            </a:p>
          </p:txBody>
        </p:sp>
        <p:sp>
          <p:nvSpPr>
            <p:cNvPr id="103" name="object 103"/>
            <p:cNvSpPr/>
            <p:nvPr/>
          </p:nvSpPr>
          <p:spPr>
            <a:xfrm>
              <a:off x="5538977" y="3371849"/>
              <a:ext cx="74930" cy="74930"/>
            </a:xfrm>
            <a:custGeom>
              <a:avLst/>
              <a:gdLst/>
              <a:ahLst/>
              <a:cxnLst/>
              <a:rect l="l" t="t" r="r" b="b"/>
              <a:pathLst>
                <a:path w="74929" h="74929">
                  <a:moveTo>
                    <a:pt x="37337" y="0"/>
                  </a:moveTo>
                  <a:lnTo>
                    <a:pt x="22824" y="2940"/>
                  </a:lnTo>
                  <a:lnTo>
                    <a:pt x="10953" y="10953"/>
                  </a:lnTo>
                  <a:lnTo>
                    <a:pt x="2940" y="22824"/>
                  </a:lnTo>
                  <a:lnTo>
                    <a:pt x="0" y="37337"/>
                  </a:lnTo>
                  <a:lnTo>
                    <a:pt x="2940" y="51851"/>
                  </a:lnTo>
                  <a:lnTo>
                    <a:pt x="10953" y="63722"/>
                  </a:lnTo>
                  <a:lnTo>
                    <a:pt x="22824" y="71735"/>
                  </a:lnTo>
                  <a:lnTo>
                    <a:pt x="37337" y="74675"/>
                  </a:lnTo>
                  <a:lnTo>
                    <a:pt x="51851" y="71735"/>
                  </a:lnTo>
                  <a:lnTo>
                    <a:pt x="63722" y="63722"/>
                  </a:lnTo>
                  <a:lnTo>
                    <a:pt x="71735" y="51851"/>
                  </a:lnTo>
                  <a:lnTo>
                    <a:pt x="74675" y="37337"/>
                  </a:lnTo>
                  <a:lnTo>
                    <a:pt x="71735" y="22824"/>
                  </a:lnTo>
                  <a:lnTo>
                    <a:pt x="63722" y="10953"/>
                  </a:lnTo>
                  <a:lnTo>
                    <a:pt x="51851" y="2940"/>
                  </a:lnTo>
                  <a:lnTo>
                    <a:pt x="37337" y="0"/>
                  </a:lnTo>
                  <a:close/>
                </a:path>
              </a:pathLst>
            </a:custGeom>
            <a:solidFill>
              <a:srgbClr val="8A81D2"/>
            </a:solidFill>
          </p:spPr>
          <p:txBody>
            <a:bodyPr wrap="square" lIns="0" tIns="0" rIns="0" bIns="0" rtlCol="0"/>
            <a:lstStyle/>
            <a:p>
              <a:endParaRPr/>
            </a:p>
          </p:txBody>
        </p:sp>
        <p:sp>
          <p:nvSpPr>
            <p:cNvPr id="104" name="object 104"/>
            <p:cNvSpPr/>
            <p:nvPr/>
          </p:nvSpPr>
          <p:spPr>
            <a:xfrm>
              <a:off x="5538977" y="3371849"/>
              <a:ext cx="74930" cy="74930"/>
            </a:xfrm>
            <a:custGeom>
              <a:avLst/>
              <a:gdLst/>
              <a:ahLst/>
              <a:cxnLst/>
              <a:rect l="l" t="t" r="r" b="b"/>
              <a:pathLst>
                <a:path w="74929" h="74929">
                  <a:moveTo>
                    <a:pt x="0" y="37337"/>
                  </a:moveTo>
                  <a:lnTo>
                    <a:pt x="2940" y="22824"/>
                  </a:lnTo>
                  <a:lnTo>
                    <a:pt x="10953" y="10953"/>
                  </a:lnTo>
                  <a:lnTo>
                    <a:pt x="22824" y="2940"/>
                  </a:lnTo>
                  <a:lnTo>
                    <a:pt x="37337" y="0"/>
                  </a:lnTo>
                  <a:lnTo>
                    <a:pt x="51851" y="2940"/>
                  </a:lnTo>
                  <a:lnTo>
                    <a:pt x="63722" y="10953"/>
                  </a:lnTo>
                  <a:lnTo>
                    <a:pt x="71735" y="22824"/>
                  </a:lnTo>
                  <a:lnTo>
                    <a:pt x="74675" y="37337"/>
                  </a:lnTo>
                  <a:lnTo>
                    <a:pt x="71735" y="51851"/>
                  </a:lnTo>
                  <a:lnTo>
                    <a:pt x="63722" y="63722"/>
                  </a:lnTo>
                  <a:lnTo>
                    <a:pt x="51851" y="71735"/>
                  </a:lnTo>
                  <a:lnTo>
                    <a:pt x="37337" y="74675"/>
                  </a:lnTo>
                  <a:lnTo>
                    <a:pt x="22824" y="71735"/>
                  </a:lnTo>
                  <a:lnTo>
                    <a:pt x="10953" y="63722"/>
                  </a:lnTo>
                  <a:lnTo>
                    <a:pt x="2940" y="51851"/>
                  </a:lnTo>
                  <a:lnTo>
                    <a:pt x="0" y="37337"/>
                  </a:lnTo>
                  <a:close/>
                </a:path>
              </a:pathLst>
            </a:custGeom>
            <a:ln w="25400">
              <a:solidFill>
                <a:srgbClr val="000000"/>
              </a:solidFill>
            </a:ln>
          </p:spPr>
          <p:txBody>
            <a:bodyPr wrap="square" lIns="0" tIns="0" rIns="0" bIns="0" rtlCol="0"/>
            <a:lstStyle/>
            <a:p>
              <a:endParaRPr/>
            </a:p>
          </p:txBody>
        </p:sp>
      </p:grpSp>
      <p:sp>
        <p:nvSpPr>
          <p:cNvPr id="105" name="object 105"/>
          <p:cNvSpPr txBox="1"/>
          <p:nvPr/>
        </p:nvSpPr>
        <p:spPr>
          <a:xfrm>
            <a:off x="5005832" y="3277463"/>
            <a:ext cx="123698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Arial MT"/>
                <a:cs typeface="Arial MT"/>
              </a:rPr>
              <a:t>3</a:t>
            </a:r>
            <a:r>
              <a:rPr sz="1100" spc="-25" dirty="0">
                <a:latin typeface="Arial MT"/>
                <a:cs typeface="Arial MT"/>
              </a:rPr>
              <a:t> </a:t>
            </a:r>
            <a:r>
              <a:rPr sz="1100" spc="-5" dirty="0">
                <a:latin typeface="Arial MT"/>
                <a:cs typeface="Arial MT"/>
              </a:rPr>
              <a:t>Nearest</a:t>
            </a:r>
            <a:r>
              <a:rPr sz="1100" spc="-25" dirty="0">
                <a:latin typeface="Arial MT"/>
                <a:cs typeface="Arial MT"/>
              </a:rPr>
              <a:t> </a:t>
            </a:r>
            <a:r>
              <a:rPr sz="1100" spc="-5" dirty="0">
                <a:latin typeface="Arial MT"/>
                <a:cs typeface="Arial MT"/>
              </a:rPr>
              <a:t>Neighbor</a:t>
            </a:r>
            <a:endParaRPr sz="1100">
              <a:latin typeface="Arial MT"/>
              <a:cs typeface="Arial MT"/>
            </a:endParaRPr>
          </a:p>
        </p:txBody>
      </p:sp>
      <p:sp>
        <p:nvSpPr>
          <p:cNvPr id="106" name="object 106"/>
          <p:cNvSpPr txBox="1"/>
          <p:nvPr/>
        </p:nvSpPr>
        <p:spPr>
          <a:xfrm>
            <a:off x="8240648" y="3713022"/>
            <a:ext cx="269240" cy="254000"/>
          </a:xfrm>
          <a:prstGeom prst="rect">
            <a:avLst/>
          </a:prstGeom>
        </p:spPr>
        <p:txBody>
          <a:bodyPr vert="horz" wrap="square" lIns="0" tIns="12700" rIns="0" bIns="0" rtlCol="0">
            <a:spAutoFit/>
          </a:bodyPr>
          <a:lstStyle/>
          <a:p>
            <a:pPr marL="38100">
              <a:lnSpc>
                <a:spcPct val="100000"/>
              </a:lnSpc>
              <a:spcBef>
                <a:spcPts val="100"/>
              </a:spcBef>
            </a:pPr>
            <a:r>
              <a:rPr sz="1500" spc="-5" dirty="0">
                <a:latin typeface="Cambria Math"/>
                <a:cs typeface="Cambria Math"/>
              </a:rPr>
              <a:t>𝒙</a:t>
            </a:r>
            <a:r>
              <a:rPr sz="1650" spc="-7" baseline="-15151" dirty="0">
                <a:latin typeface="Cambria Math"/>
                <a:cs typeface="Cambria Math"/>
              </a:rPr>
              <a:t>𝟏</a:t>
            </a:r>
            <a:endParaRPr sz="1650" baseline="-15151">
              <a:latin typeface="Cambria Math"/>
              <a:cs typeface="Cambria Math"/>
            </a:endParaRPr>
          </a:p>
        </p:txBody>
      </p:sp>
      <p:grpSp>
        <p:nvGrpSpPr>
          <p:cNvPr id="107" name="object 107"/>
          <p:cNvGrpSpPr/>
          <p:nvPr/>
        </p:nvGrpSpPr>
        <p:grpSpPr>
          <a:xfrm>
            <a:off x="4780914" y="2334387"/>
            <a:ext cx="3382645" cy="1520825"/>
            <a:chOff x="4717160" y="2807589"/>
            <a:chExt cx="3382645" cy="1520825"/>
          </a:xfrm>
        </p:grpSpPr>
        <p:sp>
          <p:nvSpPr>
            <p:cNvPr id="108" name="object 108"/>
            <p:cNvSpPr/>
            <p:nvPr/>
          </p:nvSpPr>
          <p:spPr>
            <a:xfrm>
              <a:off x="5271515" y="4230624"/>
              <a:ext cx="2828290" cy="76200"/>
            </a:xfrm>
            <a:custGeom>
              <a:avLst/>
              <a:gdLst/>
              <a:ahLst/>
              <a:cxnLst/>
              <a:rect l="l" t="t" r="r" b="b"/>
              <a:pathLst>
                <a:path w="2828290" h="76200">
                  <a:moveTo>
                    <a:pt x="2751709" y="0"/>
                  </a:moveTo>
                  <a:lnTo>
                    <a:pt x="2751709" y="76200"/>
                  </a:lnTo>
                  <a:lnTo>
                    <a:pt x="2815209" y="44450"/>
                  </a:lnTo>
                  <a:lnTo>
                    <a:pt x="2764409" y="44450"/>
                  </a:lnTo>
                  <a:lnTo>
                    <a:pt x="2764409" y="31750"/>
                  </a:lnTo>
                  <a:lnTo>
                    <a:pt x="2815209" y="31750"/>
                  </a:lnTo>
                  <a:lnTo>
                    <a:pt x="2751709" y="0"/>
                  </a:lnTo>
                  <a:close/>
                </a:path>
                <a:path w="2828290" h="76200">
                  <a:moveTo>
                    <a:pt x="2751709" y="31750"/>
                  </a:moveTo>
                  <a:lnTo>
                    <a:pt x="0" y="31750"/>
                  </a:lnTo>
                  <a:lnTo>
                    <a:pt x="0" y="44450"/>
                  </a:lnTo>
                  <a:lnTo>
                    <a:pt x="2751709" y="44450"/>
                  </a:lnTo>
                  <a:lnTo>
                    <a:pt x="2751709" y="31750"/>
                  </a:lnTo>
                  <a:close/>
                </a:path>
                <a:path w="2828290" h="76200">
                  <a:moveTo>
                    <a:pt x="2815209" y="31750"/>
                  </a:moveTo>
                  <a:lnTo>
                    <a:pt x="2764409" y="31750"/>
                  </a:lnTo>
                  <a:lnTo>
                    <a:pt x="2764409" y="44450"/>
                  </a:lnTo>
                  <a:lnTo>
                    <a:pt x="2815209" y="44450"/>
                  </a:lnTo>
                  <a:lnTo>
                    <a:pt x="2827909" y="38100"/>
                  </a:lnTo>
                  <a:lnTo>
                    <a:pt x="2815209" y="31750"/>
                  </a:lnTo>
                  <a:close/>
                </a:path>
              </a:pathLst>
            </a:custGeom>
            <a:solidFill>
              <a:srgbClr val="000000"/>
            </a:solidFill>
          </p:spPr>
          <p:txBody>
            <a:bodyPr wrap="square" lIns="0" tIns="0" rIns="0" bIns="0" rtlCol="0"/>
            <a:lstStyle/>
            <a:p>
              <a:endParaRPr/>
            </a:p>
          </p:txBody>
        </p:sp>
        <p:pic>
          <p:nvPicPr>
            <p:cNvPr id="109" name="object 109"/>
            <p:cNvPicPr/>
            <p:nvPr/>
          </p:nvPicPr>
          <p:blipFill>
            <a:blip r:embed="rId12" cstate="print"/>
            <a:stretch>
              <a:fillRect/>
            </a:stretch>
          </p:blipFill>
          <p:spPr>
            <a:xfrm>
              <a:off x="5929883" y="4230624"/>
              <a:ext cx="74675" cy="74675"/>
            </a:xfrm>
            <a:prstGeom prst="rect">
              <a:avLst/>
            </a:prstGeom>
          </p:spPr>
        </p:pic>
        <p:pic>
          <p:nvPicPr>
            <p:cNvPr id="110" name="object 110"/>
            <p:cNvPicPr/>
            <p:nvPr/>
          </p:nvPicPr>
          <p:blipFill>
            <a:blip r:embed="rId12" cstate="print"/>
            <a:stretch>
              <a:fillRect/>
            </a:stretch>
          </p:blipFill>
          <p:spPr>
            <a:xfrm>
              <a:off x="6190487" y="4230624"/>
              <a:ext cx="74675" cy="74675"/>
            </a:xfrm>
            <a:prstGeom prst="rect">
              <a:avLst/>
            </a:prstGeom>
          </p:spPr>
        </p:pic>
        <p:sp>
          <p:nvSpPr>
            <p:cNvPr id="111" name="object 111"/>
            <p:cNvSpPr/>
            <p:nvPr/>
          </p:nvSpPr>
          <p:spPr>
            <a:xfrm>
              <a:off x="5687567" y="4233672"/>
              <a:ext cx="74930" cy="74930"/>
            </a:xfrm>
            <a:custGeom>
              <a:avLst/>
              <a:gdLst/>
              <a:ahLst/>
              <a:cxnLst/>
              <a:rect l="l" t="t" r="r" b="b"/>
              <a:pathLst>
                <a:path w="74929" h="74929">
                  <a:moveTo>
                    <a:pt x="37337" y="0"/>
                  </a:moveTo>
                  <a:lnTo>
                    <a:pt x="22824" y="2933"/>
                  </a:lnTo>
                  <a:lnTo>
                    <a:pt x="10953" y="10934"/>
                  </a:lnTo>
                  <a:lnTo>
                    <a:pt x="2940" y="22802"/>
                  </a:lnTo>
                  <a:lnTo>
                    <a:pt x="0" y="37337"/>
                  </a:lnTo>
                  <a:lnTo>
                    <a:pt x="2940" y="51873"/>
                  </a:lnTo>
                  <a:lnTo>
                    <a:pt x="10953" y="63741"/>
                  </a:lnTo>
                  <a:lnTo>
                    <a:pt x="22824" y="71742"/>
                  </a:lnTo>
                  <a:lnTo>
                    <a:pt x="37337" y="74675"/>
                  </a:lnTo>
                  <a:lnTo>
                    <a:pt x="51851" y="71742"/>
                  </a:lnTo>
                  <a:lnTo>
                    <a:pt x="63722" y="63741"/>
                  </a:lnTo>
                  <a:lnTo>
                    <a:pt x="71735" y="51873"/>
                  </a:lnTo>
                  <a:lnTo>
                    <a:pt x="74676" y="37337"/>
                  </a:lnTo>
                  <a:lnTo>
                    <a:pt x="71735" y="22802"/>
                  </a:lnTo>
                  <a:lnTo>
                    <a:pt x="63722" y="10934"/>
                  </a:lnTo>
                  <a:lnTo>
                    <a:pt x="51851" y="2933"/>
                  </a:lnTo>
                  <a:lnTo>
                    <a:pt x="37337" y="0"/>
                  </a:lnTo>
                  <a:close/>
                </a:path>
              </a:pathLst>
            </a:custGeom>
            <a:solidFill>
              <a:srgbClr val="8A81D2"/>
            </a:solidFill>
          </p:spPr>
          <p:txBody>
            <a:bodyPr wrap="square" lIns="0" tIns="0" rIns="0" bIns="0" rtlCol="0"/>
            <a:lstStyle/>
            <a:p>
              <a:endParaRPr/>
            </a:p>
          </p:txBody>
        </p:sp>
        <p:sp>
          <p:nvSpPr>
            <p:cNvPr id="112" name="object 112"/>
            <p:cNvSpPr/>
            <p:nvPr/>
          </p:nvSpPr>
          <p:spPr>
            <a:xfrm>
              <a:off x="6672071" y="4235196"/>
              <a:ext cx="73660" cy="74930"/>
            </a:xfrm>
            <a:custGeom>
              <a:avLst/>
              <a:gdLst/>
              <a:ahLst/>
              <a:cxnLst/>
              <a:rect l="l" t="t" r="r" b="b"/>
              <a:pathLst>
                <a:path w="73659" h="74929">
                  <a:moveTo>
                    <a:pt x="36575" y="0"/>
                  </a:moveTo>
                  <a:lnTo>
                    <a:pt x="22342" y="2933"/>
                  </a:lnTo>
                  <a:lnTo>
                    <a:pt x="10715" y="10934"/>
                  </a:lnTo>
                  <a:lnTo>
                    <a:pt x="2875" y="22802"/>
                  </a:lnTo>
                  <a:lnTo>
                    <a:pt x="0" y="37337"/>
                  </a:lnTo>
                  <a:lnTo>
                    <a:pt x="2875" y="51873"/>
                  </a:lnTo>
                  <a:lnTo>
                    <a:pt x="10715" y="63741"/>
                  </a:lnTo>
                  <a:lnTo>
                    <a:pt x="22342" y="71742"/>
                  </a:lnTo>
                  <a:lnTo>
                    <a:pt x="36575" y="74675"/>
                  </a:lnTo>
                  <a:lnTo>
                    <a:pt x="50809" y="71742"/>
                  </a:lnTo>
                  <a:lnTo>
                    <a:pt x="62436" y="63741"/>
                  </a:lnTo>
                  <a:lnTo>
                    <a:pt x="70276" y="51873"/>
                  </a:lnTo>
                  <a:lnTo>
                    <a:pt x="73151" y="37337"/>
                  </a:lnTo>
                  <a:lnTo>
                    <a:pt x="70276" y="22802"/>
                  </a:lnTo>
                  <a:lnTo>
                    <a:pt x="62436" y="10934"/>
                  </a:lnTo>
                  <a:lnTo>
                    <a:pt x="50809" y="2933"/>
                  </a:lnTo>
                  <a:lnTo>
                    <a:pt x="36575" y="0"/>
                  </a:lnTo>
                  <a:close/>
                </a:path>
              </a:pathLst>
            </a:custGeom>
            <a:solidFill>
              <a:srgbClr val="FF0000"/>
            </a:solidFill>
          </p:spPr>
          <p:txBody>
            <a:bodyPr wrap="square" lIns="0" tIns="0" rIns="0" bIns="0" rtlCol="0"/>
            <a:lstStyle/>
            <a:p>
              <a:endParaRPr/>
            </a:p>
          </p:txBody>
        </p:sp>
        <p:pic>
          <p:nvPicPr>
            <p:cNvPr id="113" name="object 113"/>
            <p:cNvPicPr/>
            <p:nvPr/>
          </p:nvPicPr>
          <p:blipFill>
            <a:blip r:embed="rId13" cstate="print"/>
            <a:stretch>
              <a:fillRect/>
            </a:stretch>
          </p:blipFill>
          <p:spPr>
            <a:xfrm>
              <a:off x="6800087" y="4239768"/>
              <a:ext cx="73151" cy="74675"/>
            </a:xfrm>
            <a:prstGeom prst="rect">
              <a:avLst/>
            </a:prstGeom>
          </p:spPr>
        </p:pic>
        <p:pic>
          <p:nvPicPr>
            <p:cNvPr id="114" name="object 114"/>
            <p:cNvPicPr/>
            <p:nvPr/>
          </p:nvPicPr>
          <p:blipFill>
            <a:blip r:embed="rId14" cstate="print"/>
            <a:stretch>
              <a:fillRect/>
            </a:stretch>
          </p:blipFill>
          <p:spPr>
            <a:xfrm>
              <a:off x="7217663" y="4239768"/>
              <a:ext cx="74675" cy="74675"/>
            </a:xfrm>
            <a:prstGeom prst="rect">
              <a:avLst/>
            </a:prstGeom>
          </p:spPr>
        </p:pic>
        <p:pic>
          <p:nvPicPr>
            <p:cNvPr id="115" name="object 115"/>
            <p:cNvPicPr/>
            <p:nvPr/>
          </p:nvPicPr>
          <p:blipFill>
            <a:blip r:embed="rId15" cstate="print"/>
            <a:stretch>
              <a:fillRect/>
            </a:stretch>
          </p:blipFill>
          <p:spPr>
            <a:xfrm>
              <a:off x="7021067" y="4239768"/>
              <a:ext cx="73151" cy="74675"/>
            </a:xfrm>
            <a:prstGeom prst="rect">
              <a:avLst/>
            </a:prstGeom>
          </p:spPr>
        </p:pic>
        <p:sp>
          <p:nvSpPr>
            <p:cNvPr id="116" name="object 116"/>
            <p:cNvSpPr/>
            <p:nvPr/>
          </p:nvSpPr>
          <p:spPr>
            <a:xfrm>
              <a:off x="7400543" y="4241292"/>
              <a:ext cx="74930" cy="74930"/>
            </a:xfrm>
            <a:custGeom>
              <a:avLst/>
              <a:gdLst/>
              <a:ahLst/>
              <a:cxnLst/>
              <a:rect l="l" t="t" r="r" b="b"/>
              <a:pathLst>
                <a:path w="74929" h="74929">
                  <a:moveTo>
                    <a:pt x="37337" y="0"/>
                  </a:moveTo>
                  <a:lnTo>
                    <a:pt x="22824" y="2933"/>
                  </a:lnTo>
                  <a:lnTo>
                    <a:pt x="10953" y="10934"/>
                  </a:lnTo>
                  <a:lnTo>
                    <a:pt x="2940" y="22802"/>
                  </a:lnTo>
                  <a:lnTo>
                    <a:pt x="0" y="37338"/>
                  </a:lnTo>
                  <a:lnTo>
                    <a:pt x="2940" y="51873"/>
                  </a:lnTo>
                  <a:lnTo>
                    <a:pt x="10953" y="63741"/>
                  </a:lnTo>
                  <a:lnTo>
                    <a:pt x="22824" y="71742"/>
                  </a:lnTo>
                  <a:lnTo>
                    <a:pt x="37337" y="74676"/>
                  </a:lnTo>
                  <a:lnTo>
                    <a:pt x="51851" y="71742"/>
                  </a:lnTo>
                  <a:lnTo>
                    <a:pt x="63722" y="63741"/>
                  </a:lnTo>
                  <a:lnTo>
                    <a:pt x="71735" y="51873"/>
                  </a:lnTo>
                  <a:lnTo>
                    <a:pt x="74675" y="37338"/>
                  </a:lnTo>
                  <a:lnTo>
                    <a:pt x="71735" y="22802"/>
                  </a:lnTo>
                  <a:lnTo>
                    <a:pt x="63722" y="10934"/>
                  </a:lnTo>
                  <a:lnTo>
                    <a:pt x="51851" y="2933"/>
                  </a:lnTo>
                  <a:lnTo>
                    <a:pt x="37337" y="0"/>
                  </a:lnTo>
                  <a:close/>
                </a:path>
              </a:pathLst>
            </a:custGeom>
            <a:solidFill>
              <a:srgbClr val="FF0000"/>
            </a:solidFill>
          </p:spPr>
          <p:txBody>
            <a:bodyPr wrap="square" lIns="0" tIns="0" rIns="0" bIns="0" rtlCol="0"/>
            <a:lstStyle/>
            <a:p>
              <a:endParaRPr/>
            </a:p>
          </p:txBody>
        </p:sp>
        <p:pic>
          <p:nvPicPr>
            <p:cNvPr id="117" name="object 117"/>
            <p:cNvPicPr/>
            <p:nvPr/>
          </p:nvPicPr>
          <p:blipFill>
            <a:blip r:embed="rId16" cstate="print"/>
            <a:stretch>
              <a:fillRect/>
            </a:stretch>
          </p:blipFill>
          <p:spPr>
            <a:xfrm>
              <a:off x="6333743" y="4232148"/>
              <a:ext cx="73151" cy="74676"/>
            </a:xfrm>
            <a:prstGeom prst="rect">
              <a:avLst/>
            </a:prstGeom>
          </p:spPr>
        </p:pic>
        <p:sp>
          <p:nvSpPr>
            <p:cNvPr id="118" name="object 118"/>
            <p:cNvSpPr/>
            <p:nvPr/>
          </p:nvSpPr>
          <p:spPr>
            <a:xfrm>
              <a:off x="7629905" y="4240530"/>
              <a:ext cx="73660" cy="74930"/>
            </a:xfrm>
            <a:custGeom>
              <a:avLst/>
              <a:gdLst/>
              <a:ahLst/>
              <a:cxnLst/>
              <a:rect l="l" t="t" r="r" b="b"/>
              <a:pathLst>
                <a:path w="73659" h="74929">
                  <a:moveTo>
                    <a:pt x="36575" y="0"/>
                  </a:moveTo>
                  <a:lnTo>
                    <a:pt x="22342" y="2933"/>
                  </a:lnTo>
                  <a:lnTo>
                    <a:pt x="10715" y="10934"/>
                  </a:lnTo>
                  <a:lnTo>
                    <a:pt x="2875" y="22802"/>
                  </a:lnTo>
                  <a:lnTo>
                    <a:pt x="0" y="37338"/>
                  </a:lnTo>
                  <a:lnTo>
                    <a:pt x="2875" y="51873"/>
                  </a:lnTo>
                  <a:lnTo>
                    <a:pt x="10715" y="63741"/>
                  </a:lnTo>
                  <a:lnTo>
                    <a:pt x="22342" y="71742"/>
                  </a:lnTo>
                  <a:lnTo>
                    <a:pt x="36575" y="74676"/>
                  </a:lnTo>
                  <a:lnTo>
                    <a:pt x="50809" y="71742"/>
                  </a:lnTo>
                  <a:lnTo>
                    <a:pt x="62436" y="63741"/>
                  </a:lnTo>
                  <a:lnTo>
                    <a:pt x="70276" y="51873"/>
                  </a:lnTo>
                  <a:lnTo>
                    <a:pt x="73151" y="37338"/>
                  </a:lnTo>
                  <a:lnTo>
                    <a:pt x="70276" y="22802"/>
                  </a:lnTo>
                  <a:lnTo>
                    <a:pt x="62436" y="10934"/>
                  </a:lnTo>
                  <a:lnTo>
                    <a:pt x="50809" y="2933"/>
                  </a:lnTo>
                  <a:lnTo>
                    <a:pt x="36575" y="0"/>
                  </a:lnTo>
                  <a:close/>
                </a:path>
              </a:pathLst>
            </a:custGeom>
            <a:solidFill>
              <a:srgbClr val="FFFF00"/>
            </a:solidFill>
          </p:spPr>
          <p:txBody>
            <a:bodyPr wrap="square" lIns="0" tIns="0" rIns="0" bIns="0" rtlCol="0"/>
            <a:lstStyle/>
            <a:p>
              <a:endParaRPr/>
            </a:p>
          </p:txBody>
        </p:sp>
        <p:sp>
          <p:nvSpPr>
            <p:cNvPr id="119" name="object 119"/>
            <p:cNvSpPr/>
            <p:nvPr/>
          </p:nvSpPr>
          <p:spPr>
            <a:xfrm>
              <a:off x="7629905" y="4240530"/>
              <a:ext cx="73660" cy="74930"/>
            </a:xfrm>
            <a:custGeom>
              <a:avLst/>
              <a:gdLst/>
              <a:ahLst/>
              <a:cxnLst/>
              <a:rect l="l" t="t" r="r" b="b"/>
              <a:pathLst>
                <a:path w="73659" h="74929">
                  <a:moveTo>
                    <a:pt x="0" y="37338"/>
                  </a:moveTo>
                  <a:lnTo>
                    <a:pt x="2875" y="22802"/>
                  </a:lnTo>
                  <a:lnTo>
                    <a:pt x="10715" y="10934"/>
                  </a:lnTo>
                  <a:lnTo>
                    <a:pt x="22342" y="2933"/>
                  </a:lnTo>
                  <a:lnTo>
                    <a:pt x="36575" y="0"/>
                  </a:lnTo>
                  <a:lnTo>
                    <a:pt x="50809" y="2933"/>
                  </a:lnTo>
                  <a:lnTo>
                    <a:pt x="62436" y="10934"/>
                  </a:lnTo>
                  <a:lnTo>
                    <a:pt x="70276" y="22802"/>
                  </a:lnTo>
                  <a:lnTo>
                    <a:pt x="73151" y="37338"/>
                  </a:lnTo>
                  <a:lnTo>
                    <a:pt x="70276" y="51873"/>
                  </a:lnTo>
                  <a:lnTo>
                    <a:pt x="62436" y="63741"/>
                  </a:lnTo>
                  <a:lnTo>
                    <a:pt x="50809" y="71742"/>
                  </a:lnTo>
                  <a:lnTo>
                    <a:pt x="36575" y="74676"/>
                  </a:lnTo>
                  <a:lnTo>
                    <a:pt x="22342" y="71742"/>
                  </a:lnTo>
                  <a:lnTo>
                    <a:pt x="10715" y="63741"/>
                  </a:lnTo>
                  <a:lnTo>
                    <a:pt x="2875" y="51873"/>
                  </a:lnTo>
                  <a:lnTo>
                    <a:pt x="0" y="37338"/>
                  </a:lnTo>
                  <a:close/>
                </a:path>
              </a:pathLst>
            </a:custGeom>
            <a:ln w="25400">
              <a:solidFill>
                <a:srgbClr val="000000"/>
              </a:solidFill>
            </a:ln>
          </p:spPr>
          <p:txBody>
            <a:bodyPr wrap="square" lIns="0" tIns="0" rIns="0" bIns="0" rtlCol="0"/>
            <a:lstStyle/>
            <a:p>
              <a:endParaRPr/>
            </a:p>
          </p:txBody>
        </p:sp>
        <p:sp>
          <p:nvSpPr>
            <p:cNvPr id="120" name="object 120"/>
            <p:cNvSpPr/>
            <p:nvPr/>
          </p:nvSpPr>
          <p:spPr>
            <a:xfrm>
              <a:off x="6518909" y="4226814"/>
              <a:ext cx="74930" cy="74930"/>
            </a:xfrm>
            <a:custGeom>
              <a:avLst/>
              <a:gdLst/>
              <a:ahLst/>
              <a:cxnLst/>
              <a:rect l="l" t="t" r="r" b="b"/>
              <a:pathLst>
                <a:path w="74929" h="74929">
                  <a:moveTo>
                    <a:pt x="37338" y="0"/>
                  </a:moveTo>
                  <a:lnTo>
                    <a:pt x="22824" y="2933"/>
                  </a:lnTo>
                  <a:lnTo>
                    <a:pt x="10953" y="10934"/>
                  </a:lnTo>
                  <a:lnTo>
                    <a:pt x="2940" y="22802"/>
                  </a:lnTo>
                  <a:lnTo>
                    <a:pt x="0" y="37338"/>
                  </a:lnTo>
                  <a:lnTo>
                    <a:pt x="2940" y="51873"/>
                  </a:lnTo>
                  <a:lnTo>
                    <a:pt x="10953" y="63741"/>
                  </a:lnTo>
                  <a:lnTo>
                    <a:pt x="22824" y="71742"/>
                  </a:lnTo>
                  <a:lnTo>
                    <a:pt x="37338" y="74676"/>
                  </a:lnTo>
                  <a:lnTo>
                    <a:pt x="51851" y="71742"/>
                  </a:lnTo>
                  <a:lnTo>
                    <a:pt x="63722" y="63741"/>
                  </a:lnTo>
                  <a:lnTo>
                    <a:pt x="71735" y="51873"/>
                  </a:lnTo>
                  <a:lnTo>
                    <a:pt x="74675" y="37338"/>
                  </a:lnTo>
                  <a:lnTo>
                    <a:pt x="71735" y="22802"/>
                  </a:lnTo>
                  <a:lnTo>
                    <a:pt x="63722" y="10934"/>
                  </a:lnTo>
                  <a:lnTo>
                    <a:pt x="51851" y="2933"/>
                  </a:lnTo>
                  <a:lnTo>
                    <a:pt x="37338" y="0"/>
                  </a:lnTo>
                  <a:close/>
                </a:path>
              </a:pathLst>
            </a:custGeom>
            <a:solidFill>
              <a:srgbClr val="FFFF00"/>
            </a:solidFill>
          </p:spPr>
          <p:txBody>
            <a:bodyPr wrap="square" lIns="0" tIns="0" rIns="0" bIns="0" rtlCol="0"/>
            <a:lstStyle/>
            <a:p>
              <a:endParaRPr/>
            </a:p>
          </p:txBody>
        </p:sp>
        <p:sp>
          <p:nvSpPr>
            <p:cNvPr id="121" name="object 121"/>
            <p:cNvSpPr/>
            <p:nvPr/>
          </p:nvSpPr>
          <p:spPr>
            <a:xfrm>
              <a:off x="6518909" y="4226814"/>
              <a:ext cx="74930" cy="74930"/>
            </a:xfrm>
            <a:custGeom>
              <a:avLst/>
              <a:gdLst/>
              <a:ahLst/>
              <a:cxnLst/>
              <a:rect l="l" t="t" r="r" b="b"/>
              <a:pathLst>
                <a:path w="74929" h="74929">
                  <a:moveTo>
                    <a:pt x="0" y="37338"/>
                  </a:moveTo>
                  <a:lnTo>
                    <a:pt x="2940" y="22802"/>
                  </a:lnTo>
                  <a:lnTo>
                    <a:pt x="10953" y="10934"/>
                  </a:lnTo>
                  <a:lnTo>
                    <a:pt x="22824" y="2933"/>
                  </a:lnTo>
                  <a:lnTo>
                    <a:pt x="37338" y="0"/>
                  </a:lnTo>
                  <a:lnTo>
                    <a:pt x="51851" y="2933"/>
                  </a:lnTo>
                  <a:lnTo>
                    <a:pt x="63722" y="10934"/>
                  </a:lnTo>
                  <a:lnTo>
                    <a:pt x="71735" y="22802"/>
                  </a:lnTo>
                  <a:lnTo>
                    <a:pt x="74675" y="37338"/>
                  </a:lnTo>
                  <a:lnTo>
                    <a:pt x="71735" y="51873"/>
                  </a:lnTo>
                  <a:lnTo>
                    <a:pt x="63722" y="63741"/>
                  </a:lnTo>
                  <a:lnTo>
                    <a:pt x="51851" y="71742"/>
                  </a:lnTo>
                  <a:lnTo>
                    <a:pt x="37338" y="74676"/>
                  </a:lnTo>
                  <a:lnTo>
                    <a:pt x="22824" y="71742"/>
                  </a:lnTo>
                  <a:lnTo>
                    <a:pt x="10953" y="63741"/>
                  </a:lnTo>
                  <a:lnTo>
                    <a:pt x="2940" y="51873"/>
                  </a:lnTo>
                  <a:lnTo>
                    <a:pt x="0" y="37338"/>
                  </a:lnTo>
                  <a:close/>
                </a:path>
              </a:pathLst>
            </a:custGeom>
            <a:ln w="25400">
              <a:solidFill>
                <a:srgbClr val="000000"/>
              </a:solidFill>
            </a:ln>
          </p:spPr>
          <p:txBody>
            <a:bodyPr wrap="square" lIns="0" tIns="0" rIns="0" bIns="0" rtlCol="0"/>
            <a:lstStyle/>
            <a:p>
              <a:endParaRPr/>
            </a:p>
          </p:txBody>
        </p:sp>
        <p:sp>
          <p:nvSpPr>
            <p:cNvPr id="122" name="object 122"/>
            <p:cNvSpPr/>
            <p:nvPr/>
          </p:nvSpPr>
          <p:spPr>
            <a:xfrm>
              <a:off x="5537453" y="4231386"/>
              <a:ext cx="74930" cy="74930"/>
            </a:xfrm>
            <a:custGeom>
              <a:avLst/>
              <a:gdLst/>
              <a:ahLst/>
              <a:cxnLst/>
              <a:rect l="l" t="t" r="r" b="b"/>
              <a:pathLst>
                <a:path w="74929" h="74929">
                  <a:moveTo>
                    <a:pt x="37337" y="0"/>
                  </a:moveTo>
                  <a:lnTo>
                    <a:pt x="22824" y="2933"/>
                  </a:lnTo>
                  <a:lnTo>
                    <a:pt x="10953" y="10934"/>
                  </a:lnTo>
                  <a:lnTo>
                    <a:pt x="2940" y="22802"/>
                  </a:lnTo>
                  <a:lnTo>
                    <a:pt x="0" y="37337"/>
                  </a:lnTo>
                  <a:lnTo>
                    <a:pt x="2940" y="51873"/>
                  </a:lnTo>
                  <a:lnTo>
                    <a:pt x="10953" y="63741"/>
                  </a:lnTo>
                  <a:lnTo>
                    <a:pt x="22824" y="71742"/>
                  </a:lnTo>
                  <a:lnTo>
                    <a:pt x="37337" y="74675"/>
                  </a:lnTo>
                  <a:lnTo>
                    <a:pt x="51851" y="71742"/>
                  </a:lnTo>
                  <a:lnTo>
                    <a:pt x="63722" y="63741"/>
                  </a:lnTo>
                  <a:lnTo>
                    <a:pt x="71735" y="51873"/>
                  </a:lnTo>
                  <a:lnTo>
                    <a:pt x="74675" y="37337"/>
                  </a:lnTo>
                  <a:lnTo>
                    <a:pt x="71735" y="22802"/>
                  </a:lnTo>
                  <a:lnTo>
                    <a:pt x="63722" y="10934"/>
                  </a:lnTo>
                  <a:lnTo>
                    <a:pt x="51851" y="2933"/>
                  </a:lnTo>
                  <a:lnTo>
                    <a:pt x="37337" y="0"/>
                  </a:lnTo>
                  <a:close/>
                </a:path>
              </a:pathLst>
            </a:custGeom>
            <a:solidFill>
              <a:srgbClr val="FFFF00"/>
            </a:solidFill>
          </p:spPr>
          <p:txBody>
            <a:bodyPr wrap="square" lIns="0" tIns="0" rIns="0" bIns="0" rtlCol="0"/>
            <a:lstStyle/>
            <a:p>
              <a:endParaRPr/>
            </a:p>
          </p:txBody>
        </p:sp>
        <p:sp>
          <p:nvSpPr>
            <p:cNvPr id="123" name="object 123"/>
            <p:cNvSpPr/>
            <p:nvPr/>
          </p:nvSpPr>
          <p:spPr>
            <a:xfrm>
              <a:off x="5537453" y="4231386"/>
              <a:ext cx="74930" cy="74930"/>
            </a:xfrm>
            <a:custGeom>
              <a:avLst/>
              <a:gdLst/>
              <a:ahLst/>
              <a:cxnLst/>
              <a:rect l="l" t="t" r="r" b="b"/>
              <a:pathLst>
                <a:path w="74929" h="74929">
                  <a:moveTo>
                    <a:pt x="0" y="37337"/>
                  </a:moveTo>
                  <a:lnTo>
                    <a:pt x="2940" y="22802"/>
                  </a:lnTo>
                  <a:lnTo>
                    <a:pt x="10953" y="10934"/>
                  </a:lnTo>
                  <a:lnTo>
                    <a:pt x="22824" y="2933"/>
                  </a:lnTo>
                  <a:lnTo>
                    <a:pt x="37337" y="0"/>
                  </a:lnTo>
                  <a:lnTo>
                    <a:pt x="51851" y="2933"/>
                  </a:lnTo>
                  <a:lnTo>
                    <a:pt x="63722" y="10934"/>
                  </a:lnTo>
                  <a:lnTo>
                    <a:pt x="71735" y="22802"/>
                  </a:lnTo>
                  <a:lnTo>
                    <a:pt x="74675" y="37337"/>
                  </a:lnTo>
                  <a:lnTo>
                    <a:pt x="71735" y="51873"/>
                  </a:lnTo>
                  <a:lnTo>
                    <a:pt x="63722" y="63741"/>
                  </a:lnTo>
                  <a:lnTo>
                    <a:pt x="51851" y="71742"/>
                  </a:lnTo>
                  <a:lnTo>
                    <a:pt x="37337" y="74675"/>
                  </a:lnTo>
                  <a:lnTo>
                    <a:pt x="22824" y="71742"/>
                  </a:lnTo>
                  <a:lnTo>
                    <a:pt x="10953" y="63741"/>
                  </a:lnTo>
                  <a:lnTo>
                    <a:pt x="2940" y="51873"/>
                  </a:lnTo>
                  <a:lnTo>
                    <a:pt x="0" y="37337"/>
                  </a:lnTo>
                  <a:close/>
                </a:path>
              </a:pathLst>
            </a:custGeom>
            <a:ln w="25400">
              <a:solidFill>
                <a:srgbClr val="000000"/>
              </a:solidFill>
            </a:ln>
          </p:spPr>
          <p:txBody>
            <a:bodyPr wrap="square" lIns="0" tIns="0" rIns="0" bIns="0" rtlCol="0"/>
            <a:lstStyle/>
            <a:p>
              <a:endParaRPr/>
            </a:p>
          </p:txBody>
        </p:sp>
        <p:sp>
          <p:nvSpPr>
            <p:cNvPr id="124" name="object 124"/>
            <p:cNvSpPr/>
            <p:nvPr/>
          </p:nvSpPr>
          <p:spPr>
            <a:xfrm>
              <a:off x="7438643" y="4069092"/>
              <a:ext cx="227329" cy="172720"/>
            </a:xfrm>
            <a:custGeom>
              <a:avLst/>
              <a:gdLst/>
              <a:ahLst/>
              <a:cxnLst/>
              <a:rect l="l" t="t" r="r" b="b"/>
              <a:pathLst>
                <a:path w="227329" h="172720">
                  <a:moveTo>
                    <a:pt x="0" y="172478"/>
                  </a:moveTo>
                  <a:lnTo>
                    <a:pt x="6359" y="121427"/>
                  </a:lnTo>
                  <a:lnTo>
                    <a:pt x="23624" y="74513"/>
                  </a:lnTo>
                  <a:lnTo>
                    <a:pt x="49075" y="35877"/>
                  </a:lnTo>
                  <a:lnTo>
                    <a:pt x="79995" y="9659"/>
                  </a:lnTo>
                  <a:lnTo>
                    <a:pt x="113664" y="0"/>
                  </a:lnTo>
                  <a:lnTo>
                    <a:pt x="147334" y="9558"/>
                  </a:lnTo>
                  <a:lnTo>
                    <a:pt x="178254" y="35502"/>
                  </a:lnTo>
                  <a:lnTo>
                    <a:pt x="203705" y="73734"/>
                  </a:lnTo>
                  <a:lnTo>
                    <a:pt x="220970" y="120157"/>
                  </a:lnTo>
                  <a:lnTo>
                    <a:pt x="227329" y="170675"/>
                  </a:lnTo>
                </a:path>
              </a:pathLst>
            </a:custGeom>
            <a:ln w="9525">
              <a:solidFill>
                <a:srgbClr val="333333"/>
              </a:solidFill>
              <a:prstDash val="sysDash"/>
            </a:ln>
          </p:spPr>
          <p:txBody>
            <a:bodyPr wrap="square" lIns="0" tIns="0" rIns="0" bIns="0" rtlCol="0"/>
            <a:lstStyle/>
            <a:p>
              <a:endParaRPr/>
            </a:p>
          </p:txBody>
        </p:sp>
        <p:sp>
          <p:nvSpPr>
            <p:cNvPr id="125" name="object 125"/>
            <p:cNvSpPr/>
            <p:nvPr/>
          </p:nvSpPr>
          <p:spPr>
            <a:xfrm>
              <a:off x="5573267" y="4055351"/>
              <a:ext cx="1135380" cy="180340"/>
            </a:xfrm>
            <a:custGeom>
              <a:avLst/>
              <a:gdLst/>
              <a:ahLst/>
              <a:cxnLst/>
              <a:rect l="l" t="t" r="r" b="b"/>
              <a:pathLst>
                <a:path w="1135379" h="180339">
                  <a:moveTo>
                    <a:pt x="981456" y="170700"/>
                  </a:moveTo>
                  <a:lnTo>
                    <a:pt x="988048" y="108024"/>
                  </a:lnTo>
                  <a:lnTo>
                    <a:pt x="1005427" y="53346"/>
                  </a:lnTo>
                  <a:lnTo>
                    <a:pt x="1029997" y="14670"/>
                  </a:lnTo>
                  <a:lnTo>
                    <a:pt x="1058164" y="0"/>
                  </a:lnTo>
                  <a:lnTo>
                    <a:pt x="1086330" y="15463"/>
                  </a:lnTo>
                  <a:lnTo>
                    <a:pt x="1110900" y="56229"/>
                  </a:lnTo>
                  <a:lnTo>
                    <a:pt x="1128279" y="113864"/>
                  </a:lnTo>
                  <a:lnTo>
                    <a:pt x="1134872" y="179933"/>
                  </a:lnTo>
                </a:path>
                <a:path w="1135379" h="180339">
                  <a:moveTo>
                    <a:pt x="0" y="175272"/>
                  </a:moveTo>
                  <a:lnTo>
                    <a:pt x="6482" y="112596"/>
                  </a:lnTo>
                  <a:lnTo>
                    <a:pt x="23574" y="57918"/>
                  </a:lnTo>
                  <a:lnTo>
                    <a:pt x="47738" y="19242"/>
                  </a:lnTo>
                  <a:lnTo>
                    <a:pt x="75437" y="4571"/>
                  </a:lnTo>
                  <a:lnTo>
                    <a:pt x="103157" y="19528"/>
                  </a:lnTo>
                  <a:lnTo>
                    <a:pt x="127365" y="58959"/>
                  </a:lnTo>
                  <a:lnTo>
                    <a:pt x="144500" y="114707"/>
                  </a:lnTo>
                  <a:lnTo>
                    <a:pt x="151003" y="178612"/>
                  </a:lnTo>
                </a:path>
              </a:pathLst>
            </a:custGeom>
            <a:ln w="9525">
              <a:solidFill>
                <a:srgbClr val="333333"/>
              </a:solidFill>
              <a:prstDash val="sysDash"/>
            </a:ln>
          </p:spPr>
          <p:txBody>
            <a:bodyPr wrap="square" lIns="0" tIns="0" rIns="0" bIns="0" rtlCol="0"/>
            <a:lstStyle/>
            <a:p>
              <a:endParaRPr/>
            </a:p>
          </p:txBody>
        </p:sp>
        <p:sp>
          <p:nvSpPr>
            <p:cNvPr id="126" name="object 126"/>
            <p:cNvSpPr/>
            <p:nvPr/>
          </p:nvSpPr>
          <p:spPr>
            <a:xfrm>
              <a:off x="7632953" y="4240530"/>
              <a:ext cx="74930" cy="74930"/>
            </a:xfrm>
            <a:custGeom>
              <a:avLst/>
              <a:gdLst/>
              <a:ahLst/>
              <a:cxnLst/>
              <a:rect l="l" t="t" r="r" b="b"/>
              <a:pathLst>
                <a:path w="74929" h="74929">
                  <a:moveTo>
                    <a:pt x="37338" y="0"/>
                  </a:moveTo>
                  <a:lnTo>
                    <a:pt x="22824" y="2933"/>
                  </a:lnTo>
                  <a:lnTo>
                    <a:pt x="10953" y="10934"/>
                  </a:lnTo>
                  <a:lnTo>
                    <a:pt x="2940" y="22802"/>
                  </a:lnTo>
                  <a:lnTo>
                    <a:pt x="0" y="37338"/>
                  </a:lnTo>
                  <a:lnTo>
                    <a:pt x="2940" y="51873"/>
                  </a:lnTo>
                  <a:lnTo>
                    <a:pt x="10953" y="63741"/>
                  </a:lnTo>
                  <a:lnTo>
                    <a:pt x="22824" y="71742"/>
                  </a:lnTo>
                  <a:lnTo>
                    <a:pt x="37338" y="74676"/>
                  </a:lnTo>
                  <a:lnTo>
                    <a:pt x="51851" y="71742"/>
                  </a:lnTo>
                  <a:lnTo>
                    <a:pt x="63722" y="63741"/>
                  </a:lnTo>
                  <a:lnTo>
                    <a:pt x="71735" y="51873"/>
                  </a:lnTo>
                  <a:lnTo>
                    <a:pt x="74675" y="37338"/>
                  </a:lnTo>
                  <a:lnTo>
                    <a:pt x="71735" y="22802"/>
                  </a:lnTo>
                  <a:lnTo>
                    <a:pt x="63722" y="10934"/>
                  </a:lnTo>
                  <a:lnTo>
                    <a:pt x="51851" y="2933"/>
                  </a:lnTo>
                  <a:lnTo>
                    <a:pt x="37338" y="0"/>
                  </a:lnTo>
                  <a:close/>
                </a:path>
              </a:pathLst>
            </a:custGeom>
            <a:solidFill>
              <a:srgbClr val="FF0000"/>
            </a:solidFill>
          </p:spPr>
          <p:txBody>
            <a:bodyPr wrap="square" lIns="0" tIns="0" rIns="0" bIns="0" rtlCol="0"/>
            <a:lstStyle/>
            <a:p>
              <a:endParaRPr/>
            </a:p>
          </p:txBody>
        </p:sp>
        <p:sp>
          <p:nvSpPr>
            <p:cNvPr id="127" name="object 127"/>
            <p:cNvSpPr/>
            <p:nvPr/>
          </p:nvSpPr>
          <p:spPr>
            <a:xfrm>
              <a:off x="7632953" y="4240530"/>
              <a:ext cx="74930" cy="74930"/>
            </a:xfrm>
            <a:custGeom>
              <a:avLst/>
              <a:gdLst/>
              <a:ahLst/>
              <a:cxnLst/>
              <a:rect l="l" t="t" r="r" b="b"/>
              <a:pathLst>
                <a:path w="74929" h="74929">
                  <a:moveTo>
                    <a:pt x="0" y="37338"/>
                  </a:moveTo>
                  <a:lnTo>
                    <a:pt x="2940" y="22802"/>
                  </a:lnTo>
                  <a:lnTo>
                    <a:pt x="10953" y="10934"/>
                  </a:lnTo>
                  <a:lnTo>
                    <a:pt x="22824" y="2933"/>
                  </a:lnTo>
                  <a:lnTo>
                    <a:pt x="37338" y="0"/>
                  </a:lnTo>
                  <a:lnTo>
                    <a:pt x="51851" y="2933"/>
                  </a:lnTo>
                  <a:lnTo>
                    <a:pt x="63722" y="10934"/>
                  </a:lnTo>
                  <a:lnTo>
                    <a:pt x="71735" y="22802"/>
                  </a:lnTo>
                  <a:lnTo>
                    <a:pt x="74675" y="37338"/>
                  </a:lnTo>
                  <a:lnTo>
                    <a:pt x="71735" y="51873"/>
                  </a:lnTo>
                  <a:lnTo>
                    <a:pt x="63722" y="63741"/>
                  </a:lnTo>
                  <a:lnTo>
                    <a:pt x="51851" y="71742"/>
                  </a:lnTo>
                  <a:lnTo>
                    <a:pt x="37338" y="74676"/>
                  </a:lnTo>
                  <a:lnTo>
                    <a:pt x="22824" y="71742"/>
                  </a:lnTo>
                  <a:lnTo>
                    <a:pt x="10953" y="63741"/>
                  </a:lnTo>
                  <a:lnTo>
                    <a:pt x="2940" y="51873"/>
                  </a:lnTo>
                  <a:lnTo>
                    <a:pt x="0" y="37338"/>
                  </a:lnTo>
                  <a:close/>
                </a:path>
              </a:pathLst>
            </a:custGeom>
            <a:ln w="25400">
              <a:solidFill>
                <a:srgbClr val="000000"/>
              </a:solidFill>
            </a:ln>
          </p:spPr>
          <p:txBody>
            <a:bodyPr wrap="square" lIns="0" tIns="0" rIns="0" bIns="0" rtlCol="0"/>
            <a:lstStyle/>
            <a:p>
              <a:endParaRPr/>
            </a:p>
          </p:txBody>
        </p:sp>
        <p:sp>
          <p:nvSpPr>
            <p:cNvPr id="128" name="object 128"/>
            <p:cNvSpPr/>
            <p:nvPr/>
          </p:nvSpPr>
          <p:spPr>
            <a:xfrm>
              <a:off x="6518909" y="4226814"/>
              <a:ext cx="74930" cy="74930"/>
            </a:xfrm>
            <a:custGeom>
              <a:avLst/>
              <a:gdLst/>
              <a:ahLst/>
              <a:cxnLst/>
              <a:rect l="l" t="t" r="r" b="b"/>
              <a:pathLst>
                <a:path w="74929" h="74929">
                  <a:moveTo>
                    <a:pt x="37338" y="0"/>
                  </a:moveTo>
                  <a:lnTo>
                    <a:pt x="22824" y="2933"/>
                  </a:lnTo>
                  <a:lnTo>
                    <a:pt x="10953" y="10934"/>
                  </a:lnTo>
                  <a:lnTo>
                    <a:pt x="2940" y="22802"/>
                  </a:lnTo>
                  <a:lnTo>
                    <a:pt x="0" y="37338"/>
                  </a:lnTo>
                  <a:lnTo>
                    <a:pt x="2940" y="51873"/>
                  </a:lnTo>
                  <a:lnTo>
                    <a:pt x="10953" y="63741"/>
                  </a:lnTo>
                  <a:lnTo>
                    <a:pt x="22824" y="71742"/>
                  </a:lnTo>
                  <a:lnTo>
                    <a:pt x="37338" y="74676"/>
                  </a:lnTo>
                  <a:lnTo>
                    <a:pt x="51851" y="71742"/>
                  </a:lnTo>
                  <a:lnTo>
                    <a:pt x="63722" y="63741"/>
                  </a:lnTo>
                  <a:lnTo>
                    <a:pt x="71735" y="51873"/>
                  </a:lnTo>
                  <a:lnTo>
                    <a:pt x="74675" y="37338"/>
                  </a:lnTo>
                  <a:lnTo>
                    <a:pt x="71735" y="22802"/>
                  </a:lnTo>
                  <a:lnTo>
                    <a:pt x="63722" y="10934"/>
                  </a:lnTo>
                  <a:lnTo>
                    <a:pt x="51851" y="2933"/>
                  </a:lnTo>
                  <a:lnTo>
                    <a:pt x="37338" y="0"/>
                  </a:lnTo>
                  <a:close/>
                </a:path>
              </a:pathLst>
            </a:custGeom>
            <a:solidFill>
              <a:srgbClr val="8A81D2"/>
            </a:solidFill>
          </p:spPr>
          <p:txBody>
            <a:bodyPr wrap="square" lIns="0" tIns="0" rIns="0" bIns="0" rtlCol="0"/>
            <a:lstStyle/>
            <a:p>
              <a:endParaRPr/>
            </a:p>
          </p:txBody>
        </p:sp>
        <p:sp>
          <p:nvSpPr>
            <p:cNvPr id="129" name="object 129"/>
            <p:cNvSpPr/>
            <p:nvPr/>
          </p:nvSpPr>
          <p:spPr>
            <a:xfrm>
              <a:off x="6518909" y="4226814"/>
              <a:ext cx="74930" cy="74930"/>
            </a:xfrm>
            <a:custGeom>
              <a:avLst/>
              <a:gdLst/>
              <a:ahLst/>
              <a:cxnLst/>
              <a:rect l="l" t="t" r="r" b="b"/>
              <a:pathLst>
                <a:path w="74929" h="74929">
                  <a:moveTo>
                    <a:pt x="0" y="37338"/>
                  </a:moveTo>
                  <a:lnTo>
                    <a:pt x="2940" y="22802"/>
                  </a:lnTo>
                  <a:lnTo>
                    <a:pt x="10953" y="10934"/>
                  </a:lnTo>
                  <a:lnTo>
                    <a:pt x="22824" y="2933"/>
                  </a:lnTo>
                  <a:lnTo>
                    <a:pt x="37338" y="0"/>
                  </a:lnTo>
                  <a:lnTo>
                    <a:pt x="51851" y="2933"/>
                  </a:lnTo>
                  <a:lnTo>
                    <a:pt x="63722" y="10934"/>
                  </a:lnTo>
                  <a:lnTo>
                    <a:pt x="71735" y="22802"/>
                  </a:lnTo>
                  <a:lnTo>
                    <a:pt x="74675" y="37338"/>
                  </a:lnTo>
                  <a:lnTo>
                    <a:pt x="71735" y="51873"/>
                  </a:lnTo>
                  <a:lnTo>
                    <a:pt x="63722" y="63741"/>
                  </a:lnTo>
                  <a:lnTo>
                    <a:pt x="51851" y="71742"/>
                  </a:lnTo>
                  <a:lnTo>
                    <a:pt x="37338" y="74676"/>
                  </a:lnTo>
                  <a:lnTo>
                    <a:pt x="22824" y="71742"/>
                  </a:lnTo>
                  <a:lnTo>
                    <a:pt x="10953" y="63741"/>
                  </a:lnTo>
                  <a:lnTo>
                    <a:pt x="2940" y="51873"/>
                  </a:lnTo>
                  <a:lnTo>
                    <a:pt x="0" y="37338"/>
                  </a:lnTo>
                  <a:close/>
                </a:path>
              </a:pathLst>
            </a:custGeom>
            <a:ln w="25400">
              <a:solidFill>
                <a:srgbClr val="000000"/>
              </a:solidFill>
            </a:ln>
          </p:spPr>
          <p:txBody>
            <a:bodyPr wrap="square" lIns="0" tIns="0" rIns="0" bIns="0" rtlCol="0"/>
            <a:lstStyle/>
            <a:p>
              <a:endParaRPr/>
            </a:p>
          </p:txBody>
        </p:sp>
        <p:sp>
          <p:nvSpPr>
            <p:cNvPr id="130" name="object 130"/>
            <p:cNvSpPr/>
            <p:nvPr/>
          </p:nvSpPr>
          <p:spPr>
            <a:xfrm>
              <a:off x="5538977" y="4231386"/>
              <a:ext cx="74930" cy="74930"/>
            </a:xfrm>
            <a:custGeom>
              <a:avLst/>
              <a:gdLst/>
              <a:ahLst/>
              <a:cxnLst/>
              <a:rect l="l" t="t" r="r" b="b"/>
              <a:pathLst>
                <a:path w="74929" h="74929">
                  <a:moveTo>
                    <a:pt x="37337" y="0"/>
                  </a:moveTo>
                  <a:lnTo>
                    <a:pt x="22824" y="2933"/>
                  </a:lnTo>
                  <a:lnTo>
                    <a:pt x="10953" y="10934"/>
                  </a:lnTo>
                  <a:lnTo>
                    <a:pt x="2940" y="22802"/>
                  </a:lnTo>
                  <a:lnTo>
                    <a:pt x="0" y="37337"/>
                  </a:lnTo>
                  <a:lnTo>
                    <a:pt x="2940" y="51873"/>
                  </a:lnTo>
                  <a:lnTo>
                    <a:pt x="10953" y="63741"/>
                  </a:lnTo>
                  <a:lnTo>
                    <a:pt x="22824" y="71742"/>
                  </a:lnTo>
                  <a:lnTo>
                    <a:pt x="37337" y="74675"/>
                  </a:lnTo>
                  <a:lnTo>
                    <a:pt x="51851" y="71742"/>
                  </a:lnTo>
                  <a:lnTo>
                    <a:pt x="63722" y="63741"/>
                  </a:lnTo>
                  <a:lnTo>
                    <a:pt x="71735" y="51873"/>
                  </a:lnTo>
                  <a:lnTo>
                    <a:pt x="74675" y="37337"/>
                  </a:lnTo>
                  <a:lnTo>
                    <a:pt x="71735" y="22802"/>
                  </a:lnTo>
                  <a:lnTo>
                    <a:pt x="63722" y="10934"/>
                  </a:lnTo>
                  <a:lnTo>
                    <a:pt x="51851" y="2933"/>
                  </a:lnTo>
                  <a:lnTo>
                    <a:pt x="37337" y="0"/>
                  </a:lnTo>
                  <a:close/>
                </a:path>
              </a:pathLst>
            </a:custGeom>
            <a:solidFill>
              <a:srgbClr val="8A81D2"/>
            </a:solidFill>
          </p:spPr>
          <p:txBody>
            <a:bodyPr wrap="square" lIns="0" tIns="0" rIns="0" bIns="0" rtlCol="0"/>
            <a:lstStyle/>
            <a:p>
              <a:endParaRPr/>
            </a:p>
          </p:txBody>
        </p:sp>
        <p:sp>
          <p:nvSpPr>
            <p:cNvPr id="131" name="object 131"/>
            <p:cNvSpPr/>
            <p:nvPr/>
          </p:nvSpPr>
          <p:spPr>
            <a:xfrm>
              <a:off x="5538977" y="4231386"/>
              <a:ext cx="74930" cy="74930"/>
            </a:xfrm>
            <a:custGeom>
              <a:avLst/>
              <a:gdLst/>
              <a:ahLst/>
              <a:cxnLst/>
              <a:rect l="l" t="t" r="r" b="b"/>
              <a:pathLst>
                <a:path w="74929" h="74929">
                  <a:moveTo>
                    <a:pt x="0" y="37337"/>
                  </a:moveTo>
                  <a:lnTo>
                    <a:pt x="2940" y="22802"/>
                  </a:lnTo>
                  <a:lnTo>
                    <a:pt x="10953" y="10934"/>
                  </a:lnTo>
                  <a:lnTo>
                    <a:pt x="22824" y="2933"/>
                  </a:lnTo>
                  <a:lnTo>
                    <a:pt x="37337" y="0"/>
                  </a:lnTo>
                  <a:lnTo>
                    <a:pt x="51851" y="2933"/>
                  </a:lnTo>
                  <a:lnTo>
                    <a:pt x="63722" y="10934"/>
                  </a:lnTo>
                  <a:lnTo>
                    <a:pt x="71735" y="22802"/>
                  </a:lnTo>
                  <a:lnTo>
                    <a:pt x="74675" y="37337"/>
                  </a:lnTo>
                  <a:lnTo>
                    <a:pt x="71735" y="51873"/>
                  </a:lnTo>
                  <a:lnTo>
                    <a:pt x="63722" y="63741"/>
                  </a:lnTo>
                  <a:lnTo>
                    <a:pt x="51851" y="71742"/>
                  </a:lnTo>
                  <a:lnTo>
                    <a:pt x="37337" y="74675"/>
                  </a:lnTo>
                  <a:lnTo>
                    <a:pt x="22824" y="71742"/>
                  </a:lnTo>
                  <a:lnTo>
                    <a:pt x="10953" y="63741"/>
                  </a:lnTo>
                  <a:lnTo>
                    <a:pt x="2940" y="51873"/>
                  </a:lnTo>
                  <a:lnTo>
                    <a:pt x="0" y="37337"/>
                  </a:lnTo>
                  <a:close/>
                </a:path>
              </a:pathLst>
            </a:custGeom>
            <a:ln w="25400">
              <a:solidFill>
                <a:srgbClr val="000000"/>
              </a:solidFill>
            </a:ln>
          </p:spPr>
          <p:txBody>
            <a:bodyPr wrap="square" lIns="0" tIns="0" rIns="0" bIns="0" rtlCol="0"/>
            <a:lstStyle/>
            <a:p>
              <a:endParaRPr/>
            </a:p>
          </p:txBody>
        </p:sp>
        <p:sp>
          <p:nvSpPr>
            <p:cNvPr id="132" name="object 132"/>
            <p:cNvSpPr/>
            <p:nvPr/>
          </p:nvSpPr>
          <p:spPr>
            <a:xfrm>
              <a:off x="6554723" y="4055351"/>
              <a:ext cx="281940" cy="184785"/>
            </a:xfrm>
            <a:custGeom>
              <a:avLst/>
              <a:gdLst/>
              <a:ahLst/>
              <a:cxnLst/>
              <a:rect l="l" t="t" r="r" b="b"/>
              <a:pathLst>
                <a:path w="281940" h="184785">
                  <a:moveTo>
                    <a:pt x="0" y="170700"/>
                  </a:moveTo>
                  <a:lnTo>
                    <a:pt x="7880" y="120170"/>
                  </a:lnTo>
                  <a:lnTo>
                    <a:pt x="29268" y="73739"/>
                  </a:lnTo>
                  <a:lnTo>
                    <a:pt x="60789" y="35503"/>
                  </a:lnTo>
                  <a:lnTo>
                    <a:pt x="99064" y="9558"/>
                  </a:lnTo>
                  <a:lnTo>
                    <a:pt x="140716" y="0"/>
                  </a:lnTo>
                  <a:lnTo>
                    <a:pt x="182381" y="10322"/>
                  </a:lnTo>
                  <a:lnTo>
                    <a:pt x="220687" y="38340"/>
                  </a:lnTo>
                  <a:lnTo>
                    <a:pt x="252245" y="79629"/>
                  </a:lnTo>
                  <a:lnTo>
                    <a:pt x="273665" y="129766"/>
                  </a:lnTo>
                  <a:lnTo>
                    <a:pt x="281558" y="184327"/>
                  </a:lnTo>
                </a:path>
              </a:pathLst>
            </a:custGeom>
            <a:ln w="9525">
              <a:solidFill>
                <a:srgbClr val="333333"/>
              </a:solidFill>
              <a:prstDash val="sysDash"/>
            </a:ln>
          </p:spPr>
          <p:txBody>
            <a:bodyPr wrap="square" lIns="0" tIns="0" rIns="0" bIns="0" rtlCol="0"/>
            <a:lstStyle/>
            <a:p>
              <a:endParaRPr/>
            </a:p>
          </p:txBody>
        </p:sp>
        <p:pic>
          <p:nvPicPr>
            <p:cNvPr id="133" name="object 133"/>
            <p:cNvPicPr/>
            <p:nvPr/>
          </p:nvPicPr>
          <p:blipFill>
            <a:blip r:embed="rId17" cstate="print"/>
            <a:stretch>
              <a:fillRect/>
            </a:stretch>
          </p:blipFill>
          <p:spPr>
            <a:xfrm>
              <a:off x="6365557" y="4050588"/>
              <a:ext cx="194309" cy="185902"/>
            </a:xfrm>
            <a:prstGeom prst="rect">
              <a:avLst/>
            </a:prstGeom>
          </p:spPr>
        </p:pic>
        <p:sp>
          <p:nvSpPr>
            <p:cNvPr id="134" name="object 134"/>
            <p:cNvSpPr/>
            <p:nvPr/>
          </p:nvSpPr>
          <p:spPr>
            <a:xfrm>
              <a:off x="5580887" y="4017772"/>
              <a:ext cx="2095500" cy="228600"/>
            </a:xfrm>
            <a:custGeom>
              <a:avLst/>
              <a:gdLst/>
              <a:ahLst/>
              <a:cxnLst/>
              <a:rect l="l" t="t" r="r" b="b"/>
              <a:pathLst>
                <a:path w="2095500" h="228600">
                  <a:moveTo>
                    <a:pt x="2095372" y="228599"/>
                  </a:moveTo>
                  <a:lnTo>
                    <a:pt x="2089330" y="179947"/>
                  </a:lnTo>
                  <a:lnTo>
                    <a:pt x="2072413" y="133294"/>
                  </a:lnTo>
                  <a:lnTo>
                    <a:pt x="2046437" y="90640"/>
                  </a:lnTo>
                  <a:lnTo>
                    <a:pt x="2013216" y="53984"/>
                  </a:lnTo>
                  <a:lnTo>
                    <a:pt x="1974565" y="25325"/>
                  </a:lnTo>
                  <a:lnTo>
                    <a:pt x="1932300" y="6664"/>
                  </a:lnTo>
                  <a:lnTo>
                    <a:pt x="1888236" y="0"/>
                  </a:lnTo>
                  <a:lnTo>
                    <a:pt x="1844124" y="6294"/>
                  </a:lnTo>
                  <a:lnTo>
                    <a:pt x="1801825" y="23918"/>
                  </a:lnTo>
                  <a:lnTo>
                    <a:pt x="1763152" y="50985"/>
                  </a:lnTo>
                  <a:lnTo>
                    <a:pt x="1729917" y="85604"/>
                  </a:lnTo>
                  <a:lnTo>
                    <a:pt x="1703934" y="125889"/>
                  </a:lnTo>
                  <a:lnTo>
                    <a:pt x="1687014" y="169950"/>
                  </a:lnTo>
                  <a:lnTo>
                    <a:pt x="1680971" y="215899"/>
                  </a:lnTo>
                </a:path>
                <a:path w="2095500" h="228600">
                  <a:moveTo>
                    <a:pt x="2094357" y="228599"/>
                  </a:moveTo>
                  <a:lnTo>
                    <a:pt x="2088903" y="190656"/>
                  </a:lnTo>
                  <a:lnTo>
                    <a:pt x="2073383" y="153654"/>
                  </a:lnTo>
                  <a:lnTo>
                    <a:pt x="2049055" y="118533"/>
                  </a:lnTo>
                  <a:lnTo>
                    <a:pt x="2017180" y="86234"/>
                  </a:lnTo>
                  <a:lnTo>
                    <a:pt x="1979016" y="57698"/>
                  </a:lnTo>
                  <a:lnTo>
                    <a:pt x="1935823" y="33866"/>
                  </a:lnTo>
                  <a:lnTo>
                    <a:pt x="1888861" y="15679"/>
                  </a:lnTo>
                  <a:lnTo>
                    <a:pt x="1839389" y="4076"/>
                  </a:lnTo>
                  <a:lnTo>
                    <a:pt x="1788667" y="0"/>
                  </a:lnTo>
                  <a:lnTo>
                    <a:pt x="1737908" y="3850"/>
                  </a:lnTo>
                  <a:lnTo>
                    <a:pt x="1688407" y="14807"/>
                  </a:lnTo>
                  <a:lnTo>
                    <a:pt x="1641423" y="31985"/>
                  </a:lnTo>
                  <a:lnTo>
                    <a:pt x="1598214" y="54493"/>
                  </a:lnTo>
                  <a:lnTo>
                    <a:pt x="1560040" y="81443"/>
                  </a:lnTo>
                  <a:lnTo>
                    <a:pt x="1528158" y="111948"/>
                  </a:lnTo>
                  <a:lnTo>
                    <a:pt x="1503827" y="145117"/>
                  </a:lnTo>
                  <a:lnTo>
                    <a:pt x="1488305" y="180064"/>
                  </a:lnTo>
                  <a:lnTo>
                    <a:pt x="1482852" y="215899"/>
                  </a:lnTo>
                </a:path>
                <a:path w="2095500" h="228600">
                  <a:moveTo>
                    <a:pt x="0" y="217766"/>
                  </a:moveTo>
                  <a:lnTo>
                    <a:pt x="7706" y="175484"/>
                  </a:lnTo>
                  <a:lnTo>
                    <a:pt x="29012" y="135574"/>
                  </a:lnTo>
                  <a:lnTo>
                    <a:pt x="61198" y="100407"/>
                  </a:lnTo>
                  <a:lnTo>
                    <a:pt x="101543" y="72353"/>
                  </a:lnTo>
                  <a:lnTo>
                    <a:pt x="147328" y="53783"/>
                  </a:lnTo>
                  <a:lnTo>
                    <a:pt x="195834" y="47066"/>
                  </a:lnTo>
                  <a:lnTo>
                    <a:pt x="244392" y="53410"/>
                  </a:lnTo>
                  <a:lnTo>
                    <a:pt x="290213" y="70949"/>
                  </a:lnTo>
                  <a:lnTo>
                    <a:pt x="330580" y="97445"/>
                  </a:lnTo>
                  <a:lnTo>
                    <a:pt x="362777" y="130658"/>
                  </a:lnTo>
                  <a:lnTo>
                    <a:pt x="384087" y="168349"/>
                  </a:lnTo>
                  <a:lnTo>
                    <a:pt x="391795" y="208279"/>
                  </a:lnTo>
                </a:path>
                <a:path w="2095500" h="228600">
                  <a:moveTo>
                    <a:pt x="0" y="217766"/>
                  </a:moveTo>
                  <a:lnTo>
                    <a:pt x="22368" y="161800"/>
                  </a:lnTo>
                  <a:lnTo>
                    <a:pt x="82316" y="111456"/>
                  </a:lnTo>
                  <a:lnTo>
                    <a:pt x="123027" y="90149"/>
                  </a:lnTo>
                  <a:lnTo>
                    <a:pt x="169107" y="72353"/>
                  </a:lnTo>
                  <a:lnTo>
                    <a:pt x="219213" y="58773"/>
                  </a:lnTo>
                  <a:lnTo>
                    <a:pt x="272003" y="50110"/>
                  </a:lnTo>
                  <a:lnTo>
                    <a:pt x="326136" y="47066"/>
                  </a:lnTo>
                  <a:lnTo>
                    <a:pt x="386968" y="50687"/>
                  </a:lnTo>
                  <a:lnTo>
                    <a:pt x="445889" y="60920"/>
                  </a:lnTo>
                  <a:lnTo>
                    <a:pt x="500988" y="76821"/>
                  </a:lnTo>
                  <a:lnTo>
                    <a:pt x="550354" y="97445"/>
                  </a:lnTo>
                  <a:lnTo>
                    <a:pt x="592076" y="121847"/>
                  </a:lnTo>
                  <a:lnTo>
                    <a:pt x="624244" y="149084"/>
                  </a:lnTo>
                  <a:lnTo>
                    <a:pt x="644946" y="178209"/>
                  </a:lnTo>
                  <a:lnTo>
                    <a:pt x="652272" y="208279"/>
                  </a:lnTo>
                </a:path>
              </a:pathLst>
            </a:custGeom>
            <a:ln w="9525">
              <a:solidFill>
                <a:srgbClr val="333333"/>
              </a:solidFill>
              <a:prstDash val="sysDash"/>
            </a:ln>
          </p:spPr>
          <p:txBody>
            <a:bodyPr wrap="square" lIns="0" tIns="0" rIns="0" bIns="0" rtlCol="0"/>
            <a:lstStyle/>
            <a:p>
              <a:endParaRPr/>
            </a:p>
          </p:txBody>
        </p:sp>
        <p:sp>
          <p:nvSpPr>
            <p:cNvPr id="135" name="object 135"/>
            <p:cNvSpPr/>
            <p:nvPr/>
          </p:nvSpPr>
          <p:spPr>
            <a:xfrm>
              <a:off x="4745735" y="2836164"/>
              <a:ext cx="454659" cy="1226820"/>
            </a:xfrm>
            <a:custGeom>
              <a:avLst/>
              <a:gdLst/>
              <a:ahLst/>
              <a:cxnLst/>
              <a:rect l="l" t="t" r="r" b="b"/>
              <a:pathLst>
                <a:path w="454660" h="1226820">
                  <a:moveTo>
                    <a:pt x="0" y="613410"/>
                  </a:moveTo>
                  <a:lnTo>
                    <a:pt x="1333" y="546561"/>
                  </a:lnTo>
                  <a:lnTo>
                    <a:pt x="5240" y="481801"/>
                  </a:lnTo>
                  <a:lnTo>
                    <a:pt x="11582" y="419502"/>
                  </a:lnTo>
                  <a:lnTo>
                    <a:pt x="20220" y="360038"/>
                  </a:lnTo>
                  <a:lnTo>
                    <a:pt x="31016" y="303783"/>
                  </a:lnTo>
                  <a:lnTo>
                    <a:pt x="43830" y="251112"/>
                  </a:lnTo>
                  <a:lnTo>
                    <a:pt x="58523" y="202398"/>
                  </a:lnTo>
                  <a:lnTo>
                    <a:pt x="74958" y="158014"/>
                  </a:lnTo>
                  <a:lnTo>
                    <a:pt x="92994" y="118335"/>
                  </a:lnTo>
                  <a:lnTo>
                    <a:pt x="112493" y="83735"/>
                  </a:lnTo>
                  <a:lnTo>
                    <a:pt x="155326" y="31266"/>
                  </a:lnTo>
                  <a:lnTo>
                    <a:pt x="202344" y="3598"/>
                  </a:lnTo>
                  <a:lnTo>
                    <a:pt x="227075" y="0"/>
                  </a:lnTo>
                  <a:lnTo>
                    <a:pt x="251807" y="3598"/>
                  </a:lnTo>
                  <a:lnTo>
                    <a:pt x="298825" y="31266"/>
                  </a:lnTo>
                  <a:lnTo>
                    <a:pt x="341658" y="83735"/>
                  </a:lnTo>
                  <a:lnTo>
                    <a:pt x="361157" y="118335"/>
                  </a:lnTo>
                  <a:lnTo>
                    <a:pt x="379193" y="158014"/>
                  </a:lnTo>
                  <a:lnTo>
                    <a:pt x="395628" y="202398"/>
                  </a:lnTo>
                  <a:lnTo>
                    <a:pt x="410321" y="251112"/>
                  </a:lnTo>
                  <a:lnTo>
                    <a:pt x="423135" y="303784"/>
                  </a:lnTo>
                  <a:lnTo>
                    <a:pt x="433931" y="360038"/>
                  </a:lnTo>
                  <a:lnTo>
                    <a:pt x="442569" y="419502"/>
                  </a:lnTo>
                  <a:lnTo>
                    <a:pt x="448911" y="481801"/>
                  </a:lnTo>
                  <a:lnTo>
                    <a:pt x="452818" y="546561"/>
                  </a:lnTo>
                  <a:lnTo>
                    <a:pt x="454151" y="613410"/>
                  </a:lnTo>
                  <a:lnTo>
                    <a:pt x="452818" y="680258"/>
                  </a:lnTo>
                  <a:lnTo>
                    <a:pt x="448911" y="745018"/>
                  </a:lnTo>
                  <a:lnTo>
                    <a:pt x="442569" y="807317"/>
                  </a:lnTo>
                  <a:lnTo>
                    <a:pt x="433931" y="866781"/>
                  </a:lnTo>
                  <a:lnTo>
                    <a:pt x="423135" y="923036"/>
                  </a:lnTo>
                  <a:lnTo>
                    <a:pt x="410321" y="975707"/>
                  </a:lnTo>
                  <a:lnTo>
                    <a:pt x="395628" y="1024421"/>
                  </a:lnTo>
                  <a:lnTo>
                    <a:pt x="379193" y="1068805"/>
                  </a:lnTo>
                  <a:lnTo>
                    <a:pt x="361157" y="1108484"/>
                  </a:lnTo>
                  <a:lnTo>
                    <a:pt x="341658" y="1143084"/>
                  </a:lnTo>
                  <a:lnTo>
                    <a:pt x="298825" y="1195553"/>
                  </a:lnTo>
                  <a:lnTo>
                    <a:pt x="251807" y="1223221"/>
                  </a:lnTo>
                  <a:lnTo>
                    <a:pt x="227075" y="1226820"/>
                  </a:lnTo>
                  <a:lnTo>
                    <a:pt x="202344" y="1223221"/>
                  </a:lnTo>
                  <a:lnTo>
                    <a:pt x="155326" y="1195553"/>
                  </a:lnTo>
                  <a:lnTo>
                    <a:pt x="112493" y="1143084"/>
                  </a:lnTo>
                  <a:lnTo>
                    <a:pt x="92994" y="1108484"/>
                  </a:lnTo>
                  <a:lnTo>
                    <a:pt x="74958" y="1068805"/>
                  </a:lnTo>
                  <a:lnTo>
                    <a:pt x="58523" y="1024421"/>
                  </a:lnTo>
                  <a:lnTo>
                    <a:pt x="43830" y="975707"/>
                  </a:lnTo>
                  <a:lnTo>
                    <a:pt x="31016" y="923036"/>
                  </a:lnTo>
                  <a:lnTo>
                    <a:pt x="20220" y="866781"/>
                  </a:lnTo>
                  <a:lnTo>
                    <a:pt x="11582" y="807317"/>
                  </a:lnTo>
                  <a:lnTo>
                    <a:pt x="5240" y="745018"/>
                  </a:lnTo>
                  <a:lnTo>
                    <a:pt x="1333" y="680258"/>
                  </a:lnTo>
                  <a:lnTo>
                    <a:pt x="0" y="613410"/>
                  </a:lnTo>
                  <a:close/>
                </a:path>
              </a:pathLst>
            </a:custGeom>
            <a:ln w="57150">
              <a:solidFill>
                <a:srgbClr val="FF0000"/>
              </a:solidFill>
            </a:ln>
          </p:spPr>
          <p:txBody>
            <a:bodyPr wrap="square" lIns="0" tIns="0" rIns="0" bIns="0" rtlCol="0"/>
            <a:lstStyle/>
            <a:p>
              <a:endParaRPr/>
            </a:p>
          </p:txBody>
        </p:sp>
      </p:grpSp>
      <p:sp>
        <p:nvSpPr>
          <p:cNvPr id="137" name="object 137"/>
          <p:cNvSpPr txBox="1"/>
          <p:nvPr/>
        </p:nvSpPr>
        <p:spPr>
          <a:xfrm>
            <a:off x="5905373" y="4102252"/>
            <a:ext cx="1791970" cy="239395"/>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K-Nearest</a:t>
            </a:r>
            <a:r>
              <a:rPr sz="1400" b="1" spc="-65" dirty="0">
                <a:latin typeface="Arial"/>
                <a:cs typeface="Arial"/>
              </a:rPr>
              <a:t> </a:t>
            </a:r>
            <a:r>
              <a:rPr sz="1400" b="1" spc="-5" dirty="0">
                <a:latin typeface="Arial"/>
                <a:cs typeface="Arial"/>
              </a:rPr>
              <a:t>Neighbors</a:t>
            </a:r>
            <a:endParaRPr sz="1400">
              <a:latin typeface="Arial"/>
              <a:cs typeface="Arial"/>
            </a:endParaRPr>
          </a:p>
        </p:txBody>
      </p:sp>
      <p:sp>
        <p:nvSpPr>
          <p:cNvPr id="143" name="object 143"/>
          <p:cNvSpPr txBox="1"/>
          <p:nvPr/>
        </p:nvSpPr>
        <p:spPr>
          <a:xfrm>
            <a:off x="6165595" y="1386941"/>
            <a:ext cx="1221105" cy="563880"/>
          </a:xfrm>
          <a:prstGeom prst="rect">
            <a:avLst/>
          </a:prstGeom>
        </p:spPr>
        <p:txBody>
          <a:bodyPr vert="horz" wrap="square" lIns="0" tIns="68580" rIns="0" bIns="0" rtlCol="0">
            <a:spAutoFit/>
          </a:bodyPr>
          <a:lstStyle/>
          <a:p>
            <a:pPr algn="ctr">
              <a:lnSpc>
                <a:spcPct val="100000"/>
              </a:lnSpc>
              <a:spcBef>
                <a:spcPts val="540"/>
              </a:spcBef>
            </a:pPr>
            <a:r>
              <a:rPr sz="1400" spc="5" dirty="0">
                <a:latin typeface="Arial MT"/>
                <a:cs typeface="Arial MT"/>
              </a:rPr>
              <a:t>What</a:t>
            </a:r>
            <a:r>
              <a:rPr sz="1400" spc="-60" dirty="0">
                <a:latin typeface="Arial MT"/>
                <a:cs typeface="Arial MT"/>
              </a:rPr>
              <a:t> </a:t>
            </a:r>
            <a:r>
              <a:rPr sz="1400" b="1" dirty="0">
                <a:solidFill>
                  <a:srgbClr val="FF0000"/>
                </a:solidFill>
                <a:latin typeface="Arial"/>
                <a:cs typeface="Arial"/>
              </a:rPr>
              <a:t>k</a:t>
            </a:r>
            <a:r>
              <a:rPr sz="1400" b="1" spc="-35" dirty="0">
                <a:solidFill>
                  <a:srgbClr val="FF0000"/>
                </a:solidFill>
                <a:latin typeface="Arial"/>
                <a:cs typeface="Arial"/>
              </a:rPr>
              <a:t> </a:t>
            </a:r>
            <a:r>
              <a:rPr sz="1400" dirty="0">
                <a:latin typeface="Arial MT"/>
                <a:cs typeface="Arial MT"/>
              </a:rPr>
              <a:t>to</a:t>
            </a:r>
            <a:r>
              <a:rPr sz="1400" spc="-40" dirty="0">
                <a:latin typeface="Arial MT"/>
                <a:cs typeface="Arial MT"/>
              </a:rPr>
              <a:t> </a:t>
            </a:r>
            <a:r>
              <a:rPr sz="1400" dirty="0">
                <a:latin typeface="Arial MT"/>
                <a:cs typeface="Arial MT"/>
              </a:rPr>
              <a:t>use?</a:t>
            </a:r>
            <a:endParaRPr sz="1400">
              <a:latin typeface="Arial MT"/>
              <a:cs typeface="Arial MT"/>
            </a:endParaRPr>
          </a:p>
          <a:p>
            <a:pPr marR="233045" algn="ctr">
              <a:lnSpc>
                <a:spcPct val="100000"/>
              </a:lnSpc>
              <a:spcBef>
                <a:spcPts val="439"/>
              </a:spcBef>
            </a:pPr>
            <a:r>
              <a:rPr sz="1400" dirty="0">
                <a:latin typeface="Arial MT"/>
                <a:cs typeface="Arial MT"/>
              </a:rPr>
              <a:t>?</a:t>
            </a:r>
            <a:endParaRPr sz="1400">
              <a:latin typeface="Arial MT"/>
              <a:cs typeface="Arial MT"/>
            </a:endParaRPr>
          </a:p>
        </p:txBody>
      </p:sp>
      <p:sp>
        <p:nvSpPr>
          <p:cNvPr id="144" name="object 144"/>
          <p:cNvSpPr txBox="1"/>
          <p:nvPr/>
        </p:nvSpPr>
        <p:spPr>
          <a:xfrm>
            <a:off x="599470" y="1013840"/>
            <a:ext cx="7008495" cy="269240"/>
          </a:xfrm>
          <a:prstGeom prst="rect">
            <a:avLst/>
          </a:prstGeom>
        </p:spPr>
        <p:txBody>
          <a:bodyPr vert="horz" wrap="square" lIns="0" tIns="12065" rIns="0" bIns="0" rtlCol="0">
            <a:spAutoFit/>
          </a:bodyPr>
          <a:lstStyle/>
          <a:p>
            <a:pPr marL="299085" indent="-287020">
              <a:lnSpc>
                <a:spcPct val="100000"/>
              </a:lnSpc>
              <a:spcBef>
                <a:spcPts val="95"/>
              </a:spcBef>
              <a:buFont typeface="Arial MT"/>
              <a:buChar char="•"/>
              <a:tabLst>
                <a:tab pos="299085" algn="l"/>
                <a:tab pos="299720" algn="l"/>
              </a:tabLst>
            </a:pPr>
            <a:r>
              <a:rPr sz="1600" b="1" spc="-5" dirty="0">
                <a:latin typeface="Arial"/>
                <a:cs typeface="Arial"/>
              </a:rPr>
              <a:t>Hyperparameter</a:t>
            </a:r>
            <a:r>
              <a:rPr sz="1600" spc="-5" dirty="0">
                <a:latin typeface="Arial MT"/>
                <a:cs typeface="Arial MT"/>
              </a:rPr>
              <a:t>:</a:t>
            </a:r>
            <a:r>
              <a:rPr sz="1600" spc="80" dirty="0">
                <a:latin typeface="Arial MT"/>
                <a:cs typeface="Arial MT"/>
              </a:rPr>
              <a:t> </a:t>
            </a:r>
            <a:r>
              <a:rPr sz="1600" spc="-5" dirty="0">
                <a:latin typeface="Arial MT"/>
                <a:cs typeface="Arial MT"/>
              </a:rPr>
              <a:t>model</a:t>
            </a:r>
            <a:r>
              <a:rPr sz="1600" spc="10" dirty="0">
                <a:latin typeface="Arial MT"/>
                <a:cs typeface="Arial MT"/>
              </a:rPr>
              <a:t> </a:t>
            </a:r>
            <a:r>
              <a:rPr sz="1600" spc="-5" dirty="0">
                <a:latin typeface="Arial MT"/>
                <a:cs typeface="Arial MT"/>
              </a:rPr>
              <a:t>parameters</a:t>
            </a:r>
            <a:r>
              <a:rPr sz="1600" spc="30" dirty="0">
                <a:latin typeface="Arial MT"/>
                <a:cs typeface="Arial MT"/>
              </a:rPr>
              <a:t> </a:t>
            </a:r>
            <a:r>
              <a:rPr sz="1600" spc="-5" dirty="0">
                <a:latin typeface="Arial MT"/>
                <a:cs typeface="Arial MT"/>
              </a:rPr>
              <a:t>specified in</a:t>
            </a:r>
            <a:r>
              <a:rPr sz="1600" spc="5" dirty="0">
                <a:latin typeface="Arial MT"/>
                <a:cs typeface="Arial MT"/>
              </a:rPr>
              <a:t> </a:t>
            </a:r>
            <a:r>
              <a:rPr sz="1600" spc="-5" dirty="0">
                <a:latin typeface="Arial MT"/>
                <a:cs typeface="Arial MT"/>
              </a:rPr>
              <a:t>advance</a:t>
            </a:r>
            <a:r>
              <a:rPr sz="1600" spc="-10" dirty="0">
                <a:latin typeface="Arial MT"/>
                <a:cs typeface="Arial MT"/>
              </a:rPr>
              <a:t> </a:t>
            </a:r>
            <a:r>
              <a:rPr sz="1600" spc="-5" dirty="0">
                <a:latin typeface="Arial MT"/>
                <a:cs typeface="Arial MT"/>
              </a:rPr>
              <a:t>(before</a:t>
            </a:r>
            <a:r>
              <a:rPr sz="1600" spc="35" dirty="0">
                <a:latin typeface="Arial MT"/>
                <a:cs typeface="Arial MT"/>
              </a:rPr>
              <a:t> </a:t>
            </a:r>
            <a:r>
              <a:rPr sz="1600" spc="-5" dirty="0">
                <a:latin typeface="Arial MT"/>
                <a:cs typeface="Arial MT"/>
              </a:rPr>
              <a:t>training)</a:t>
            </a:r>
            <a:endParaRPr sz="1600" dirty="0">
              <a:latin typeface="Arial MT"/>
              <a:cs typeface="Arial MT"/>
            </a:endParaRPr>
          </a:p>
        </p:txBody>
      </p:sp>
      <p:sp>
        <p:nvSpPr>
          <p:cNvPr id="145" name="object 26">
            <a:extLst>
              <a:ext uri="{FF2B5EF4-FFF2-40B4-BE49-F238E27FC236}">
                <a16:creationId xmlns:a16="http://schemas.microsoft.com/office/drawing/2014/main" id="{4E879F3E-0409-7957-97FF-BC5F4BF5ED2A}"/>
              </a:ext>
            </a:extLst>
          </p:cNvPr>
          <p:cNvSpPr txBox="1"/>
          <p:nvPr/>
        </p:nvSpPr>
        <p:spPr>
          <a:xfrm>
            <a:off x="4141946" y="3787698"/>
            <a:ext cx="218440" cy="193675"/>
          </a:xfrm>
          <a:prstGeom prst="rect">
            <a:avLst/>
          </a:prstGeom>
        </p:spPr>
        <p:txBody>
          <a:bodyPr vert="horz" wrap="square" lIns="0" tIns="12700" rIns="0" bIns="0" rtlCol="0">
            <a:spAutoFit/>
          </a:bodyPr>
          <a:lstStyle/>
          <a:p>
            <a:pPr marL="38100">
              <a:lnSpc>
                <a:spcPct val="100000"/>
              </a:lnSpc>
              <a:spcBef>
                <a:spcPts val="100"/>
              </a:spcBef>
            </a:pPr>
            <a:r>
              <a:rPr sz="1100" spc="-5" dirty="0">
                <a:latin typeface="Cambria Math"/>
                <a:cs typeface="Cambria Math"/>
              </a:rPr>
              <a:t>𝒙</a:t>
            </a:r>
            <a:r>
              <a:rPr sz="1200" spc="-7" baseline="-17361" dirty="0">
                <a:latin typeface="Cambria Math"/>
                <a:cs typeface="Cambria Math"/>
              </a:rPr>
              <a:t>𝟏</a:t>
            </a:r>
            <a:endParaRPr sz="1200" baseline="-17361">
              <a:latin typeface="Cambria Math"/>
              <a:cs typeface="Cambria Math"/>
            </a:endParaRPr>
          </a:p>
        </p:txBody>
      </p:sp>
      <p:grpSp>
        <p:nvGrpSpPr>
          <p:cNvPr id="146" name="object 27">
            <a:extLst>
              <a:ext uri="{FF2B5EF4-FFF2-40B4-BE49-F238E27FC236}">
                <a16:creationId xmlns:a16="http://schemas.microsoft.com/office/drawing/2014/main" id="{2C0906EF-1AAB-E86A-C121-77B691ED4078}"/>
              </a:ext>
            </a:extLst>
          </p:cNvPr>
          <p:cNvGrpSpPr/>
          <p:nvPr/>
        </p:nvGrpSpPr>
        <p:grpSpPr>
          <a:xfrm>
            <a:off x="882998" y="1856993"/>
            <a:ext cx="3220720" cy="2104390"/>
            <a:chOff x="524255" y="2330195"/>
            <a:chExt cx="3220720" cy="2104390"/>
          </a:xfrm>
        </p:grpSpPr>
        <p:sp>
          <p:nvSpPr>
            <p:cNvPr id="147" name="object 28">
              <a:extLst>
                <a:ext uri="{FF2B5EF4-FFF2-40B4-BE49-F238E27FC236}">
                  <a16:creationId xmlns:a16="http://schemas.microsoft.com/office/drawing/2014/main" id="{47340E08-DC9A-E1A2-77A8-B158A1B3AD48}"/>
                </a:ext>
              </a:extLst>
            </p:cNvPr>
            <p:cNvSpPr/>
            <p:nvPr/>
          </p:nvSpPr>
          <p:spPr>
            <a:xfrm>
              <a:off x="562355" y="4331207"/>
              <a:ext cx="3182620" cy="76200"/>
            </a:xfrm>
            <a:custGeom>
              <a:avLst/>
              <a:gdLst/>
              <a:ahLst/>
              <a:cxnLst/>
              <a:rect l="l" t="t" r="r" b="b"/>
              <a:pathLst>
                <a:path w="3182620" h="76200">
                  <a:moveTo>
                    <a:pt x="3106420" y="0"/>
                  </a:moveTo>
                  <a:lnTo>
                    <a:pt x="3106420" y="76199"/>
                  </a:lnTo>
                  <a:lnTo>
                    <a:pt x="3169920" y="44449"/>
                  </a:lnTo>
                  <a:lnTo>
                    <a:pt x="3119120" y="44449"/>
                  </a:lnTo>
                  <a:lnTo>
                    <a:pt x="3119120" y="31749"/>
                  </a:lnTo>
                  <a:lnTo>
                    <a:pt x="3169920" y="31749"/>
                  </a:lnTo>
                  <a:lnTo>
                    <a:pt x="3106420" y="0"/>
                  </a:lnTo>
                  <a:close/>
                </a:path>
                <a:path w="3182620" h="76200">
                  <a:moveTo>
                    <a:pt x="3106420" y="31749"/>
                  </a:moveTo>
                  <a:lnTo>
                    <a:pt x="0" y="31749"/>
                  </a:lnTo>
                  <a:lnTo>
                    <a:pt x="0" y="44449"/>
                  </a:lnTo>
                  <a:lnTo>
                    <a:pt x="3106420" y="44449"/>
                  </a:lnTo>
                  <a:lnTo>
                    <a:pt x="3106420" y="31749"/>
                  </a:lnTo>
                  <a:close/>
                </a:path>
                <a:path w="3182620" h="76200">
                  <a:moveTo>
                    <a:pt x="3169920" y="31749"/>
                  </a:moveTo>
                  <a:lnTo>
                    <a:pt x="3119120" y="31749"/>
                  </a:lnTo>
                  <a:lnTo>
                    <a:pt x="3119120" y="44449"/>
                  </a:lnTo>
                  <a:lnTo>
                    <a:pt x="3169920" y="44449"/>
                  </a:lnTo>
                  <a:lnTo>
                    <a:pt x="3182620" y="38099"/>
                  </a:lnTo>
                  <a:lnTo>
                    <a:pt x="3169920" y="31749"/>
                  </a:lnTo>
                  <a:close/>
                </a:path>
              </a:pathLst>
            </a:custGeom>
            <a:solidFill>
              <a:srgbClr val="000000"/>
            </a:solidFill>
          </p:spPr>
          <p:txBody>
            <a:bodyPr wrap="square" lIns="0" tIns="0" rIns="0" bIns="0" rtlCol="0"/>
            <a:lstStyle/>
            <a:p>
              <a:endParaRPr/>
            </a:p>
          </p:txBody>
        </p:sp>
        <p:pic>
          <p:nvPicPr>
            <p:cNvPr id="148" name="object 29">
              <a:extLst>
                <a:ext uri="{FF2B5EF4-FFF2-40B4-BE49-F238E27FC236}">
                  <a16:creationId xmlns:a16="http://schemas.microsoft.com/office/drawing/2014/main" id="{0A08CEE0-FCA6-93EC-9E67-1C35A73E3D70}"/>
                </a:ext>
              </a:extLst>
            </p:cNvPr>
            <p:cNvPicPr/>
            <p:nvPr/>
          </p:nvPicPr>
          <p:blipFill>
            <a:blip r:embed="rId18" cstate="print"/>
            <a:stretch>
              <a:fillRect/>
            </a:stretch>
          </p:blipFill>
          <p:spPr>
            <a:xfrm>
              <a:off x="1303019" y="4326635"/>
              <a:ext cx="83820" cy="83819"/>
            </a:xfrm>
            <a:prstGeom prst="rect">
              <a:avLst/>
            </a:prstGeom>
          </p:spPr>
        </p:pic>
        <p:pic>
          <p:nvPicPr>
            <p:cNvPr id="149" name="object 30">
              <a:extLst>
                <a:ext uri="{FF2B5EF4-FFF2-40B4-BE49-F238E27FC236}">
                  <a16:creationId xmlns:a16="http://schemas.microsoft.com/office/drawing/2014/main" id="{B95E1680-0C97-0223-98F9-9140CD9B7C93}"/>
                </a:ext>
              </a:extLst>
            </p:cNvPr>
            <p:cNvPicPr/>
            <p:nvPr/>
          </p:nvPicPr>
          <p:blipFill>
            <a:blip r:embed="rId19" cstate="print"/>
            <a:stretch>
              <a:fillRect/>
            </a:stretch>
          </p:blipFill>
          <p:spPr>
            <a:xfrm>
              <a:off x="1597152" y="4326635"/>
              <a:ext cx="82296" cy="83819"/>
            </a:xfrm>
            <a:prstGeom prst="rect">
              <a:avLst/>
            </a:prstGeom>
          </p:spPr>
        </p:pic>
        <p:pic>
          <p:nvPicPr>
            <p:cNvPr id="150" name="object 31">
              <a:extLst>
                <a:ext uri="{FF2B5EF4-FFF2-40B4-BE49-F238E27FC236}">
                  <a16:creationId xmlns:a16="http://schemas.microsoft.com/office/drawing/2014/main" id="{0FD8318F-718B-238F-5B26-BDAAAB2B28E7}"/>
                </a:ext>
              </a:extLst>
            </p:cNvPr>
            <p:cNvPicPr/>
            <p:nvPr/>
          </p:nvPicPr>
          <p:blipFill>
            <a:blip r:embed="rId19" cstate="print"/>
            <a:stretch>
              <a:fillRect/>
            </a:stretch>
          </p:blipFill>
          <p:spPr>
            <a:xfrm>
              <a:off x="1030223" y="4329683"/>
              <a:ext cx="83819" cy="83820"/>
            </a:xfrm>
            <a:prstGeom prst="rect">
              <a:avLst/>
            </a:prstGeom>
          </p:spPr>
        </p:pic>
        <p:pic>
          <p:nvPicPr>
            <p:cNvPr id="151" name="object 32">
              <a:extLst>
                <a:ext uri="{FF2B5EF4-FFF2-40B4-BE49-F238E27FC236}">
                  <a16:creationId xmlns:a16="http://schemas.microsoft.com/office/drawing/2014/main" id="{58F0809E-9095-B58B-10F1-FF7C6F098974}"/>
                </a:ext>
              </a:extLst>
            </p:cNvPr>
            <p:cNvPicPr/>
            <p:nvPr/>
          </p:nvPicPr>
          <p:blipFill>
            <a:blip r:embed="rId20" cstate="print"/>
            <a:stretch>
              <a:fillRect/>
            </a:stretch>
          </p:blipFill>
          <p:spPr>
            <a:xfrm>
              <a:off x="2138172" y="4332731"/>
              <a:ext cx="82295" cy="82296"/>
            </a:xfrm>
            <a:prstGeom prst="rect">
              <a:avLst/>
            </a:prstGeom>
          </p:spPr>
        </p:pic>
        <p:pic>
          <p:nvPicPr>
            <p:cNvPr id="152" name="object 33">
              <a:extLst>
                <a:ext uri="{FF2B5EF4-FFF2-40B4-BE49-F238E27FC236}">
                  <a16:creationId xmlns:a16="http://schemas.microsoft.com/office/drawing/2014/main" id="{236C44A2-5B32-E7DD-0DC1-85D41AAA534E}"/>
                </a:ext>
              </a:extLst>
            </p:cNvPr>
            <p:cNvPicPr/>
            <p:nvPr/>
          </p:nvPicPr>
          <p:blipFill>
            <a:blip r:embed="rId21" cstate="print"/>
            <a:stretch>
              <a:fillRect/>
            </a:stretch>
          </p:blipFill>
          <p:spPr>
            <a:xfrm>
              <a:off x="2281427" y="4337303"/>
              <a:ext cx="83820" cy="83819"/>
            </a:xfrm>
            <a:prstGeom prst="rect">
              <a:avLst/>
            </a:prstGeom>
          </p:spPr>
        </p:pic>
        <p:pic>
          <p:nvPicPr>
            <p:cNvPr id="153" name="object 34">
              <a:extLst>
                <a:ext uri="{FF2B5EF4-FFF2-40B4-BE49-F238E27FC236}">
                  <a16:creationId xmlns:a16="http://schemas.microsoft.com/office/drawing/2014/main" id="{75F93DF9-0AA6-3262-BB94-219B052C3419}"/>
                </a:ext>
              </a:extLst>
            </p:cNvPr>
            <p:cNvPicPr/>
            <p:nvPr/>
          </p:nvPicPr>
          <p:blipFill>
            <a:blip r:embed="rId22" cstate="print"/>
            <a:stretch>
              <a:fillRect/>
            </a:stretch>
          </p:blipFill>
          <p:spPr>
            <a:xfrm>
              <a:off x="2752344" y="4337303"/>
              <a:ext cx="83819" cy="83819"/>
            </a:xfrm>
            <a:prstGeom prst="rect">
              <a:avLst/>
            </a:prstGeom>
          </p:spPr>
        </p:pic>
        <p:pic>
          <p:nvPicPr>
            <p:cNvPr id="154" name="object 35">
              <a:extLst>
                <a:ext uri="{FF2B5EF4-FFF2-40B4-BE49-F238E27FC236}">
                  <a16:creationId xmlns:a16="http://schemas.microsoft.com/office/drawing/2014/main" id="{B75CBB7D-DA5A-3B6B-0F96-5A8D0F211736}"/>
                </a:ext>
              </a:extLst>
            </p:cNvPr>
            <p:cNvPicPr/>
            <p:nvPr/>
          </p:nvPicPr>
          <p:blipFill>
            <a:blip r:embed="rId20" cstate="print"/>
            <a:stretch>
              <a:fillRect/>
            </a:stretch>
          </p:blipFill>
          <p:spPr>
            <a:xfrm>
              <a:off x="2531363" y="4337303"/>
              <a:ext cx="82296" cy="83819"/>
            </a:xfrm>
            <a:prstGeom prst="rect">
              <a:avLst/>
            </a:prstGeom>
          </p:spPr>
        </p:pic>
        <p:pic>
          <p:nvPicPr>
            <p:cNvPr id="155" name="object 36">
              <a:extLst>
                <a:ext uri="{FF2B5EF4-FFF2-40B4-BE49-F238E27FC236}">
                  <a16:creationId xmlns:a16="http://schemas.microsoft.com/office/drawing/2014/main" id="{7A9C6CF2-12DB-42EA-5061-5A5D5364C9C9}"/>
                </a:ext>
              </a:extLst>
            </p:cNvPr>
            <p:cNvPicPr/>
            <p:nvPr/>
          </p:nvPicPr>
          <p:blipFill>
            <a:blip r:embed="rId23" cstate="print"/>
            <a:stretch>
              <a:fillRect/>
            </a:stretch>
          </p:blipFill>
          <p:spPr>
            <a:xfrm>
              <a:off x="2958083" y="4338827"/>
              <a:ext cx="83820" cy="83820"/>
            </a:xfrm>
            <a:prstGeom prst="rect">
              <a:avLst/>
            </a:prstGeom>
          </p:spPr>
        </p:pic>
        <p:pic>
          <p:nvPicPr>
            <p:cNvPr id="156" name="object 37">
              <a:extLst>
                <a:ext uri="{FF2B5EF4-FFF2-40B4-BE49-F238E27FC236}">
                  <a16:creationId xmlns:a16="http://schemas.microsoft.com/office/drawing/2014/main" id="{35D6D741-730F-81E5-668A-E316BB7C7147}"/>
                </a:ext>
              </a:extLst>
            </p:cNvPr>
            <p:cNvPicPr/>
            <p:nvPr/>
          </p:nvPicPr>
          <p:blipFill>
            <a:blip r:embed="rId21" cstate="print"/>
            <a:stretch>
              <a:fillRect/>
            </a:stretch>
          </p:blipFill>
          <p:spPr>
            <a:xfrm>
              <a:off x="1757172" y="4328160"/>
              <a:ext cx="83819" cy="83820"/>
            </a:xfrm>
            <a:prstGeom prst="rect">
              <a:avLst/>
            </a:prstGeom>
          </p:spPr>
        </p:pic>
        <p:pic>
          <p:nvPicPr>
            <p:cNvPr id="157" name="object 38">
              <a:extLst>
                <a:ext uri="{FF2B5EF4-FFF2-40B4-BE49-F238E27FC236}">
                  <a16:creationId xmlns:a16="http://schemas.microsoft.com/office/drawing/2014/main" id="{A51B060B-6674-A998-99A4-44E0F37765EB}"/>
                </a:ext>
              </a:extLst>
            </p:cNvPr>
            <p:cNvPicPr/>
            <p:nvPr/>
          </p:nvPicPr>
          <p:blipFill>
            <a:blip r:embed="rId24" cstate="print"/>
            <a:stretch>
              <a:fillRect/>
            </a:stretch>
          </p:blipFill>
          <p:spPr>
            <a:xfrm>
              <a:off x="3202177" y="4325366"/>
              <a:ext cx="109220" cy="109220"/>
            </a:xfrm>
            <a:prstGeom prst="rect">
              <a:avLst/>
            </a:prstGeom>
          </p:spPr>
        </p:pic>
        <p:pic>
          <p:nvPicPr>
            <p:cNvPr id="158" name="object 39">
              <a:extLst>
                <a:ext uri="{FF2B5EF4-FFF2-40B4-BE49-F238E27FC236}">
                  <a16:creationId xmlns:a16="http://schemas.microsoft.com/office/drawing/2014/main" id="{30288B36-B3A0-D428-C6FF-7DEC4603E651}"/>
                </a:ext>
              </a:extLst>
            </p:cNvPr>
            <p:cNvPicPr/>
            <p:nvPr/>
          </p:nvPicPr>
          <p:blipFill>
            <a:blip r:embed="rId25" cstate="print"/>
            <a:stretch>
              <a:fillRect/>
            </a:stretch>
          </p:blipFill>
          <p:spPr>
            <a:xfrm>
              <a:off x="1952497" y="4310125"/>
              <a:ext cx="109219" cy="107696"/>
            </a:xfrm>
            <a:prstGeom prst="rect">
              <a:avLst/>
            </a:prstGeom>
          </p:spPr>
        </p:pic>
        <p:pic>
          <p:nvPicPr>
            <p:cNvPr id="159" name="object 40">
              <a:extLst>
                <a:ext uri="{FF2B5EF4-FFF2-40B4-BE49-F238E27FC236}">
                  <a16:creationId xmlns:a16="http://schemas.microsoft.com/office/drawing/2014/main" id="{943C9DAB-7C25-B667-332F-85BC93409189}"/>
                </a:ext>
              </a:extLst>
            </p:cNvPr>
            <p:cNvPicPr/>
            <p:nvPr/>
          </p:nvPicPr>
          <p:blipFill>
            <a:blip r:embed="rId26" cstate="print"/>
            <a:stretch>
              <a:fillRect/>
            </a:stretch>
          </p:blipFill>
          <p:spPr>
            <a:xfrm>
              <a:off x="847597" y="4314697"/>
              <a:ext cx="109220" cy="109220"/>
            </a:xfrm>
            <a:prstGeom prst="rect">
              <a:avLst/>
            </a:prstGeom>
          </p:spPr>
        </p:pic>
        <p:sp>
          <p:nvSpPr>
            <p:cNvPr id="160" name="object 41">
              <a:extLst>
                <a:ext uri="{FF2B5EF4-FFF2-40B4-BE49-F238E27FC236}">
                  <a16:creationId xmlns:a16="http://schemas.microsoft.com/office/drawing/2014/main" id="{759E99AB-399D-CECA-9A95-0D23FAED1202}"/>
                </a:ext>
              </a:extLst>
            </p:cNvPr>
            <p:cNvSpPr/>
            <p:nvPr/>
          </p:nvSpPr>
          <p:spPr>
            <a:xfrm>
              <a:off x="524255" y="2330195"/>
              <a:ext cx="76200" cy="2038350"/>
            </a:xfrm>
            <a:custGeom>
              <a:avLst/>
              <a:gdLst/>
              <a:ahLst/>
              <a:cxnLst/>
              <a:rect l="l" t="t" r="r" b="b"/>
              <a:pathLst>
                <a:path w="76200" h="2038350">
                  <a:moveTo>
                    <a:pt x="44450" y="63500"/>
                  </a:moveTo>
                  <a:lnTo>
                    <a:pt x="31750" y="63500"/>
                  </a:lnTo>
                  <a:lnTo>
                    <a:pt x="31750" y="2038159"/>
                  </a:lnTo>
                  <a:lnTo>
                    <a:pt x="44450" y="2038159"/>
                  </a:lnTo>
                  <a:lnTo>
                    <a:pt x="44450" y="63500"/>
                  </a:lnTo>
                  <a:close/>
                </a:path>
                <a:path w="76200" h="2038350">
                  <a:moveTo>
                    <a:pt x="38100" y="0"/>
                  </a:moveTo>
                  <a:lnTo>
                    <a:pt x="0" y="76200"/>
                  </a:lnTo>
                  <a:lnTo>
                    <a:pt x="31750" y="76200"/>
                  </a:lnTo>
                  <a:lnTo>
                    <a:pt x="31750" y="63500"/>
                  </a:lnTo>
                  <a:lnTo>
                    <a:pt x="69850" y="63500"/>
                  </a:lnTo>
                  <a:lnTo>
                    <a:pt x="38100" y="0"/>
                  </a:lnTo>
                  <a:close/>
                </a:path>
                <a:path w="76200" h="2038350">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a:p>
          </p:txBody>
        </p:sp>
        <p:sp>
          <p:nvSpPr>
            <p:cNvPr id="161" name="object 42">
              <a:extLst>
                <a:ext uri="{FF2B5EF4-FFF2-40B4-BE49-F238E27FC236}">
                  <a16:creationId xmlns:a16="http://schemas.microsoft.com/office/drawing/2014/main" id="{215C0545-79BA-0F45-0CBA-B305F3251294}"/>
                </a:ext>
              </a:extLst>
            </p:cNvPr>
            <p:cNvSpPr/>
            <p:nvPr/>
          </p:nvSpPr>
          <p:spPr>
            <a:xfrm>
              <a:off x="562355" y="3140963"/>
              <a:ext cx="3007995" cy="0"/>
            </a:xfrm>
            <a:custGeom>
              <a:avLst/>
              <a:gdLst/>
              <a:ahLst/>
              <a:cxnLst/>
              <a:rect l="l" t="t" r="r" b="b"/>
              <a:pathLst>
                <a:path w="3007995">
                  <a:moveTo>
                    <a:pt x="0" y="0"/>
                  </a:moveTo>
                  <a:lnTo>
                    <a:pt x="3007995" y="0"/>
                  </a:lnTo>
                </a:path>
              </a:pathLst>
            </a:custGeom>
            <a:ln w="9525">
              <a:solidFill>
                <a:srgbClr val="000000"/>
              </a:solidFill>
              <a:prstDash val="sysDash"/>
            </a:ln>
          </p:spPr>
          <p:txBody>
            <a:bodyPr wrap="square" lIns="0" tIns="0" rIns="0" bIns="0" rtlCol="0"/>
            <a:lstStyle/>
            <a:p>
              <a:endParaRPr/>
            </a:p>
          </p:txBody>
        </p:sp>
        <p:pic>
          <p:nvPicPr>
            <p:cNvPr id="162" name="object 43">
              <a:extLst>
                <a:ext uri="{FF2B5EF4-FFF2-40B4-BE49-F238E27FC236}">
                  <a16:creationId xmlns:a16="http://schemas.microsoft.com/office/drawing/2014/main" id="{34BA688E-E4E3-9D19-651C-9FF2F94FBEBE}"/>
                </a:ext>
              </a:extLst>
            </p:cNvPr>
            <p:cNvPicPr/>
            <p:nvPr/>
          </p:nvPicPr>
          <p:blipFill>
            <a:blip r:embed="rId20" cstate="print"/>
            <a:stretch>
              <a:fillRect/>
            </a:stretch>
          </p:blipFill>
          <p:spPr>
            <a:xfrm>
              <a:off x="2138172" y="3099815"/>
              <a:ext cx="82295" cy="82295"/>
            </a:xfrm>
            <a:prstGeom prst="rect">
              <a:avLst/>
            </a:prstGeom>
          </p:spPr>
        </p:pic>
        <p:pic>
          <p:nvPicPr>
            <p:cNvPr id="163" name="object 44">
              <a:extLst>
                <a:ext uri="{FF2B5EF4-FFF2-40B4-BE49-F238E27FC236}">
                  <a16:creationId xmlns:a16="http://schemas.microsoft.com/office/drawing/2014/main" id="{B9AB9483-9CA4-53C9-4AF9-7035E96DAF26}"/>
                </a:ext>
              </a:extLst>
            </p:cNvPr>
            <p:cNvPicPr/>
            <p:nvPr/>
          </p:nvPicPr>
          <p:blipFill>
            <a:blip r:embed="rId22" cstate="print"/>
            <a:stretch>
              <a:fillRect/>
            </a:stretch>
          </p:blipFill>
          <p:spPr>
            <a:xfrm>
              <a:off x="2752344" y="3104387"/>
              <a:ext cx="83819" cy="82295"/>
            </a:xfrm>
            <a:prstGeom prst="rect">
              <a:avLst/>
            </a:prstGeom>
          </p:spPr>
        </p:pic>
        <p:pic>
          <p:nvPicPr>
            <p:cNvPr id="164" name="object 45">
              <a:extLst>
                <a:ext uri="{FF2B5EF4-FFF2-40B4-BE49-F238E27FC236}">
                  <a16:creationId xmlns:a16="http://schemas.microsoft.com/office/drawing/2014/main" id="{9A790ED3-21DB-F1D3-0F04-2B1D3C73C4C2}"/>
                </a:ext>
              </a:extLst>
            </p:cNvPr>
            <p:cNvPicPr/>
            <p:nvPr/>
          </p:nvPicPr>
          <p:blipFill>
            <a:blip r:embed="rId20" cstate="print"/>
            <a:stretch>
              <a:fillRect/>
            </a:stretch>
          </p:blipFill>
          <p:spPr>
            <a:xfrm>
              <a:off x="2531363" y="3104387"/>
              <a:ext cx="82296" cy="82295"/>
            </a:xfrm>
            <a:prstGeom prst="rect">
              <a:avLst/>
            </a:prstGeom>
          </p:spPr>
        </p:pic>
        <p:pic>
          <p:nvPicPr>
            <p:cNvPr id="165" name="object 46">
              <a:extLst>
                <a:ext uri="{FF2B5EF4-FFF2-40B4-BE49-F238E27FC236}">
                  <a16:creationId xmlns:a16="http://schemas.microsoft.com/office/drawing/2014/main" id="{0131E321-004A-04D3-0A4A-7722D1ACDCF4}"/>
                </a:ext>
              </a:extLst>
            </p:cNvPr>
            <p:cNvPicPr/>
            <p:nvPr/>
          </p:nvPicPr>
          <p:blipFill>
            <a:blip r:embed="rId27" cstate="print"/>
            <a:stretch>
              <a:fillRect/>
            </a:stretch>
          </p:blipFill>
          <p:spPr>
            <a:xfrm>
              <a:off x="2958083" y="3105911"/>
              <a:ext cx="83820" cy="83819"/>
            </a:xfrm>
            <a:prstGeom prst="rect">
              <a:avLst/>
            </a:prstGeom>
          </p:spPr>
        </p:pic>
      </p:grpSp>
      <p:sp>
        <p:nvSpPr>
          <p:cNvPr id="166" name="object 47">
            <a:extLst>
              <a:ext uri="{FF2B5EF4-FFF2-40B4-BE49-F238E27FC236}">
                <a16:creationId xmlns:a16="http://schemas.microsoft.com/office/drawing/2014/main" id="{56E82064-8A81-404E-7811-38A01BE0C84C}"/>
              </a:ext>
            </a:extLst>
          </p:cNvPr>
          <p:cNvSpPr txBox="1"/>
          <p:nvPr/>
        </p:nvSpPr>
        <p:spPr>
          <a:xfrm>
            <a:off x="662120" y="1739722"/>
            <a:ext cx="116839" cy="208915"/>
          </a:xfrm>
          <a:prstGeom prst="rect">
            <a:avLst/>
          </a:prstGeom>
        </p:spPr>
        <p:txBody>
          <a:bodyPr vert="horz" wrap="square" lIns="0" tIns="12700" rIns="0" bIns="0" rtlCol="0">
            <a:spAutoFit/>
          </a:bodyPr>
          <a:lstStyle/>
          <a:p>
            <a:pPr marL="12700">
              <a:lnSpc>
                <a:spcPct val="100000"/>
              </a:lnSpc>
              <a:spcBef>
                <a:spcPts val="100"/>
              </a:spcBef>
            </a:pPr>
            <a:r>
              <a:rPr sz="1200" dirty="0">
                <a:latin typeface="Cambria Math"/>
                <a:cs typeface="Cambria Math"/>
              </a:rPr>
              <a:t>𝒚</a:t>
            </a:r>
            <a:endParaRPr sz="1200">
              <a:latin typeface="Cambria Math"/>
              <a:cs typeface="Cambria Math"/>
            </a:endParaRPr>
          </a:p>
        </p:txBody>
      </p:sp>
      <p:sp>
        <p:nvSpPr>
          <p:cNvPr id="167" name="object 48">
            <a:extLst>
              <a:ext uri="{FF2B5EF4-FFF2-40B4-BE49-F238E27FC236}">
                <a16:creationId xmlns:a16="http://schemas.microsoft.com/office/drawing/2014/main" id="{1D7A45E8-2B0D-0194-EE85-18DB3DDC7294}"/>
              </a:ext>
            </a:extLst>
          </p:cNvPr>
          <p:cNvSpPr txBox="1"/>
          <p:nvPr/>
        </p:nvSpPr>
        <p:spPr>
          <a:xfrm>
            <a:off x="745635" y="2601468"/>
            <a:ext cx="8255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1</a:t>
            </a:r>
            <a:endParaRPr sz="800">
              <a:latin typeface="Arial MT"/>
              <a:cs typeface="Arial MT"/>
            </a:endParaRPr>
          </a:p>
        </p:txBody>
      </p:sp>
      <p:sp>
        <p:nvSpPr>
          <p:cNvPr id="168" name="object 49">
            <a:extLst>
              <a:ext uri="{FF2B5EF4-FFF2-40B4-BE49-F238E27FC236}">
                <a16:creationId xmlns:a16="http://schemas.microsoft.com/office/drawing/2014/main" id="{5375218C-788F-DF75-52D4-DA0DB4103917}"/>
              </a:ext>
            </a:extLst>
          </p:cNvPr>
          <p:cNvSpPr txBox="1"/>
          <p:nvPr/>
        </p:nvSpPr>
        <p:spPr>
          <a:xfrm>
            <a:off x="738320" y="3803853"/>
            <a:ext cx="8255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0</a:t>
            </a:r>
            <a:endParaRPr sz="800">
              <a:latin typeface="Arial MT"/>
              <a:cs typeface="Arial MT"/>
            </a:endParaRPr>
          </a:p>
        </p:txBody>
      </p:sp>
      <p:grpSp>
        <p:nvGrpSpPr>
          <p:cNvPr id="169" name="object 50">
            <a:extLst>
              <a:ext uri="{FF2B5EF4-FFF2-40B4-BE49-F238E27FC236}">
                <a16:creationId xmlns:a16="http://schemas.microsoft.com/office/drawing/2014/main" id="{82D06AFF-1CAC-1088-9395-7CC1F7116B72}"/>
              </a:ext>
            </a:extLst>
          </p:cNvPr>
          <p:cNvGrpSpPr/>
          <p:nvPr/>
        </p:nvGrpSpPr>
        <p:grpSpPr>
          <a:xfrm>
            <a:off x="928528" y="2655809"/>
            <a:ext cx="3017520" cy="1252220"/>
            <a:chOff x="569785" y="3129011"/>
            <a:chExt cx="3017520" cy="1252220"/>
          </a:xfrm>
        </p:grpSpPr>
        <p:sp>
          <p:nvSpPr>
            <p:cNvPr id="170" name="object 51">
              <a:extLst>
                <a:ext uri="{FF2B5EF4-FFF2-40B4-BE49-F238E27FC236}">
                  <a16:creationId xmlns:a16="http://schemas.microsoft.com/office/drawing/2014/main" id="{B233DAEB-392B-AC19-74F2-6A61FD540F07}"/>
                </a:ext>
              </a:extLst>
            </p:cNvPr>
            <p:cNvSpPr/>
            <p:nvPr/>
          </p:nvSpPr>
          <p:spPr>
            <a:xfrm>
              <a:off x="857250" y="3141711"/>
              <a:ext cx="2531745" cy="1226820"/>
            </a:xfrm>
            <a:custGeom>
              <a:avLst/>
              <a:gdLst/>
              <a:ahLst/>
              <a:cxnLst/>
              <a:rect l="l" t="t" r="r" b="b"/>
              <a:pathLst>
                <a:path w="2531745" h="1226820">
                  <a:moveTo>
                    <a:pt x="0" y="1206857"/>
                  </a:moveTo>
                  <a:lnTo>
                    <a:pt x="60049" y="1216845"/>
                  </a:lnTo>
                  <a:lnTo>
                    <a:pt x="101592" y="1223125"/>
                  </a:lnTo>
                  <a:lnTo>
                    <a:pt x="146490" y="1226782"/>
                  </a:lnTo>
                  <a:lnTo>
                    <a:pt x="160762" y="1226735"/>
                  </a:lnTo>
                  <a:lnTo>
                    <a:pt x="176333" y="1226168"/>
                  </a:lnTo>
                  <a:lnTo>
                    <a:pt x="194191" y="1225150"/>
                  </a:lnTo>
                  <a:lnTo>
                    <a:pt x="215323" y="1223748"/>
                  </a:lnTo>
                  <a:lnTo>
                    <a:pt x="240718" y="1222029"/>
                  </a:lnTo>
                  <a:lnTo>
                    <a:pt x="271362" y="1220063"/>
                  </a:lnTo>
                  <a:lnTo>
                    <a:pt x="352349" y="1215658"/>
                  </a:lnTo>
                  <a:lnTo>
                    <a:pt x="404668" y="1213354"/>
                  </a:lnTo>
                  <a:lnTo>
                    <a:pt x="466187" y="1211074"/>
                  </a:lnTo>
                  <a:lnTo>
                    <a:pt x="537893" y="1208886"/>
                  </a:lnTo>
                  <a:lnTo>
                    <a:pt x="620776" y="1206857"/>
                  </a:lnTo>
                  <a:lnTo>
                    <a:pt x="630995" y="1206105"/>
                  </a:lnTo>
                  <a:lnTo>
                    <a:pt x="641096" y="1204510"/>
                  </a:lnTo>
                  <a:lnTo>
                    <a:pt x="651101" y="1202406"/>
                  </a:lnTo>
                  <a:lnTo>
                    <a:pt x="661035" y="1200126"/>
                  </a:lnTo>
                  <a:lnTo>
                    <a:pt x="733552" y="1179907"/>
                  </a:lnTo>
                  <a:lnTo>
                    <a:pt x="741680" y="1177672"/>
                  </a:lnTo>
                  <a:lnTo>
                    <a:pt x="750697" y="1177113"/>
                  </a:lnTo>
                  <a:lnTo>
                    <a:pt x="757809" y="1173176"/>
                  </a:lnTo>
                  <a:lnTo>
                    <a:pt x="774852" y="1163393"/>
                  </a:lnTo>
                  <a:lnTo>
                    <a:pt x="782907" y="1159357"/>
                  </a:lnTo>
                  <a:lnTo>
                    <a:pt x="792509" y="1157176"/>
                  </a:lnTo>
                  <a:lnTo>
                    <a:pt x="814197" y="1152958"/>
                  </a:lnTo>
                  <a:lnTo>
                    <a:pt x="820076" y="1147704"/>
                  </a:lnTo>
                  <a:lnTo>
                    <a:pt x="825801" y="1142312"/>
                  </a:lnTo>
                  <a:lnTo>
                    <a:pt x="831788" y="1137191"/>
                  </a:lnTo>
                  <a:lnTo>
                    <a:pt x="838454" y="1132752"/>
                  </a:lnTo>
                  <a:lnTo>
                    <a:pt x="861970" y="1120869"/>
                  </a:lnTo>
                  <a:lnTo>
                    <a:pt x="866351" y="1121285"/>
                  </a:lnTo>
                  <a:lnTo>
                    <a:pt x="861313" y="1127331"/>
                  </a:lnTo>
                  <a:lnTo>
                    <a:pt x="856572" y="1132336"/>
                  </a:lnTo>
                  <a:lnTo>
                    <a:pt x="861843" y="1129631"/>
                  </a:lnTo>
                  <a:lnTo>
                    <a:pt x="886841" y="1112546"/>
                  </a:lnTo>
                  <a:lnTo>
                    <a:pt x="893075" y="1107667"/>
                  </a:lnTo>
                  <a:lnTo>
                    <a:pt x="898906" y="1102432"/>
                  </a:lnTo>
                  <a:lnTo>
                    <a:pt x="904736" y="1097200"/>
                  </a:lnTo>
                  <a:lnTo>
                    <a:pt x="910970" y="1092328"/>
                  </a:lnTo>
                  <a:lnTo>
                    <a:pt x="916866" y="1088765"/>
                  </a:lnTo>
                  <a:lnTo>
                    <a:pt x="923083" y="1085591"/>
                  </a:lnTo>
                  <a:lnTo>
                    <a:pt x="929276" y="1082416"/>
                  </a:lnTo>
                  <a:lnTo>
                    <a:pt x="935101" y="1078853"/>
                  </a:lnTo>
                  <a:lnTo>
                    <a:pt x="941373" y="1073996"/>
                  </a:lnTo>
                  <a:lnTo>
                    <a:pt x="947277" y="1068788"/>
                  </a:lnTo>
                  <a:lnTo>
                    <a:pt x="953156" y="1063562"/>
                  </a:lnTo>
                  <a:lnTo>
                    <a:pt x="959357" y="1058648"/>
                  </a:lnTo>
                  <a:lnTo>
                    <a:pt x="991105" y="1037234"/>
                  </a:lnTo>
                  <a:lnTo>
                    <a:pt x="1040002" y="998018"/>
                  </a:lnTo>
                  <a:lnTo>
                    <a:pt x="1052687" y="988351"/>
                  </a:lnTo>
                  <a:lnTo>
                    <a:pt x="1058808" y="983353"/>
                  </a:lnTo>
                  <a:lnTo>
                    <a:pt x="1082643" y="953514"/>
                  </a:lnTo>
                  <a:lnTo>
                    <a:pt x="1096391" y="917170"/>
                  </a:lnTo>
                  <a:lnTo>
                    <a:pt x="1099058" y="910426"/>
                  </a:lnTo>
                  <a:lnTo>
                    <a:pt x="1099693" y="902869"/>
                  </a:lnTo>
                  <a:lnTo>
                    <a:pt x="1104392" y="896951"/>
                  </a:lnTo>
                  <a:lnTo>
                    <a:pt x="1108662" y="891996"/>
                  </a:lnTo>
                  <a:lnTo>
                    <a:pt x="1113027" y="887101"/>
                  </a:lnTo>
                  <a:lnTo>
                    <a:pt x="1117107" y="882080"/>
                  </a:lnTo>
                  <a:lnTo>
                    <a:pt x="1120520" y="876745"/>
                  </a:lnTo>
                  <a:lnTo>
                    <a:pt x="1124666" y="866616"/>
                  </a:lnTo>
                  <a:lnTo>
                    <a:pt x="1127680" y="856100"/>
                  </a:lnTo>
                  <a:lnTo>
                    <a:pt x="1131147" y="845800"/>
                  </a:lnTo>
                  <a:lnTo>
                    <a:pt x="1136650" y="836321"/>
                  </a:lnTo>
                  <a:lnTo>
                    <a:pt x="1152779" y="816116"/>
                  </a:lnTo>
                  <a:lnTo>
                    <a:pt x="1154870" y="809388"/>
                  </a:lnTo>
                  <a:lnTo>
                    <a:pt x="1164621" y="768897"/>
                  </a:lnTo>
                  <a:lnTo>
                    <a:pt x="1166443" y="758762"/>
                  </a:lnTo>
                  <a:lnTo>
                    <a:pt x="1168908" y="748742"/>
                  </a:lnTo>
                  <a:lnTo>
                    <a:pt x="1172446" y="738502"/>
                  </a:lnTo>
                  <a:lnTo>
                    <a:pt x="1176543" y="728398"/>
                  </a:lnTo>
                  <a:lnTo>
                    <a:pt x="1180855" y="718354"/>
                  </a:lnTo>
                  <a:lnTo>
                    <a:pt x="1185037" y="708293"/>
                  </a:lnTo>
                  <a:lnTo>
                    <a:pt x="1187704" y="701562"/>
                  </a:lnTo>
                  <a:lnTo>
                    <a:pt x="1191514" y="695085"/>
                  </a:lnTo>
                  <a:lnTo>
                    <a:pt x="1193164" y="688100"/>
                  </a:lnTo>
                  <a:lnTo>
                    <a:pt x="1198006" y="666899"/>
                  </a:lnTo>
                  <a:lnTo>
                    <a:pt x="1200181" y="657556"/>
                  </a:lnTo>
                  <a:lnTo>
                    <a:pt x="1202880" y="650023"/>
                  </a:lnTo>
                  <a:lnTo>
                    <a:pt x="1209294" y="634252"/>
                  </a:lnTo>
                  <a:lnTo>
                    <a:pt x="1225423" y="526429"/>
                  </a:lnTo>
                  <a:lnTo>
                    <a:pt x="1226833" y="512818"/>
                  </a:lnTo>
                  <a:lnTo>
                    <a:pt x="1227851" y="499171"/>
                  </a:lnTo>
                  <a:lnTo>
                    <a:pt x="1229655" y="485691"/>
                  </a:lnTo>
                  <a:lnTo>
                    <a:pt x="1233424" y="472581"/>
                  </a:lnTo>
                  <a:lnTo>
                    <a:pt x="1246844" y="439151"/>
                  </a:lnTo>
                  <a:lnTo>
                    <a:pt x="1251340" y="428201"/>
                  </a:lnTo>
                  <a:lnTo>
                    <a:pt x="1250791" y="429528"/>
                  </a:lnTo>
                  <a:lnTo>
                    <a:pt x="1249077" y="432928"/>
                  </a:lnTo>
                  <a:lnTo>
                    <a:pt x="1250080" y="428201"/>
                  </a:lnTo>
                  <a:lnTo>
                    <a:pt x="1257681" y="405144"/>
                  </a:lnTo>
                  <a:lnTo>
                    <a:pt x="1259967" y="398286"/>
                  </a:lnTo>
                  <a:lnTo>
                    <a:pt x="1263395" y="391809"/>
                  </a:lnTo>
                  <a:lnTo>
                    <a:pt x="1265682" y="384951"/>
                  </a:lnTo>
                  <a:lnTo>
                    <a:pt x="1268737" y="374856"/>
                  </a:lnTo>
                  <a:lnTo>
                    <a:pt x="1272603" y="361630"/>
                  </a:lnTo>
                  <a:lnTo>
                    <a:pt x="1277040" y="348285"/>
                  </a:lnTo>
                  <a:lnTo>
                    <a:pt x="1281811" y="337834"/>
                  </a:lnTo>
                  <a:lnTo>
                    <a:pt x="1285545" y="332623"/>
                  </a:lnTo>
                  <a:lnTo>
                    <a:pt x="1289875" y="327674"/>
                  </a:lnTo>
                  <a:lnTo>
                    <a:pt x="1294205" y="322725"/>
                  </a:lnTo>
                  <a:lnTo>
                    <a:pt x="1297939" y="317514"/>
                  </a:lnTo>
                  <a:lnTo>
                    <a:pt x="1301750" y="311164"/>
                  </a:lnTo>
                  <a:lnTo>
                    <a:pt x="1302639" y="303925"/>
                  </a:lnTo>
                  <a:lnTo>
                    <a:pt x="1305941" y="297321"/>
                  </a:lnTo>
                  <a:lnTo>
                    <a:pt x="1309872" y="290578"/>
                  </a:lnTo>
                  <a:lnTo>
                    <a:pt x="1314148" y="283954"/>
                  </a:lnTo>
                  <a:lnTo>
                    <a:pt x="1318353" y="277282"/>
                  </a:lnTo>
                  <a:lnTo>
                    <a:pt x="1322070" y="270397"/>
                  </a:lnTo>
                  <a:lnTo>
                    <a:pt x="1325590" y="259925"/>
                  </a:lnTo>
                  <a:lnTo>
                    <a:pt x="1328039" y="249013"/>
                  </a:lnTo>
                  <a:lnTo>
                    <a:pt x="1331535" y="238696"/>
                  </a:lnTo>
                  <a:lnTo>
                    <a:pt x="1338199" y="230011"/>
                  </a:lnTo>
                  <a:lnTo>
                    <a:pt x="1362456" y="209818"/>
                  </a:lnTo>
                  <a:lnTo>
                    <a:pt x="1365123" y="203087"/>
                  </a:lnTo>
                  <a:lnTo>
                    <a:pt x="1388316" y="167654"/>
                  </a:lnTo>
                  <a:lnTo>
                    <a:pt x="1422860" y="142381"/>
                  </a:lnTo>
                  <a:lnTo>
                    <a:pt x="1429077" y="139218"/>
                  </a:lnTo>
                  <a:lnTo>
                    <a:pt x="1434973" y="135650"/>
                  </a:lnTo>
                  <a:lnTo>
                    <a:pt x="1452481" y="122301"/>
                  </a:lnTo>
                  <a:lnTo>
                    <a:pt x="1458452" y="116203"/>
                  </a:lnTo>
                  <a:lnTo>
                    <a:pt x="1464780" y="111414"/>
                  </a:lnTo>
                  <a:lnTo>
                    <a:pt x="1483360" y="101995"/>
                  </a:lnTo>
                  <a:lnTo>
                    <a:pt x="1491418" y="98623"/>
                  </a:lnTo>
                  <a:lnTo>
                    <a:pt x="1499727" y="95597"/>
                  </a:lnTo>
                  <a:lnTo>
                    <a:pt x="1507916" y="92404"/>
                  </a:lnTo>
                  <a:lnTo>
                    <a:pt x="1515618" y="88533"/>
                  </a:lnTo>
                  <a:lnTo>
                    <a:pt x="1530947" y="77541"/>
                  </a:lnTo>
                  <a:lnTo>
                    <a:pt x="1538716" y="69467"/>
                  </a:lnTo>
                  <a:lnTo>
                    <a:pt x="1547032" y="62512"/>
                  </a:lnTo>
                  <a:lnTo>
                    <a:pt x="1564005" y="54878"/>
                  </a:lnTo>
                  <a:lnTo>
                    <a:pt x="1571813" y="52576"/>
                  </a:lnTo>
                  <a:lnTo>
                    <a:pt x="1579895" y="50941"/>
                  </a:lnTo>
                  <a:lnTo>
                    <a:pt x="1588097" y="49591"/>
                  </a:lnTo>
                  <a:lnTo>
                    <a:pt x="1596263" y="48147"/>
                  </a:lnTo>
                  <a:lnTo>
                    <a:pt x="1602158" y="44559"/>
                  </a:lnTo>
                  <a:lnTo>
                    <a:pt x="1607994" y="40876"/>
                  </a:lnTo>
                  <a:lnTo>
                    <a:pt x="1613997" y="37431"/>
                  </a:lnTo>
                  <a:lnTo>
                    <a:pt x="1620393" y="34558"/>
                  </a:lnTo>
                  <a:lnTo>
                    <a:pt x="1632221" y="30686"/>
                  </a:lnTo>
                  <a:lnTo>
                    <a:pt x="1644348" y="27398"/>
                  </a:lnTo>
                  <a:lnTo>
                    <a:pt x="1656593" y="24324"/>
                  </a:lnTo>
                  <a:lnTo>
                    <a:pt x="1668780" y="21096"/>
                  </a:lnTo>
                  <a:lnTo>
                    <a:pt x="1728041" y="7046"/>
                  </a:lnTo>
                  <a:lnTo>
                    <a:pt x="1789683" y="903"/>
                  </a:lnTo>
                  <a:lnTo>
                    <a:pt x="1839136" y="549"/>
                  </a:lnTo>
                  <a:lnTo>
                    <a:pt x="1888585" y="292"/>
                  </a:lnTo>
                  <a:lnTo>
                    <a:pt x="1938032" y="122"/>
                  </a:lnTo>
                  <a:lnTo>
                    <a:pt x="1987476" y="28"/>
                  </a:lnTo>
                  <a:lnTo>
                    <a:pt x="2036920" y="0"/>
                  </a:lnTo>
                  <a:lnTo>
                    <a:pt x="2086362" y="25"/>
                  </a:lnTo>
                  <a:lnTo>
                    <a:pt x="2135803" y="93"/>
                  </a:lnTo>
                  <a:lnTo>
                    <a:pt x="2185244" y="195"/>
                  </a:lnTo>
                  <a:lnTo>
                    <a:pt x="2234685" y="317"/>
                  </a:lnTo>
                  <a:lnTo>
                    <a:pt x="2284127" y="451"/>
                  </a:lnTo>
                  <a:lnTo>
                    <a:pt x="2333571" y="585"/>
                  </a:lnTo>
                  <a:lnTo>
                    <a:pt x="2383015" y="708"/>
                  </a:lnTo>
                  <a:lnTo>
                    <a:pt x="2432462" y="809"/>
                  </a:lnTo>
                  <a:lnTo>
                    <a:pt x="2481911" y="877"/>
                  </a:lnTo>
                  <a:lnTo>
                    <a:pt x="2531364" y="903"/>
                  </a:lnTo>
                </a:path>
              </a:pathLst>
            </a:custGeom>
            <a:ln w="25400">
              <a:solidFill>
                <a:srgbClr val="D79F39"/>
              </a:solidFill>
            </a:ln>
          </p:spPr>
          <p:txBody>
            <a:bodyPr wrap="square" lIns="0" tIns="0" rIns="0" bIns="0" rtlCol="0"/>
            <a:lstStyle/>
            <a:p>
              <a:endParaRPr/>
            </a:p>
          </p:txBody>
        </p:sp>
        <p:sp>
          <p:nvSpPr>
            <p:cNvPr id="171" name="object 52">
              <a:extLst>
                <a:ext uri="{FF2B5EF4-FFF2-40B4-BE49-F238E27FC236}">
                  <a16:creationId xmlns:a16="http://schemas.microsoft.com/office/drawing/2014/main" id="{CACE5256-895C-21CD-8E4C-22802CA2643D}"/>
                </a:ext>
              </a:extLst>
            </p:cNvPr>
            <p:cNvSpPr/>
            <p:nvPr/>
          </p:nvSpPr>
          <p:spPr>
            <a:xfrm>
              <a:off x="574548" y="3774948"/>
              <a:ext cx="3007995" cy="0"/>
            </a:xfrm>
            <a:custGeom>
              <a:avLst/>
              <a:gdLst/>
              <a:ahLst/>
              <a:cxnLst/>
              <a:rect l="l" t="t" r="r" b="b"/>
              <a:pathLst>
                <a:path w="3007995">
                  <a:moveTo>
                    <a:pt x="0" y="0"/>
                  </a:moveTo>
                  <a:lnTo>
                    <a:pt x="3007994" y="0"/>
                  </a:lnTo>
                </a:path>
              </a:pathLst>
            </a:custGeom>
            <a:ln w="9525">
              <a:solidFill>
                <a:srgbClr val="000000"/>
              </a:solidFill>
              <a:prstDash val="sysDash"/>
            </a:ln>
          </p:spPr>
          <p:txBody>
            <a:bodyPr wrap="square" lIns="0" tIns="0" rIns="0" bIns="0" rtlCol="0"/>
            <a:lstStyle/>
            <a:p>
              <a:endParaRPr/>
            </a:p>
          </p:txBody>
        </p:sp>
      </p:grpSp>
      <p:sp>
        <p:nvSpPr>
          <p:cNvPr id="172" name="object 53">
            <a:extLst>
              <a:ext uri="{FF2B5EF4-FFF2-40B4-BE49-F238E27FC236}">
                <a16:creationId xmlns:a16="http://schemas.microsoft.com/office/drawing/2014/main" id="{B2087DF4-1D5A-ABCF-9EF0-640081393083}"/>
              </a:ext>
            </a:extLst>
          </p:cNvPr>
          <p:cNvSpPr txBox="1"/>
          <p:nvPr/>
        </p:nvSpPr>
        <p:spPr>
          <a:xfrm>
            <a:off x="662120" y="3225926"/>
            <a:ext cx="167640"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MT"/>
                <a:cs typeface="Arial MT"/>
              </a:rPr>
              <a:t>0</a:t>
            </a:r>
            <a:r>
              <a:rPr sz="800" dirty="0">
                <a:latin typeface="Arial MT"/>
                <a:cs typeface="Arial MT"/>
              </a:rPr>
              <a:t>.5</a:t>
            </a:r>
            <a:endParaRPr sz="800">
              <a:latin typeface="Arial MT"/>
              <a:cs typeface="Arial MT"/>
            </a:endParaRPr>
          </a:p>
        </p:txBody>
      </p:sp>
      <p:grpSp>
        <p:nvGrpSpPr>
          <p:cNvPr id="173" name="object 67">
            <a:extLst>
              <a:ext uri="{FF2B5EF4-FFF2-40B4-BE49-F238E27FC236}">
                <a16:creationId xmlns:a16="http://schemas.microsoft.com/office/drawing/2014/main" id="{1D608590-3410-5111-3A5F-10D41462DFFA}"/>
              </a:ext>
            </a:extLst>
          </p:cNvPr>
          <p:cNvGrpSpPr/>
          <p:nvPr/>
        </p:nvGrpSpPr>
        <p:grpSpPr>
          <a:xfrm>
            <a:off x="916336" y="2622296"/>
            <a:ext cx="3017520" cy="1333500"/>
            <a:chOff x="557593" y="3095498"/>
            <a:chExt cx="3017520" cy="1333500"/>
          </a:xfrm>
        </p:grpSpPr>
        <p:pic>
          <p:nvPicPr>
            <p:cNvPr id="174" name="object 68">
              <a:extLst>
                <a:ext uri="{FF2B5EF4-FFF2-40B4-BE49-F238E27FC236}">
                  <a16:creationId xmlns:a16="http://schemas.microsoft.com/office/drawing/2014/main" id="{94040700-6C79-840F-AB4C-C190E1FB6664}"/>
                </a:ext>
              </a:extLst>
            </p:cNvPr>
            <p:cNvPicPr/>
            <p:nvPr/>
          </p:nvPicPr>
          <p:blipFill>
            <a:blip r:embed="rId28" cstate="print"/>
            <a:stretch>
              <a:fillRect/>
            </a:stretch>
          </p:blipFill>
          <p:spPr>
            <a:xfrm>
              <a:off x="3202177" y="3095498"/>
              <a:ext cx="109220" cy="109219"/>
            </a:xfrm>
            <a:prstGeom prst="rect">
              <a:avLst/>
            </a:prstGeom>
          </p:spPr>
        </p:pic>
        <p:sp>
          <p:nvSpPr>
            <p:cNvPr id="175" name="object 69">
              <a:extLst>
                <a:ext uri="{FF2B5EF4-FFF2-40B4-BE49-F238E27FC236}">
                  <a16:creationId xmlns:a16="http://schemas.microsoft.com/office/drawing/2014/main" id="{B3201BF4-08E9-746D-BB9F-6764ACD30D6B}"/>
                </a:ext>
              </a:extLst>
            </p:cNvPr>
            <p:cNvSpPr/>
            <p:nvPr/>
          </p:nvSpPr>
          <p:spPr>
            <a:xfrm>
              <a:off x="3256788" y="3191256"/>
              <a:ext cx="0" cy="1146810"/>
            </a:xfrm>
            <a:custGeom>
              <a:avLst/>
              <a:gdLst/>
              <a:ahLst/>
              <a:cxnLst/>
              <a:rect l="l" t="t" r="r" b="b"/>
              <a:pathLst>
                <a:path h="1146810">
                  <a:moveTo>
                    <a:pt x="0" y="0"/>
                  </a:moveTo>
                  <a:lnTo>
                    <a:pt x="0" y="1146403"/>
                  </a:lnTo>
                </a:path>
              </a:pathLst>
            </a:custGeom>
            <a:ln w="9525">
              <a:solidFill>
                <a:srgbClr val="C2C2C2"/>
              </a:solidFill>
              <a:prstDash val="sysDash"/>
            </a:ln>
          </p:spPr>
          <p:txBody>
            <a:bodyPr wrap="square" lIns="0" tIns="0" rIns="0" bIns="0" rtlCol="0"/>
            <a:lstStyle/>
            <a:p>
              <a:endParaRPr/>
            </a:p>
          </p:txBody>
        </p:sp>
        <p:pic>
          <p:nvPicPr>
            <p:cNvPr id="176" name="object 70">
              <a:extLst>
                <a:ext uri="{FF2B5EF4-FFF2-40B4-BE49-F238E27FC236}">
                  <a16:creationId xmlns:a16="http://schemas.microsoft.com/office/drawing/2014/main" id="{40DC88F3-D98A-3120-FAEB-C416C7C9B436}"/>
                </a:ext>
              </a:extLst>
            </p:cNvPr>
            <p:cNvPicPr/>
            <p:nvPr/>
          </p:nvPicPr>
          <p:blipFill>
            <a:blip r:embed="rId29" cstate="print"/>
            <a:stretch>
              <a:fillRect/>
            </a:stretch>
          </p:blipFill>
          <p:spPr>
            <a:xfrm>
              <a:off x="1958594" y="3884930"/>
              <a:ext cx="107695" cy="109219"/>
            </a:xfrm>
            <a:prstGeom prst="rect">
              <a:avLst/>
            </a:prstGeom>
          </p:spPr>
        </p:pic>
        <p:sp>
          <p:nvSpPr>
            <p:cNvPr id="177" name="object 71">
              <a:extLst>
                <a:ext uri="{FF2B5EF4-FFF2-40B4-BE49-F238E27FC236}">
                  <a16:creationId xmlns:a16="http://schemas.microsoft.com/office/drawing/2014/main" id="{42031419-877D-C468-C120-B5DFB52A36F2}"/>
                </a:ext>
              </a:extLst>
            </p:cNvPr>
            <p:cNvSpPr/>
            <p:nvPr/>
          </p:nvSpPr>
          <p:spPr>
            <a:xfrm>
              <a:off x="2007108" y="3980688"/>
              <a:ext cx="5080" cy="341630"/>
            </a:xfrm>
            <a:custGeom>
              <a:avLst/>
              <a:gdLst/>
              <a:ahLst/>
              <a:cxnLst/>
              <a:rect l="l" t="t" r="r" b="b"/>
              <a:pathLst>
                <a:path w="5080" h="341629">
                  <a:moveTo>
                    <a:pt x="5080" y="0"/>
                  </a:moveTo>
                  <a:lnTo>
                    <a:pt x="0" y="341096"/>
                  </a:lnTo>
                </a:path>
              </a:pathLst>
            </a:custGeom>
            <a:ln w="9525">
              <a:solidFill>
                <a:srgbClr val="C2C2C2"/>
              </a:solidFill>
              <a:prstDash val="sysDash"/>
            </a:ln>
          </p:spPr>
          <p:txBody>
            <a:bodyPr wrap="square" lIns="0" tIns="0" rIns="0" bIns="0" rtlCol="0"/>
            <a:lstStyle/>
            <a:p>
              <a:endParaRPr/>
            </a:p>
          </p:txBody>
        </p:sp>
        <p:pic>
          <p:nvPicPr>
            <p:cNvPr id="178" name="object 72">
              <a:extLst>
                <a:ext uri="{FF2B5EF4-FFF2-40B4-BE49-F238E27FC236}">
                  <a16:creationId xmlns:a16="http://schemas.microsoft.com/office/drawing/2014/main" id="{9116F0F3-C69D-6BB5-75D6-1F2B3A741C27}"/>
                </a:ext>
              </a:extLst>
            </p:cNvPr>
            <p:cNvPicPr/>
            <p:nvPr/>
          </p:nvPicPr>
          <p:blipFill>
            <a:blip r:embed="rId30" cstate="print"/>
            <a:stretch>
              <a:fillRect/>
            </a:stretch>
          </p:blipFill>
          <p:spPr>
            <a:xfrm>
              <a:off x="852169" y="4319270"/>
              <a:ext cx="109220" cy="109220"/>
            </a:xfrm>
            <a:prstGeom prst="rect">
              <a:avLst/>
            </a:prstGeom>
          </p:spPr>
        </p:pic>
        <p:sp>
          <p:nvSpPr>
            <p:cNvPr id="179" name="object 73">
              <a:extLst>
                <a:ext uri="{FF2B5EF4-FFF2-40B4-BE49-F238E27FC236}">
                  <a16:creationId xmlns:a16="http://schemas.microsoft.com/office/drawing/2014/main" id="{EAFB0368-2F50-65DF-D9C2-DF901C051093}"/>
                </a:ext>
              </a:extLst>
            </p:cNvPr>
            <p:cNvSpPr/>
            <p:nvPr/>
          </p:nvSpPr>
          <p:spPr>
            <a:xfrm>
              <a:off x="562355" y="4032504"/>
              <a:ext cx="3007995" cy="0"/>
            </a:xfrm>
            <a:custGeom>
              <a:avLst/>
              <a:gdLst/>
              <a:ahLst/>
              <a:cxnLst/>
              <a:rect l="l" t="t" r="r" b="b"/>
              <a:pathLst>
                <a:path w="3007995">
                  <a:moveTo>
                    <a:pt x="0" y="0"/>
                  </a:moveTo>
                  <a:lnTo>
                    <a:pt x="3007995" y="0"/>
                  </a:lnTo>
                </a:path>
              </a:pathLst>
            </a:custGeom>
            <a:ln w="9525">
              <a:solidFill>
                <a:srgbClr val="FF0000"/>
              </a:solidFill>
              <a:prstDash val="sysDash"/>
            </a:ln>
          </p:spPr>
          <p:txBody>
            <a:bodyPr wrap="square" lIns="0" tIns="0" rIns="0" bIns="0" rtlCol="0"/>
            <a:lstStyle/>
            <a:p>
              <a:endParaRPr/>
            </a:p>
          </p:txBody>
        </p:sp>
      </p:grpSp>
      <p:sp>
        <p:nvSpPr>
          <p:cNvPr id="180" name="object 136">
            <a:extLst>
              <a:ext uri="{FF2B5EF4-FFF2-40B4-BE49-F238E27FC236}">
                <a16:creationId xmlns:a16="http://schemas.microsoft.com/office/drawing/2014/main" id="{260A3203-297B-7657-C312-AC7DC6D59DC3}"/>
              </a:ext>
            </a:extLst>
          </p:cNvPr>
          <p:cNvSpPr txBox="1"/>
          <p:nvPr/>
        </p:nvSpPr>
        <p:spPr>
          <a:xfrm>
            <a:off x="1525618" y="4102252"/>
            <a:ext cx="1722120" cy="239395"/>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Arial"/>
                <a:cs typeface="Arial"/>
              </a:rPr>
              <a:t>Log</a:t>
            </a:r>
            <a:r>
              <a:rPr sz="1400" b="1" dirty="0">
                <a:latin typeface="Arial"/>
                <a:cs typeface="Arial"/>
              </a:rPr>
              <a:t>istic</a:t>
            </a:r>
            <a:r>
              <a:rPr sz="1400" b="1" spc="-45" dirty="0">
                <a:latin typeface="Arial"/>
                <a:cs typeface="Arial"/>
              </a:rPr>
              <a:t> </a:t>
            </a:r>
            <a:r>
              <a:rPr sz="1400" b="1" spc="-10" dirty="0">
                <a:latin typeface="Arial"/>
                <a:cs typeface="Arial"/>
              </a:rPr>
              <a:t>R</a:t>
            </a:r>
            <a:r>
              <a:rPr sz="1400" b="1" dirty="0">
                <a:latin typeface="Arial"/>
                <a:cs typeface="Arial"/>
              </a:rPr>
              <a:t>e</a:t>
            </a:r>
            <a:r>
              <a:rPr sz="1400" b="1" spc="-10" dirty="0">
                <a:latin typeface="Arial"/>
                <a:cs typeface="Arial"/>
              </a:rPr>
              <a:t>g</a:t>
            </a:r>
            <a:r>
              <a:rPr sz="1400" b="1" dirty="0">
                <a:latin typeface="Arial"/>
                <a:cs typeface="Arial"/>
              </a:rPr>
              <a:t>ression</a:t>
            </a:r>
            <a:endParaRPr sz="1400">
              <a:latin typeface="Arial"/>
              <a:cs typeface="Arial"/>
            </a:endParaRPr>
          </a:p>
        </p:txBody>
      </p:sp>
      <p:sp>
        <p:nvSpPr>
          <p:cNvPr id="181" name="object 138">
            <a:extLst>
              <a:ext uri="{FF2B5EF4-FFF2-40B4-BE49-F238E27FC236}">
                <a16:creationId xmlns:a16="http://schemas.microsoft.com/office/drawing/2014/main" id="{A1806E51-8FE9-B7D9-8F0A-A0A3403A8FA3}"/>
              </a:ext>
            </a:extLst>
          </p:cNvPr>
          <p:cNvSpPr txBox="1"/>
          <p:nvPr/>
        </p:nvSpPr>
        <p:spPr>
          <a:xfrm>
            <a:off x="662120" y="3482289"/>
            <a:ext cx="167640" cy="147955"/>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FF0000"/>
                </a:solidFill>
                <a:latin typeface="Arial MT"/>
                <a:cs typeface="Arial MT"/>
              </a:rPr>
              <a:t>0</a:t>
            </a:r>
            <a:r>
              <a:rPr sz="800" dirty="0">
                <a:solidFill>
                  <a:srgbClr val="FF0000"/>
                </a:solidFill>
                <a:latin typeface="Arial MT"/>
                <a:cs typeface="Arial MT"/>
              </a:rPr>
              <a:t>.3</a:t>
            </a:r>
            <a:endParaRPr sz="800">
              <a:latin typeface="Arial MT"/>
              <a:cs typeface="Arial MT"/>
            </a:endParaRPr>
          </a:p>
        </p:txBody>
      </p:sp>
      <p:grpSp>
        <p:nvGrpSpPr>
          <p:cNvPr id="182" name="object 139">
            <a:extLst>
              <a:ext uri="{FF2B5EF4-FFF2-40B4-BE49-F238E27FC236}">
                <a16:creationId xmlns:a16="http://schemas.microsoft.com/office/drawing/2014/main" id="{74CF3D28-0545-3243-2A99-719491004F54}"/>
              </a:ext>
            </a:extLst>
          </p:cNvPr>
          <p:cNvGrpSpPr/>
          <p:nvPr/>
        </p:nvGrpSpPr>
        <p:grpSpPr>
          <a:xfrm>
            <a:off x="444468" y="3046094"/>
            <a:ext cx="1983739" cy="729615"/>
            <a:chOff x="85725" y="3519296"/>
            <a:chExt cx="1983739" cy="729615"/>
          </a:xfrm>
        </p:grpSpPr>
        <p:sp>
          <p:nvSpPr>
            <p:cNvPr id="183" name="object 140">
              <a:extLst>
                <a:ext uri="{FF2B5EF4-FFF2-40B4-BE49-F238E27FC236}">
                  <a16:creationId xmlns:a16="http://schemas.microsoft.com/office/drawing/2014/main" id="{0E187C6C-9A05-2260-3EFD-810AD8ADBB0D}"/>
                </a:ext>
              </a:extLst>
            </p:cNvPr>
            <p:cNvSpPr/>
            <p:nvPr/>
          </p:nvSpPr>
          <p:spPr>
            <a:xfrm>
              <a:off x="114300" y="3547871"/>
              <a:ext cx="547370" cy="672465"/>
            </a:xfrm>
            <a:custGeom>
              <a:avLst/>
              <a:gdLst/>
              <a:ahLst/>
              <a:cxnLst/>
              <a:rect l="l" t="t" r="r" b="b"/>
              <a:pathLst>
                <a:path w="547370" h="672464">
                  <a:moveTo>
                    <a:pt x="0" y="336041"/>
                  </a:moveTo>
                  <a:lnTo>
                    <a:pt x="3580" y="281544"/>
                  </a:lnTo>
                  <a:lnTo>
                    <a:pt x="13946" y="229843"/>
                  </a:lnTo>
                  <a:lnTo>
                    <a:pt x="30534" y="181630"/>
                  </a:lnTo>
                  <a:lnTo>
                    <a:pt x="52781" y="137598"/>
                  </a:lnTo>
                  <a:lnTo>
                    <a:pt x="80124" y="98440"/>
                  </a:lnTo>
                  <a:lnTo>
                    <a:pt x="111999" y="64849"/>
                  </a:lnTo>
                  <a:lnTo>
                    <a:pt x="147843" y="37516"/>
                  </a:lnTo>
                  <a:lnTo>
                    <a:pt x="187093" y="17135"/>
                  </a:lnTo>
                  <a:lnTo>
                    <a:pt x="229186" y="4399"/>
                  </a:lnTo>
                  <a:lnTo>
                    <a:pt x="273558" y="0"/>
                  </a:lnTo>
                  <a:lnTo>
                    <a:pt x="317929" y="4399"/>
                  </a:lnTo>
                  <a:lnTo>
                    <a:pt x="360022" y="17135"/>
                  </a:lnTo>
                  <a:lnTo>
                    <a:pt x="399272" y="37516"/>
                  </a:lnTo>
                  <a:lnTo>
                    <a:pt x="435116" y="64849"/>
                  </a:lnTo>
                  <a:lnTo>
                    <a:pt x="466991" y="98440"/>
                  </a:lnTo>
                  <a:lnTo>
                    <a:pt x="494334" y="137598"/>
                  </a:lnTo>
                  <a:lnTo>
                    <a:pt x="516581" y="181630"/>
                  </a:lnTo>
                  <a:lnTo>
                    <a:pt x="533169" y="229843"/>
                  </a:lnTo>
                  <a:lnTo>
                    <a:pt x="543535" y="281544"/>
                  </a:lnTo>
                  <a:lnTo>
                    <a:pt x="547116" y="336041"/>
                  </a:lnTo>
                  <a:lnTo>
                    <a:pt x="543535" y="390548"/>
                  </a:lnTo>
                  <a:lnTo>
                    <a:pt x="533169" y="442255"/>
                  </a:lnTo>
                  <a:lnTo>
                    <a:pt x="516581" y="490470"/>
                  </a:lnTo>
                  <a:lnTo>
                    <a:pt x="494334" y="534501"/>
                  </a:lnTo>
                  <a:lnTo>
                    <a:pt x="466991" y="573657"/>
                  </a:lnTo>
                  <a:lnTo>
                    <a:pt x="435116" y="607245"/>
                  </a:lnTo>
                  <a:lnTo>
                    <a:pt x="399272" y="634574"/>
                  </a:lnTo>
                  <a:lnTo>
                    <a:pt x="360022" y="654951"/>
                  </a:lnTo>
                  <a:lnTo>
                    <a:pt x="317929" y="667685"/>
                  </a:lnTo>
                  <a:lnTo>
                    <a:pt x="273558" y="672083"/>
                  </a:lnTo>
                  <a:lnTo>
                    <a:pt x="229186" y="667685"/>
                  </a:lnTo>
                  <a:lnTo>
                    <a:pt x="187093" y="654951"/>
                  </a:lnTo>
                  <a:lnTo>
                    <a:pt x="147843" y="634574"/>
                  </a:lnTo>
                  <a:lnTo>
                    <a:pt x="111999" y="607245"/>
                  </a:lnTo>
                  <a:lnTo>
                    <a:pt x="80124" y="573657"/>
                  </a:lnTo>
                  <a:lnTo>
                    <a:pt x="52781" y="534501"/>
                  </a:lnTo>
                  <a:lnTo>
                    <a:pt x="30534" y="490470"/>
                  </a:lnTo>
                  <a:lnTo>
                    <a:pt x="13946" y="442255"/>
                  </a:lnTo>
                  <a:lnTo>
                    <a:pt x="3580" y="390548"/>
                  </a:lnTo>
                  <a:lnTo>
                    <a:pt x="0" y="336041"/>
                  </a:lnTo>
                  <a:close/>
                </a:path>
              </a:pathLst>
            </a:custGeom>
            <a:ln w="57150">
              <a:solidFill>
                <a:srgbClr val="FF0000"/>
              </a:solidFill>
            </a:ln>
          </p:spPr>
          <p:txBody>
            <a:bodyPr wrap="square" lIns="0" tIns="0" rIns="0" bIns="0" rtlCol="0"/>
            <a:lstStyle/>
            <a:p>
              <a:endParaRPr/>
            </a:p>
          </p:txBody>
        </p:sp>
        <p:pic>
          <p:nvPicPr>
            <p:cNvPr id="184" name="object 141">
              <a:extLst>
                <a:ext uri="{FF2B5EF4-FFF2-40B4-BE49-F238E27FC236}">
                  <a16:creationId xmlns:a16="http://schemas.microsoft.com/office/drawing/2014/main" id="{8C117C09-C8E0-656F-948D-8230556AB15F}"/>
                </a:ext>
              </a:extLst>
            </p:cNvPr>
            <p:cNvPicPr/>
            <p:nvPr/>
          </p:nvPicPr>
          <p:blipFill>
            <a:blip r:embed="rId31" cstate="print"/>
            <a:stretch>
              <a:fillRect/>
            </a:stretch>
          </p:blipFill>
          <p:spPr>
            <a:xfrm>
              <a:off x="1961642" y="3884929"/>
              <a:ext cx="107695" cy="107695"/>
            </a:xfrm>
            <a:prstGeom prst="rect">
              <a:avLst/>
            </a:prstGeom>
          </p:spPr>
        </p:pic>
      </p:grpSp>
      <p:sp>
        <p:nvSpPr>
          <p:cNvPr id="185" name="object 142">
            <a:extLst>
              <a:ext uri="{FF2B5EF4-FFF2-40B4-BE49-F238E27FC236}">
                <a16:creationId xmlns:a16="http://schemas.microsoft.com/office/drawing/2014/main" id="{879DD99E-A100-CCC0-644A-438490499261}"/>
              </a:ext>
            </a:extLst>
          </p:cNvPr>
          <p:cNvSpPr txBox="1"/>
          <p:nvPr/>
        </p:nvSpPr>
        <p:spPr>
          <a:xfrm>
            <a:off x="1508245" y="1442212"/>
            <a:ext cx="1929764"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What</a:t>
            </a:r>
            <a:r>
              <a:rPr sz="1400" spc="-50" dirty="0">
                <a:latin typeface="Arial MT"/>
                <a:cs typeface="Arial MT"/>
              </a:rPr>
              <a:t> </a:t>
            </a:r>
            <a:r>
              <a:rPr sz="1400" b="1" spc="-5" dirty="0">
                <a:solidFill>
                  <a:srgbClr val="FF0000"/>
                </a:solidFill>
                <a:latin typeface="Arial"/>
                <a:cs typeface="Arial"/>
              </a:rPr>
              <a:t>threshold</a:t>
            </a:r>
            <a:r>
              <a:rPr sz="1400" b="1" spc="-45" dirty="0">
                <a:solidFill>
                  <a:srgbClr val="FF0000"/>
                </a:solidFill>
                <a:latin typeface="Arial"/>
                <a:cs typeface="Arial"/>
              </a:rPr>
              <a:t> </a:t>
            </a:r>
            <a:r>
              <a:rPr sz="1400" dirty="0">
                <a:latin typeface="Arial MT"/>
                <a:cs typeface="Arial MT"/>
              </a:rPr>
              <a:t>to</a:t>
            </a:r>
            <a:r>
              <a:rPr sz="1400" spc="-35" dirty="0">
                <a:latin typeface="Arial MT"/>
                <a:cs typeface="Arial MT"/>
              </a:rPr>
              <a:t> </a:t>
            </a:r>
            <a:r>
              <a:rPr sz="1400" dirty="0">
                <a:latin typeface="Arial MT"/>
                <a:cs typeface="Arial MT"/>
              </a:rPr>
              <a:t>use?</a:t>
            </a:r>
            <a:endParaRPr sz="1400">
              <a:latin typeface="Arial MT"/>
              <a:cs typeface="Arial MT"/>
            </a:endParaRPr>
          </a:p>
        </p:txBody>
      </p:sp>
    </p:spTree>
    <p:extLst>
      <p:ext uri="{BB962C8B-B14F-4D97-AF65-F5344CB8AC3E}">
        <p14:creationId xmlns:p14="http://schemas.microsoft.com/office/powerpoint/2010/main" val="3476545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6510">
              <a:lnSpc>
                <a:spcPct val="100000"/>
              </a:lnSpc>
              <a:spcBef>
                <a:spcPts val="105"/>
              </a:spcBef>
            </a:pPr>
            <a:r>
              <a:rPr spc="-185" dirty="0"/>
              <a:t>Mach</a:t>
            </a:r>
            <a:r>
              <a:rPr spc="-90" dirty="0"/>
              <a:t>i</a:t>
            </a:r>
            <a:r>
              <a:rPr spc="-300" dirty="0"/>
              <a:t>ne</a:t>
            </a:r>
            <a:r>
              <a:rPr spc="-160" dirty="0"/>
              <a:t> </a:t>
            </a:r>
            <a:r>
              <a:rPr spc="-250" dirty="0"/>
              <a:t>Lear</a:t>
            </a:r>
            <a:r>
              <a:rPr spc="-295" dirty="0"/>
              <a:t>n</a:t>
            </a:r>
            <a:r>
              <a:rPr spc="-125" dirty="0"/>
              <a:t>ing</a:t>
            </a:r>
            <a:r>
              <a:rPr spc="-135" dirty="0"/>
              <a:t> </a:t>
            </a:r>
            <a:r>
              <a:rPr spc="-145" dirty="0"/>
              <a:t>Steps</a:t>
            </a:r>
          </a:p>
        </p:txBody>
      </p:sp>
      <p:sp>
        <p:nvSpPr>
          <p:cNvPr id="4" name="object 4"/>
          <p:cNvSpPr txBox="1">
            <a:spLocks noGrp="1"/>
          </p:cNvSpPr>
          <p:nvPr>
            <p:ph type="sldNum" sz="quarter" idx="7"/>
          </p:nvPr>
        </p:nvSpPr>
        <p:spPr>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pc="-30" dirty="0"/>
              <a:t>26</a:t>
            </a:fld>
            <a:endParaRPr spc="-30" dirty="0"/>
          </a:p>
        </p:txBody>
      </p:sp>
      <p:sp>
        <p:nvSpPr>
          <p:cNvPr id="3" name="object 3"/>
          <p:cNvSpPr txBox="1"/>
          <p:nvPr/>
        </p:nvSpPr>
        <p:spPr>
          <a:xfrm>
            <a:off x="1905000" y="1200150"/>
            <a:ext cx="4288155" cy="2860040"/>
          </a:xfrm>
          <a:prstGeom prst="rect">
            <a:avLst/>
          </a:prstGeom>
        </p:spPr>
        <p:txBody>
          <a:bodyPr vert="horz" wrap="square" lIns="0" tIns="31750" rIns="0" bIns="0" rtlCol="0">
            <a:spAutoFit/>
          </a:bodyPr>
          <a:lstStyle/>
          <a:p>
            <a:pPr marL="367665" indent="-355600">
              <a:lnSpc>
                <a:spcPct val="100000"/>
              </a:lnSpc>
              <a:spcBef>
                <a:spcPts val="250"/>
              </a:spcBef>
              <a:buClr>
                <a:srgbClr val="283149"/>
              </a:buClr>
              <a:buSzPct val="125000"/>
              <a:buFont typeface="Arial MT"/>
              <a:buChar char="•"/>
              <a:tabLst>
                <a:tab pos="367665" algn="l"/>
                <a:tab pos="368300" algn="l"/>
              </a:tabLst>
            </a:pPr>
            <a:r>
              <a:rPr sz="1600" spc="-105" dirty="0">
                <a:latin typeface="Lucida Sans Unicode"/>
                <a:cs typeface="Lucida Sans Unicode"/>
              </a:rPr>
              <a:t>Gatheri</a:t>
            </a:r>
            <a:r>
              <a:rPr sz="1600" spc="-120" dirty="0">
                <a:latin typeface="Lucida Sans Unicode"/>
                <a:cs typeface="Lucida Sans Unicode"/>
              </a:rPr>
              <a:t>n</a:t>
            </a:r>
            <a:r>
              <a:rPr sz="1600" spc="-195" dirty="0">
                <a:latin typeface="Lucida Sans Unicode"/>
                <a:cs typeface="Lucida Sans Unicode"/>
              </a:rPr>
              <a:t>g</a:t>
            </a:r>
            <a:r>
              <a:rPr sz="1600" spc="-175" dirty="0">
                <a:latin typeface="Lucida Sans Unicode"/>
                <a:cs typeface="Lucida Sans Unicode"/>
              </a:rPr>
              <a:t> </a:t>
            </a:r>
            <a:r>
              <a:rPr sz="1600" spc="-100" dirty="0">
                <a:latin typeface="Lucida Sans Unicode"/>
                <a:cs typeface="Lucida Sans Unicode"/>
              </a:rPr>
              <a:t>an</a:t>
            </a:r>
            <a:r>
              <a:rPr sz="1600" spc="-125" dirty="0">
                <a:latin typeface="Lucida Sans Unicode"/>
                <a:cs typeface="Lucida Sans Unicode"/>
              </a:rPr>
              <a:t>d</a:t>
            </a:r>
            <a:r>
              <a:rPr sz="1600" spc="-170" dirty="0">
                <a:latin typeface="Lucida Sans Unicode"/>
                <a:cs typeface="Lucida Sans Unicode"/>
              </a:rPr>
              <a:t> </a:t>
            </a:r>
            <a:r>
              <a:rPr sz="1600" spc="-95" dirty="0">
                <a:latin typeface="Lucida Sans Unicode"/>
                <a:cs typeface="Lucida Sans Unicode"/>
              </a:rPr>
              <a:t>load</a:t>
            </a:r>
            <a:r>
              <a:rPr sz="1600" spc="-65" dirty="0">
                <a:latin typeface="Lucida Sans Unicode"/>
                <a:cs typeface="Lucida Sans Unicode"/>
              </a:rPr>
              <a:t>i</a:t>
            </a:r>
            <a:r>
              <a:rPr sz="1600" spc="-125" dirty="0">
                <a:latin typeface="Lucida Sans Unicode"/>
                <a:cs typeface="Lucida Sans Unicode"/>
              </a:rPr>
              <a:t>n</a:t>
            </a:r>
            <a:r>
              <a:rPr sz="1600" spc="-195" dirty="0">
                <a:latin typeface="Lucida Sans Unicode"/>
                <a:cs typeface="Lucida Sans Unicode"/>
              </a:rPr>
              <a:t>g</a:t>
            </a:r>
            <a:r>
              <a:rPr sz="1600" spc="-175" dirty="0">
                <a:latin typeface="Lucida Sans Unicode"/>
                <a:cs typeface="Lucida Sans Unicode"/>
              </a:rPr>
              <a:t> </a:t>
            </a:r>
            <a:r>
              <a:rPr sz="1600" spc="-85" dirty="0">
                <a:latin typeface="Lucida Sans Unicode"/>
                <a:cs typeface="Lucida Sans Unicode"/>
              </a:rPr>
              <a:t>data</a:t>
            </a:r>
            <a:endParaRPr sz="1600" dirty="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20" dirty="0">
                <a:latin typeface="Lucida Sans Unicode"/>
                <a:cs typeface="Lucida Sans Unicode"/>
              </a:rPr>
              <a:t>Exploring</a:t>
            </a:r>
            <a:r>
              <a:rPr sz="1600" spc="-185" dirty="0">
                <a:latin typeface="Lucida Sans Unicode"/>
                <a:cs typeface="Lucida Sans Unicode"/>
              </a:rPr>
              <a:t> </a:t>
            </a:r>
            <a:r>
              <a:rPr sz="1600" spc="-85" dirty="0">
                <a:latin typeface="Lucida Sans Unicode"/>
                <a:cs typeface="Lucida Sans Unicode"/>
              </a:rPr>
              <a:t>data</a:t>
            </a:r>
            <a:r>
              <a:rPr sz="1600" spc="-170" dirty="0">
                <a:latin typeface="Lucida Sans Unicode"/>
                <a:cs typeface="Lucida Sans Unicode"/>
              </a:rPr>
              <a:t> </a:t>
            </a:r>
            <a:r>
              <a:rPr sz="1600" spc="-114" dirty="0">
                <a:latin typeface="Lucida Sans Unicode"/>
                <a:cs typeface="Lucida Sans Unicode"/>
              </a:rPr>
              <a:t>(e.g.,</a:t>
            </a:r>
            <a:r>
              <a:rPr sz="1600" spc="-150" dirty="0">
                <a:latin typeface="Lucida Sans Unicode"/>
                <a:cs typeface="Lucida Sans Unicode"/>
              </a:rPr>
              <a:t> </a:t>
            </a:r>
            <a:r>
              <a:rPr sz="1600" spc="-114" dirty="0">
                <a:latin typeface="Lucida Sans Unicode"/>
                <a:cs typeface="Lucida Sans Unicode"/>
              </a:rPr>
              <a:t>pandas</a:t>
            </a:r>
            <a:r>
              <a:rPr sz="1600" spc="-160" dirty="0">
                <a:latin typeface="Lucida Sans Unicode"/>
                <a:cs typeface="Lucida Sans Unicode"/>
              </a:rPr>
              <a:t> </a:t>
            </a:r>
            <a:r>
              <a:rPr sz="1600" spc="-110" dirty="0">
                <a:latin typeface="Lucida Sans Unicode"/>
                <a:cs typeface="Lucida Sans Unicode"/>
              </a:rPr>
              <a:t>and</a:t>
            </a:r>
            <a:r>
              <a:rPr sz="1600" spc="-165" dirty="0">
                <a:latin typeface="Lucida Sans Unicode"/>
                <a:cs typeface="Lucida Sans Unicode"/>
              </a:rPr>
              <a:t> </a:t>
            </a:r>
            <a:r>
              <a:rPr sz="1600" spc="-100" dirty="0">
                <a:latin typeface="Lucida Sans Unicode"/>
                <a:cs typeface="Lucida Sans Unicode"/>
              </a:rPr>
              <a:t>visualization)</a:t>
            </a:r>
            <a:endParaRPr sz="1600" dirty="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25" dirty="0">
                <a:latin typeface="Lucida Sans Unicode"/>
                <a:cs typeface="Lucida Sans Unicode"/>
              </a:rPr>
              <a:t>Trans</a:t>
            </a:r>
            <a:r>
              <a:rPr sz="1600" spc="-114" dirty="0">
                <a:latin typeface="Lucida Sans Unicode"/>
                <a:cs typeface="Lucida Sans Unicode"/>
              </a:rPr>
              <a:t>formi</a:t>
            </a:r>
            <a:r>
              <a:rPr sz="1600" spc="-130" dirty="0">
                <a:latin typeface="Lucida Sans Unicode"/>
                <a:cs typeface="Lucida Sans Unicode"/>
              </a:rPr>
              <a:t>n</a:t>
            </a:r>
            <a:r>
              <a:rPr sz="1600" spc="-195" dirty="0">
                <a:latin typeface="Lucida Sans Unicode"/>
                <a:cs typeface="Lucida Sans Unicode"/>
              </a:rPr>
              <a:t>g</a:t>
            </a:r>
            <a:r>
              <a:rPr sz="1600" spc="-175" dirty="0">
                <a:latin typeface="Lucida Sans Unicode"/>
                <a:cs typeface="Lucida Sans Unicode"/>
              </a:rPr>
              <a:t> </a:t>
            </a:r>
            <a:r>
              <a:rPr sz="1600" spc="-85" dirty="0">
                <a:latin typeface="Lucida Sans Unicode"/>
                <a:cs typeface="Lucida Sans Unicode"/>
              </a:rPr>
              <a:t>data</a:t>
            </a:r>
            <a:r>
              <a:rPr sz="1600" spc="-160" dirty="0">
                <a:latin typeface="Lucida Sans Unicode"/>
                <a:cs typeface="Lucida Sans Unicode"/>
              </a:rPr>
              <a:t> </a:t>
            </a:r>
            <a:r>
              <a:rPr sz="1600" spc="-100" dirty="0">
                <a:latin typeface="Lucida Sans Unicode"/>
                <a:cs typeface="Lucida Sans Unicode"/>
              </a:rPr>
              <a:t>(e.</a:t>
            </a:r>
            <a:r>
              <a:rPr sz="1600" spc="-160" dirty="0">
                <a:latin typeface="Lucida Sans Unicode"/>
                <a:cs typeface="Lucida Sans Unicode"/>
              </a:rPr>
              <a:t>g</a:t>
            </a:r>
            <a:r>
              <a:rPr sz="1600" spc="-110" dirty="0">
                <a:latin typeface="Lucida Sans Unicode"/>
                <a:cs typeface="Lucida Sans Unicode"/>
              </a:rPr>
              <a:t>.,</a:t>
            </a:r>
            <a:r>
              <a:rPr sz="1600" spc="-165" dirty="0">
                <a:latin typeface="Lucida Sans Unicode"/>
                <a:cs typeface="Lucida Sans Unicode"/>
              </a:rPr>
              <a:t> </a:t>
            </a:r>
            <a:r>
              <a:rPr sz="1600" spc="-95" dirty="0">
                <a:latin typeface="Lucida Sans Unicode"/>
                <a:cs typeface="Lucida Sans Unicode"/>
              </a:rPr>
              <a:t>stri</a:t>
            </a:r>
            <a:r>
              <a:rPr sz="1600" spc="-120" dirty="0">
                <a:latin typeface="Lucida Sans Unicode"/>
                <a:cs typeface="Lucida Sans Unicode"/>
              </a:rPr>
              <a:t>n</a:t>
            </a:r>
            <a:r>
              <a:rPr sz="1600" spc="-195" dirty="0">
                <a:latin typeface="Lucida Sans Unicode"/>
                <a:cs typeface="Lucida Sans Unicode"/>
              </a:rPr>
              <a:t>g </a:t>
            </a:r>
            <a:r>
              <a:rPr sz="1600" spc="-90" dirty="0">
                <a:latin typeface="Lucida Sans Unicode"/>
                <a:cs typeface="Lucida Sans Unicode"/>
              </a:rPr>
              <a:t>to</a:t>
            </a:r>
            <a:r>
              <a:rPr sz="1600" spc="-185" dirty="0">
                <a:latin typeface="Lucida Sans Unicode"/>
                <a:cs typeface="Lucida Sans Unicode"/>
              </a:rPr>
              <a:t> </a:t>
            </a:r>
            <a:r>
              <a:rPr sz="1600" spc="-120" dirty="0">
                <a:latin typeface="Lucida Sans Unicode"/>
                <a:cs typeface="Lucida Sans Unicode"/>
              </a:rPr>
              <a:t>n</a:t>
            </a:r>
            <a:r>
              <a:rPr sz="1600" spc="-100" dirty="0">
                <a:latin typeface="Lucida Sans Unicode"/>
                <a:cs typeface="Lucida Sans Unicode"/>
              </a:rPr>
              <a:t>umeric)</a:t>
            </a:r>
            <a:endParaRPr sz="1600" dirty="0">
              <a:latin typeface="Lucida Sans Unicode"/>
              <a:cs typeface="Lucida Sans Unicode"/>
            </a:endParaRPr>
          </a:p>
          <a:p>
            <a:pPr marL="367665" indent="-355600">
              <a:lnSpc>
                <a:spcPct val="100000"/>
              </a:lnSpc>
              <a:spcBef>
                <a:spcPts val="605"/>
              </a:spcBef>
              <a:buClr>
                <a:srgbClr val="283149"/>
              </a:buClr>
              <a:buSzPct val="125000"/>
              <a:buFont typeface="Arial MT"/>
              <a:buChar char="•"/>
              <a:tabLst>
                <a:tab pos="367665" algn="l"/>
                <a:tab pos="368300" algn="l"/>
              </a:tabLst>
            </a:pPr>
            <a:r>
              <a:rPr sz="1600" spc="-70" dirty="0">
                <a:latin typeface="Lucida Sans Unicode"/>
                <a:cs typeface="Lucida Sans Unicode"/>
              </a:rPr>
              <a:t>Sp</a:t>
            </a:r>
            <a:r>
              <a:rPr sz="1600" spc="-65" dirty="0">
                <a:latin typeface="Lucida Sans Unicode"/>
                <a:cs typeface="Lucida Sans Unicode"/>
              </a:rPr>
              <a:t>litti</a:t>
            </a:r>
            <a:r>
              <a:rPr sz="1600" spc="-120" dirty="0">
                <a:latin typeface="Lucida Sans Unicode"/>
                <a:cs typeface="Lucida Sans Unicode"/>
              </a:rPr>
              <a:t>n</a:t>
            </a:r>
            <a:r>
              <a:rPr sz="1600" spc="-195" dirty="0">
                <a:latin typeface="Lucida Sans Unicode"/>
                <a:cs typeface="Lucida Sans Unicode"/>
              </a:rPr>
              <a:t>g </a:t>
            </a:r>
            <a:r>
              <a:rPr sz="1600" spc="-85" dirty="0">
                <a:latin typeface="Lucida Sans Unicode"/>
                <a:cs typeface="Lucida Sans Unicode"/>
              </a:rPr>
              <a:t>data</a:t>
            </a:r>
            <a:r>
              <a:rPr sz="1600" spc="-170" dirty="0">
                <a:latin typeface="Lucida Sans Unicode"/>
                <a:cs typeface="Lucida Sans Unicode"/>
              </a:rPr>
              <a:t> </a:t>
            </a:r>
            <a:r>
              <a:rPr sz="1600" spc="-114" dirty="0">
                <a:latin typeface="Lucida Sans Unicode"/>
                <a:cs typeface="Lucida Sans Unicode"/>
              </a:rPr>
              <a:t>for</a:t>
            </a:r>
            <a:r>
              <a:rPr sz="1600" spc="-185" dirty="0">
                <a:latin typeface="Lucida Sans Unicode"/>
                <a:cs typeface="Lucida Sans Unicode"/>
              </a:rPr>
              <a:t> </a:t>
            </a:r>
            <a:r>
              <a:rPr sz="1600" spc="-90" dirty="0">
                <a:latin typeface="Lucida Sans Unicode"/>
                <a:cs typeface="Lucida Sans Unicode"/>
              </a:rPr>
              <a:t>train</a:t>
            </a:r>
            <a:r>
              <a:rPr sz="1600" spc="-65" dirty="0">
                <a:latin typeface="Lucida Sans Unicode"/>
                <a:cs typeface="Lucida Sans Unicode"/>
              </a:rPr>
              <a:t>i</a:t>
            </a:r>
            <a:r>
              <a:rPr sz="1600" spc="-125" dirty="0">
                <a:latin typeface="Lucida Sans Unicode"/>
                <a:cs typeface="Lucida Sans Unicode"/>
              </a:rPr>
              <a:t>n</a:t>
            </a:r>
            <a:r>
              <a:rPr sz="1600" spc="-195" dirty="0">
                <a:latin typeface="Lucida Sans Unicode"/>
                <a:cs typeface="Lucida Sans Unicode"/>
              </a:rPr>
              <a:t>g </a:t>
            </a:r>
            <a:r>
              <a:rPr sz="1600" spc="-100" dirty="0">
                <a:latin typeface="Lucida Sans Unicode"/>
                <a:cs typeface="Lucida Sans Unicode"/>
              </a:rPr>
              <a:t>an</a:t>
            </a:r>
            <a:r>
              <a:rPr sz="1600" spc="-125" dirty="0">
                <a:latin typeface="Lucida Sans Unicode"/>
                <a:cs typeface="Lucida Sans Unicode"/>
              </a:rPr>
              <a:t>d</a:t>
            </a:r>
            <a:r>
              <a:rPr sz="1600" spc="-170" dirty="0">
                <a:latin typeface="Lucida Sans Unicode"/>
                <a:cs typeface="Lucida Sans Unicode"/>
              </a:rPr>
              <a:t> </a:t>
            </a:r>
            <a:r>
              <a:rPr sz="1600" spc="-95" dirty="0">
                <a:latin typeface="Lucida Sans Unicode"/>
                <a:cs typeface="Lucida Sans Unicode"/>
              </a:rPr>
              <a:t>test</a:t>
            </a:r>
            <a:r>
              <a:rPr sz="1600" spc="-55" dirty="0">
                <a:latin typeface="Lucida Sans Unicode"/>
                <a:cs typeface="Lucida Sans Unicode"/>
              </a:rPr>
              <a:t>i</a:t>
            </a:r>
            <a:r>
              <a:rPr sz="1600" spc="-120" dirty="0">
                <a:latin typeface="Lucida Sans Unicode"/>
                <a:cs typeface="Lucida Sans Unicode"/>
              </a:rPr>
              <a:t>n</a:t>
            </a:r>
            <a:r>
              <a:rPr sz="1600" spc="-195" dirty="0">
                <a:latin typeface="Lucida Sans Unicode"/>
                <a:cs typeface="Lucida Sans Unicode"/>
              </a:rPr>
              <a:t>g</a:t>
            </a:r>
            <a:endParaRPr sz="1600" dirty="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50" dirty="0">
                <a:latin typeface="Lucida Sans Unicode"/>
                <a:cs typeface="Lucida Sans Unicode"/>
              </a:rPr>
              <a:t>Choo</a:t>
            </a:r>
            <a:r>
              <a:rPr sz="1600" spc="-114" dirty="0">
                <a:latin typeface="Lucida Sans Unicode"/>
                <a:cs typeface="Lucida Sans Unicode"/>
              </a:rPr>
              <a:t>s</a:t>
            </a:r>
            <a:r>
              <a:rPr sz="1600" spc="-65" dirty="0">
                <a:latin typeface="Lucida Sans Unicode"/>
                <a:cs typeface="Lucida Sans Unicode"/>
              </a:rPr>
              <a:t>i</a:t>
            </a:r>
            <a:r>
              <a:rPr sz="1600" spc="-125" dirty="0">
                <a:latin typeface="Lucida Sans Unicode"/>
                <a:cs typeface="Lucida Sans Unicode"/>
              </a:rPr>
              <a:t>n</a:t>
            </a:r>
            <a:r>
              <a:rPr sz="1600" spc="-195" dirty="0">
                <a:latin typeface="Lucida Sans Unicode"/>
                <a:cs typeface="Lucida Sans Unicode"/>
              </a:rPr>
              <a:t>g</a:t>
            </a:r>
            <a:r>
              <a:rPr sz="1600" spc="-175" dirty="0">
                <a:latin typeface="Lucida Sans Unicode"/>
                <a:cs typeface="Lucida Sans Unicode"/>
              </a:rPr>
              <a:t> </a:t>
            </a:r>
            <a:r>
              <a:rPr sz="1600" spc="-100" dirty="0">
                <a:latin typeface="Lucida Sans Unicode"/>
                <a:cs typeface="Lucida Sans Unicode"/>
              </a:rPr>
              <a:t>an</a:t>
            </a:r>
            <a:r>
              <a:rPr sz="1600" spc="-125" dirty="0">
                <a:latin typeface="Lucida Sans Unicode"/>
                <a:cs typeface="Lucida Sans Unicode"/>
              </a:rPr>
              <a:t>d</a:t>
            </a:r>
            <a:r>
              <a:rPr sz="1600" spc="-170" dirty="0">
                <a:latin typeface="Lucida Sans Unicode"/>
                <a:cs typeface="Lucida Sans Unicode"/>
              </a:rPr>
              <a:t> </a:t>
            </a:r>
            <a:r>
              <a:rPr sz="1600" spc="-85" dirty="0">
                <a:latin typeface="Lucida Sans Unicode"/>
                <a:cs typeface="Lucida Sans Unicode"/>
              </a:rPr>
              <a:t>creati</a:t>
            </a:r>
            <a:r>
              <a:rPr sz="1600" spc="-120" dirty="0">
                <a:latin typeface="Lucida Sans Unicode"/>
                <a:cs typeface="Lucida Sans Unicode"/>
              </a:rPr>
              <a:t>n</a:t>
            </a:r>
            <a:r>
              <a:rPr sz="1600" spc="-195" dirty="0">
                <a:latin typeface="Lucida Sans Unicode"/>
                <a:cs typeface="Lucida Sans Unicode"/>
              </a:rPr>
              <a:t>g </a:t>
            </a:r>
            <a:r>
              <a:rPr sz="1600" spc="-80" dirty="0">
                <a:latin typeface="Lucida Sans Unicode"/>
                <a:cs typeface="Lucida Sans Unicode"/>
              </a:rPr>
              <a:t>a</a:t>
            </a:r>
            <a:r>
              <a:rPr sz="1600" spc="-175" dirty="0">
                <a:latin typeface="Lucida Sans Unicode"/>
                <a:cs typeface="Lucida Sans Unicode"/>
              </a:rPr>
              <a:t> </a:t>
            </a:r>
            <a:r>
              <a:rPr sz="1600" spc="-140" dirty="0">
                <a:latin typeface="Lucida Sans Unicode"/>
                <a:cs typeface="Lucida Sans Unicode"/>
              </a:rPr>
              <a:t>mod</a:t>
            </a:r>
            <a:r>
              <a:rPr sz="1600" spc="-80" dirty="0">
                <a:latin typeface="Lucida Sans Unicode"/>
                <a:cs typeface="Lucida Sans Unicode"/>
              </a:rPr>
              <a:t>el</a:t>
            </a:r>
            <a:endParaRPr sz="1600" dirty="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14" dirty="0">
                <a:latin typeface="Lucida Sans Unicode"/>
                <a:cs typeface="Lucida Sans Unicode"/>
              </a:rPr>
              <a:t>Training</a:t>
            </a:r>
            <a:endParaRPr sz="1600" dirty="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10" dirty="0">
                <a:latin typeface="Lucida Sans Unicode"/>
                <a:cs typeface="Lucida Sans Unicode"/>
              </a:rPr>
              <a:t>Testin</a:t>
            </a:r>
            <a:r>
              <a:rPr sz="1600" spc="-195" dirty="0">
                <a:latin typeface="Lucida Sans Unicode"/>
                <a:cs typeface="Lucida Sans Unicode"/>
              </a:rPr>
              <a:t>g</a:t>
            </a:r>
            <a:r>
              <a:rPr sz="1600" spc="-175" dirty="0">
                <a:latin typeface="Lucida Sans Unicode"/>
                <a:cs typeface="Lucida Sans Unicode"/>
              </a:rPr>
              <a:t> </a:t>
            </a:r>
            <a:r>
              <a:rPr sz="1600" spc="-50" dirty="0">
                <a:latin typeface="Lucida Sans Unicode"/>
                <a:cs typeface="Lucida Sans Unicode"/>
              </a:rPr>
              <a:t>(</a:t>
            </a:r>
            <a:r>
              <a:rPr sz="1600" spc="-90" dirty="0">
                <a:latin typeface="Lucida Sans Unicode"/>
                <a:cs typeface="Lucida Sans Unicode"/>
              </a:rPr>
              <a:t>e</a:t>
            </a:r>
            <a:r>
              <a:rPr sz="1600" spc="-80" dirty="0">
                <a:latin typeface="Lucida Sans Unicode"/>
                <a:cs typeface="Lucida Sans Unicode"/>
              </a:rPr>
              <a:t>val</a:t>
            </a:r>
            <a:r>
              <a:rPr sz="1600" spc="-120" dirty="0">
                <a:latin typeface="Lucida Sans Unicode"/>
                <a:cs typeface="Lucida Sans Unicode"/>
              </a:rPr>
              <a:t>u</a:t>
            </a:r>
            <a:r>
              <a:rPr sz="1600" spc="-85" dirty="0">
                <a:latin typeface="Lucida Sans Unicode"/>
                <a:cs typeface="Lucida Sans Unicode"/>
              </a:rPr>
              <a:t>atin</a:t>
            </a:r>
            <a:r>
              <a:rPr sz="1600" spc="-195" dirty="0">
                <a:latin typeface="Lucida Sans Unicode"/>
                <a:cs typeface="Lucida Sans Unicode"/>
              </a:rPr>
              <a:t>g</a:t>
            </a:r>
            <a:r>
              <a:rPr sz="1600" spc="-150" dirty="0">
                <a:latin typeface="Lucida Sans Unicode"/>
                <a:cs typeface="Lucida Sans Unicode"/>
              </a:rPr>
              <a:t> </a:t>
            </a:r>
            <a:r>
              <a:rPr sz="1600" spc="-90" dirty="0">
                <a:latin typeface="Lucida Sans Unicode"/>
                <a:cs typeface="Lucida Sans Unicode"/>
              </a:rPr>
              <a:t>accuracy)</a:t>
            </a:r>
            <a:endParaRPr sz="1600" dirty="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20" dirty="0">
                <a:latin typeface="Lucida Sans Unicode"/>
                <a:cs typeface="Lucida Sans Unicode"/>
              </a:rPr>
              <a:t>Tunin</a:t>
            </a:r>
            <a:r>
              <a:rPr sz="1600" spc="-195" dirty="0">
                <a:latin typeface="Lucida Sans Unicode"/>
                <a:cs typeface="Lucida Sans Unicode"/>
              </a:rPr>
              <a:t>g</a:t>
            </a:r>
            <a:r>
              <a:rPr sz="1600" spc="-160" dirty="0">
                <a:latin typeface="Lucida Sans Unicode"/>
                <a:cs typeface="Lucida Sans Unicode"/>
              </a:rPr>
              <a:t> </a:t>
            </a:r>
            <a:r>
              <a:rPr sz="1600" spc="-95" dirty="0">
                <a:latin typeface="Lucida Sans Unicode"/>
                <a:cs typeface="Lucida Sans Unicode"/>
              </a:rPr>
              <a:t>the</a:t>
            </a:r>
            <a:r>
              <a:rPr sz="1600" spc="-190" dirty="0">
                <a:latin typeface="Lucida Sans Unicode"/>
                <a:cs typeface="Lucida Sans Unicode"/>
              </a:rPr>
              <a:t> </a:t>
            </a:r>
            <a:r>
              <a:rPr sz="1600" spc="-150" dirty="0">
                <a:latin typeface="Lucida Sans Unicode"/>
                <a:cs typeface="Lucida Sans Unicode"/>
              </a:rPr>
              <a:t>mo</a:t>
            </a:r>
            <a:r>
              <a:rPr sz="1600" spc="-114" dirty="0">
                <a:latin typeface="Lucida Sans Unicode"/>
                <a:cs typeface="Lucida Sans Unicode"/>
              </a:rPr>
              <a:t>d</a:t>
            </a:r>
            <a:r>
              <a:rPr sz="1600" spc="-80" dirty="0">
                <a:latin typeface="Lucida Sans Unicode"/>
                <a:cs typeface="Lucida Sans Unicode"/>
              </a:rPr>
              <a:t>el</a:t>
            </a:r>
            <a:r>
              <a:rPr sz="1600" spc="-185" dirty="0">
                <a:latin typeface="Lucida Sans Unicode"/>
                <a:cs typeface="Lucida Sans Unicode"/>
              </a:rPr>
              <a:t> </a:t>
            </a:r>
            <a:r>
              <a:rPr sz="1600" spc="-60" dirty="0">
                <a:latin typeface="Lucida Sans Unicode"/>
                <a:cs typeface="Lucida Sans Unicode"/>
              </a:rPr>
              <a:t>(</a:t>
            </a:r>
            <a:r>
              <a:rPr sz="1600" spc="-114" dirty="0">
                <a:latin typeface="Lucida Sans Unicode"/>
                <a:cs typeface="Lucida Sans Unicode"/>
              </a:rPr>
              <a:t>h</a:t>
            </a:r>
            <a:r>
              <a:rPr sz="1600" spc="-110" dirty="0">
                <a:latin typeface="Lucida Sans Unicode"/>
                <a:cs typeface="Lucida Sans Unicode"/>
              </a:rPr>
              <a:t>yperp</a:t>
            </a:r>
            <a:r>
              <a:rPr sz="1600" spc="-100" dirty="0">
                <a:latin typeface="Lucida Sans Unicode"/>
                <a:cs typeface="Lucida Sans Unicode"/>
              </a:rPr>
              <a:t>arameters)</a:t>
            </a:r>
            <a:endParaRPr sz="1600" dirty="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220" dirty="0">
                <a:latin typeface="Lucida Sans Unicode"/>
                <a:cs typeface="Lucida Sans Unicode"/>
              </a:rPr>
              <a:t>M</a:t>
            </a:r>
            <a:r>
              <a:rPr sz="1600" spc="-100" dirty="0">
                <a:latin typeface="Lucida Sans Unicode"/>
                <a:cs typeface="Lucida Sans Unicode"/>
              </a:rPr>
              <a:t>aki</a:t>
            </a:r>
            <a:r>
              <a:rPr sz="1600" spc="-120" dirty="0">
                <a:latin typeface="Lucida Sans Unicode"/>
                <a:cs typeface="Lucida Sans Unicode"/>
              </a:rPr>
              <a:t>n</a:t>
            </a:r>
            <a:r>
              <a:rPr sz="1600" spc="-195" dirty="0">
                <a:latin typeface="Lucida Sans Unicode"/>
                <a:cs typeface="Lucida Sans Unicode"/>
              </a:rPr>
              <a:t>g</a:t>
            </a:r>
            <a:r>
              <a:rPr sz="1600" spc="-190" dirty="0">
                <a:latin typeface="Lucida Sans Unicode"/>
                <a:cs typeface="Lucida Sans Unicode"/>
              </a:rPr>
              <a:t> </a:t>
            </a:r>
            <a:r>
              <a:rPr sz="1600" spc="-120" dirty="0">
                <a:latin typeface="Lucida Sans Unicode"/>
                <a:cs typeface="Lucida Sans Unicode"/>
              </a:rPr>
              <a:t>p</a:t>
            </a:r>
            <a:r>
              <a:rPr sz="1600" spc="-100" dirty="0">
                <a:latin typeface="Lucida Sans Unicode"/>
                <a:cs typeface="Lucida Sans Unicode"/>
              </a:rPr>
              <a:t>redi</a:t>
            </a:r>
            <a:r>
              <a:rPr sz="1600" spc="-85" dirty="0">
                <a:latin typeface="Lucida Sans Unicode"/>
                <a:cs typeface="Lucida Sans Unicode"/>
              </a:rPr>
              <a:t>ct</a:t>
            </a:r>
            <a:r>
              <a:rPr sz="1600" spc="-50" dirty="0">
                <a:latin typeface="Lucida Sans Unicode"/>
                <a:cs typeface="Lucida Sans Unicode"/>
              </a:rPr>
              <a:t>i</a:t>
            </a:r>
            <a:r>
              <a:rPr sz="1600" spc="-120" dirty="0">
                <a:latin typeface="Lucida Sans Unicode"/>
                <a:cs typeface="Lucida Sans Unicode"/>
              </a:rPr>
              <a:t>on</a:t>
            </a:r>
            <a:r>
              <a:rPr sz="1600" spc="-150" dirty="0">
                <a:latin typeface="Lucida Sans Unicode"/>
                <a:cs typeface="Lucida Sans Unicode"/>
              </a:rPr>
              <a:t>s</a:t>
            </a:r>
            <a:r>
              <a:rPr sz="1600" spc="-204" dirty="0">
                <a:latin typeface="Lucida Sans Unicode"/>
                <a:cs typeface="Lucida Sans Unicode"/>
              </a:rPr>
              <a:t> </a:t>
            </a:r>
            <a:r>
              <a:rPr sz="1600" spc="-120" dirty="0">
                <a:latin typeface="Lucida Sans Unicode"/>
                <a:cs typeface="Lucida Sans Unicode"/>
              </a:rPr>
              <a:t>on</a:t>
            </a:r>
            <a:r>
              <a:rPr sz="1600" spc="-195" dirty="0">
                <a:latin typeface="Lucida Sans Unicode"/>
                <a:cs typeface="Lucida Sans Unicode"/>
              </a:rPr>
              <a:t> </a:t>
            </a:r>
            <a:r>
              <a:rPr sz="1600" spc="-120" dirty="0">
                <a:latin typeface="Lucida Sans Unicode"/>
                <a:cs typeface="Lucida Sans Unicode"/>
              </a:rPr>
              <a:t>n</a:t>
            </a:r>
            <a:r>
              <a:rPr sz="1600" spc="-95" dirty="0">
                <a:latin typeface="Lucida Sans Unicode"/>
                <a:cs typeface="Lucida Sans Unicode"/>
              </a:rPr>
              <a:t>ew</a:t>
            </a:r>
            <a:r>
              <a:rPr sz="1600" spc="-175" dirty="0">
                <a:latin typeface="Lucida Sans Unicode"/>
                <a:cs typeface="Lucida Sans Unicode"/>
              </a:rPr>
              <a:t> </a:t>
            </a:r>
            <a:r>
              <a:rPr sz="1600" spc="-85" dirty="0">
                <a:latin typeface="Lucida Sans Unicode"/>
                <a:cs typeface="Lucida Sans Unicode"/>
              </a:rPr>
              <a:t>data</a:t>
            </a:r>
            <a:endParaRPr sz="1600" dirty="0">
              <a:latin typeface="Lucida Sans Unicode"/>
              <a:cs typeface="Lucida Sans Unicod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4800" y="3843963"/>
            <a:ext cx="7836027"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latin typeface="Trebuchet MS"/>
                <a:cs typeface="Trebuchet MS"/>
              </a:rPr>
              <a:t>Supervised Learning Algorithms</a:t>
            </a:r>
            <a:endParaRPr sz="4000" b="1" dirty="0">
              <a:solidFill>
                <a:schemeClr val="bg1"/>
              </a:solidFill>
              <a:latin typeface="Trebuchet MS"/>
              <a:cs typeface="Trebuchet MS"/>
            </a:endParaRPr>
          </a:p>
        </p:txBody>
      </p:sp>
      <p:sp>
        <p:nvSpPr>
          <p:cNvPr id="4" name="object 4"/>
          <p:cNvSpPr txBox="1">
            <a:spLocks noGrp="1"/>
          </p:cNvSpPr>
          <p:nvPr>
            <p:ph type="sldNum" sz="quarter" idx="7"/>
          </p:nvPr>
        </p:nvSpPr>
        <p:spPr>
          <a:prstGeom prst="rect">
            <a:avLst/>
          </a:prstGeom>
        </p:spPr>
        <p:txBody>
          <a:bodyPr vert="horz" wrap="square" lIns="0" tIns="36830" rIns="0" bIns="0" rtlCol="0">
            <a:spAutoFit/>
          </a:bodyPr>
          <a:lstStyle/>
          <a:p>
            <a:pPr marL="98425">
              <a:lnSpc>
                <a:spcPct val="100000"/>
              </a:lnSpc>
              <a:spcBef>
                <a:spcPts val="290"/>
              </a:spcBef>
            </a:pPr>
            <a:fld id="{81D60167-4931-47E6-BA6A-407CBD079E47}" type="slidenum">
              <a:rPr spc="-25" dirty="0"/>
              <a:t>27</a:t>
            </a:fld>
            <a:endParaRPr spc="-25" dirty="0"/>
          </a:p>
        </p:txBody>
      </p:sp>
      <p:sp>
        <p:nvSpPr>
          <p:cNvPr id="3" name="object 3"/>
          <p:cNvSpPr txBox="1"/>
          <p:nvPr/>
        </p:nvSpPr>
        <p:spPr>
          <a:xfrm>
            <a:off x="7988300" y="2884474"/>
            <a:ext cx="618490" cy="1854835"/>
          </a:xfrm>
          <a:prstGeom prst="rect">
            <a:avLst/>
          </a:prstGeom>
        </p:spPr>
        <p:txBody>
          <a:bodyPr vert="horz" wrap="square" lIns="0" tIns="12700" rIns="0" bIns="0" rtlCol="0">
            <a:spAutoFit/>
          </a:bodyPr>
          <a:lstStyle/>
          <a:p>
            <a:pPr marL="12700">
              <a:lnSpc>
                <a:spcPct val="100000"/>
              </a:lnSpc>
              <a:spcBef>
                <a:spcPts val="100"/>
              </a:spcBef>
            </a:pPr>
            <a:r>
              <a:rPr lang="en-US" sz="12000" b="1" spc="-2365" dirty="0">
                <a:solidFill>
                  <a:srgbClr val="3B78D7"/>
                </a:solidFill>
                <a:latin typeface="Trebuchet MS"/>
                <a:cs typeface="Trebuchet MS"/>
              </a:rPr>
              <a:t>2</a:t>
            </a:r>
            <a:endParaRPr sz="12000" dirty="0">
              <a:latin typeface="Trebuchet MS"/>
              <a:cs typeface="Trebuchet MS"/>
            </a:endParaRPr>
          </a:p>
        </p:txBody>
      </p:sp>
    </p:spTree>
    <p:extLst>
      <p:ext uri="{BB962C8B-B14F-4D97-AF65-F5344CB8AC3E}">
        <p14:creationId xmlns:p14="http://schemas.microsoft.com/office/powerpoint/2010/main" val="2085457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28575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Support Vector Machine</a:t>
            </a:r>
          </a:p>
        </p:txBody>
      </p:sp>
      <p:pic>
        <p:nvPicPr>
          <p:cNvPr id="3078" name="Picture 6" descr="undefined">
            <a:extLst>
              <a:ext uri="{FF2B5EF4-FFF2-40B4-BE49-F238E27FC236}">
                <a16:creationId xmlns:a16="http://schemas.microsoft.com/office/drawing/2014/main" id="{DB64F27C-79F9-0FBE-A0F9-702FF39931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1638" y="1206069"/>
            <a:ext cx="3583064" cy="309990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60;p28">
            <a:extLst>
              <a:ext uri="{FF2B5EF4-FFF2-40B4-BE49-F238E27FC236}">
                <a16:creationId xmlns:a16="http://schemas.microsoft.com/office/drawing/2014/main" id="{B6B01698-8536-A099-9B78-05C30155FECB}"/>
              </a:ext>
            </a:extLst>
          </p:cNvPr>
          <p:cNvSpPr txBox="1">
            <a:spLocks/>
          </p:cNvSpPr>
          <p:nvPr/>
        </p:nvSpPr>
        <p:spPr>
          <a:xfrm>
            <a:off x="290845" y="1380718"/>
            <a:ext cx="4610068" cy="2382063"/>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1600" b="0" i="0">
                <a:solidFill>
                  <a:srgbClr val="283149"/>
                </a:solidFill>
                <a:latin typeface="Edu Diatype Rounded Semi-Mono" panose="020B0509040202060203" pitchFamily="49" charset="77"/>
                <a:ea typeface="+mn-ea"/>
                <a:cs typeface="Lucida Sans Unicode"/>
              </a:defRPr>
            </a:lvl1pPr>
            <a:lvl2pPr marL="914400" lvl="1" indent="-317500">
              <a:spcBef>
                <a:spcPts val="1600"/>
              </a:spcBef>
              <a:spcAft>
                <a:spcPts val="0"/>
              </a:spcAft>
              <a:buSzPts val="1400"/>
              <a:buChar char="○"/>
              <a:defRPr>
                <a:latin typeface="+mn-lt"/>
                <a:ea typeface="+mn-ea"/>
                <a:cs typeface="+mn-cs"/>
              </a:defRPr>
            </a:lvl2pPr>
            <a:lvl3pPr marL="1371600" lvl="2" indent="-317500">
              <a:spcBef>
                <a:spcPts val="1600"/>
              </a:spcBef>
              <a:spcAft>
                <a:spcPts val="0"/>
              </a:spcAft>
              <a:buSzPts val="1400"/>
              <a:buChar char="■"/>
              <a:defRPr>
                <a:latin typeface="+mn-lt"/>
                <a:ea typeface="+mn-ea"/>
                <a:cs typeface="+mn-cs"/>
              </a:defRPr>
            </a:lvl3pPr>
            <a:lvl4pPr marL="1828800" lvl="3" indent="-317500">
              <a:spcBef>
                <a:spcPts val="1600"/>
              </a:spcBef>
              <a:spcAft>
                <a:spcPts val="0"/>
              </a:spcAft>
              <a:buSzPts val="1400"/>
              <a:buChar char="●"/>
              <a:defRPr>
                <a:latin typeface="+mn-lt"/>
                <a:ea typeface="+mn-ea"/>
                <a:cs typeface="+mn-cs"/>
              </a:defRPr>
            </a:lvl4pPr>
            <a:lvl5pPr marL="2286000" lvl="4" indent="-317500">
              <a:spcBef>
                <a:spcPts val="1600"/>
              </a:spcBef>
              <a:spcAft>
                <a:spcPts val="0"/>
              </a:spcAft>
              <a:buSzPts val="1400"/>
              <a:buChar char="○"/>
              <a:defRPr>
                <a:latin typeface="+mn-lt"/>
                <a:ea typeface="+mn-ea"/>
                <a:cs typeface="+mn-cs"/>
              </a:defRPr>
            </a:lvl5pPr>
            <a:lvl6pPr marL="2743200" lvl="5" indent="-317500">
              <a:spcBef>
                <a:spcPts val="1600"/>
              </a:spcBef>
              <a:spcAft>
                <a:spcPts val="0"/>
              </a:spcAft>
              <a:buSzPts val="1400"/>
              <a:buChar char="■"/>
              <a:defRPr>
                <a:latin typeface="+mn-lt"/>
                <a:ea typeface="+mn-ea"/>
                <a:cs typeface="+mn-cs"/>
              </a:defRPr>
            </a:lvl6pPr>
            <a:lvl7pPr marL="3200400" lvl="6" indent="-317500">
              <a:spcBef>
                <a:spcPts val="1600"/>
              </a:spcBef>
              <a:spcAft>
                <a:spcPts val="0"/>
              </a:spcAft>
              <a:buSzPts val="1400"/>
              <a:buChar char="●"/>
              <a:defRPr>
                <a:latin typeface="+mn-lt"/>
                <a:ea typeface="+mn-ea"/>
                <a:cs typeface="+mn-cs"/>
              </a:defRPr>
            </a:lvl7pPr>
            <a:lvl8pPr marL="3657600" lvl="7" indent="-317500">
              <a:spcBef>
                <a:spcPts val="1600"/>
              </a:spcBef>
              <a:spcAft>
                <a:spcPts val="0"/>
              </a:spcAft>
              <a:buSzPts val="1400"/>
              <a:buChar char="○"/>
              <a:defRPr>
                <a:latin typeface="+mn-lt"/>
                <a:ea typeface="+mn-ea"/>
                <a:cs typeface="+mn-cs"/>
              </a:defRPr>
            </a:lvl8pPr>
            <a:lvl9pPr marL="4114800" lvl="8" indent="-317500">
              <a:spcBef>
                <a:spcPts val="1600"/>
              </a:spcBef>
              <a:spcAft>
                <a:spcPts val="1600"/>
              </a:spcAft>
              <a:buSzPts val="1400"/>
              <a:buChar char="■"/>
              <a:defRPr>
                <a:latin typeface="+mn-lt"/>
                <a:ea typeface="+mn-ea"/>
                <a:cs typeface="+mn-cs"/>
              </a:defRPr>
            </a:lvl9pPr>
          </a:lstStyle>
          <a:p>
            <a:pPr indent="-317500" algn="l" rtl="0">
              <a:buSzPts val="1400"/>
              <a:buFontTx/>
              <a:buChar char="-"/>
            </a:pPr>
            <a:r>
              <a:rPr lang="en-US" b="1" kern="0" dirty="0">
                <a:latin typeface="Calibri" panose="020F0502020204030204" pitchFamily="34" charset="0"/>
                <a:ea typeface="Calibri" panose="020F0502020204030204" pitchFamily="34" charset="0"/>
                <a:cs typeface="Calibri" panose="020F0502020204030204" pitchFamily="34" charset="0"/>
              </a:rPr>
              <a:t>Objective</a:t>
            </a:r>
            <a:r>
              <a:rPr lang="en-US" kern="0" dirty="0">
                <a:latin typeface="Calibri" panose="020F0502020204030204" pitchFamily="34" charset="0"/>
                <a:ea typeface="Calibri" panose="020F0502020204030204" pitchFamily="34" charset="0"/>
                <a:cs typeface="Calibri" panose="020F0502020204030204" pitchFamily="34" charset="0"/>
              </a:rPr>
              <a:t>: To find a line or plane (in higher dimensions) that maximizes the distance between the line/plane and the nearest training data points of any class</a:t>
            </a:r>
          </a:p>
          <a:p>
            <a:pPr indent="-317500" algn="l" rtl="0">
              <a:buSzPts val="1400"/>
              <a:buFontTx/>
              <a:buChar char="-"/>
            </a:pPr>
            <a:endParaRPr lang="en-US" kern="0" dirty="0">
              <a:latin typeface="Calibri" panose="020F0502020204030204" pitchFamily="34" charset="0"/>
              <a:ea typeface="Calibri" panose="020F0502020204030204" pitchFamily="34" charset="0"/>
              <a:cs typeface="Calibri" panose="020F0502020204030204" pitchFamily="34" charset="0"/>
            </a:endParaRPr>
          </a:p>
          <a:p>
            <a:pPr indent="-317500" algn="l" rtl="0">
              <a:buSzPts val="1400"/>
              <a:buFontTx/>
              <a:buChar char="-"/>
            </a:pPr>
            <a:r>
              <a:rPr lang="en-US" kern="0" dirty="0">
                <a:latin typeface="Calibri" panose="020F0502020204030204" pitchFamily="34" charset="0"/>
                <a:ea typeface="Calibri" panose="020F0502020204030204" pitchFamily="34" charset="0"/>
                <a:cs typeface="Calibri" panose="020F0502020204030204" pitchFamily="34" charset="0"/>
              </a:rPr>
              <a:t>Key Concept: </a:t>
            </a:r>
          </a:p>
          <a:p>
            <a:pPr lvl="1">
              <a:spcBef>
                <a:spcPts val="0"/>
              </a:spcBef>
              <a:buFontTx/>
              <a:buChar char="-"/>
            </a:pPr>
            <a:r>
              <a:rPr lang="en-US" sz="12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The maximum-margin </a:t>
            </a:r>
            <a:r>
              <a:rPr lang="en-US" sz="1200" b="1"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hyperplane</a:t>
            </a:r>
            <a:r>
              <a:rPr lang="en-US" sz="12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 </a:t>
            </a:r>
          </a:p>
          <a:p>
            <a:pPr lvl="1">
              <a:spcBef>
                <a:spcPts val="0"/>
              </a:spcBef>
              <a:buFontTx/>
              <a:buChar char="-"/>
            </a:pPr>
            <a:r>
              <a:rPr lang="en-US" sz="1200" b="1"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Margin:</a:t>
            </a:r>
            <a:r>
              <a:rPr lang="en-US" sz="12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 the distance between the hyperplane and the closest data points from either class. </a:t>
            </a:r>
          </a:p>
          <a:p>
            <a:pPr lvl="1">
              <a:spcBef>
                <a:spcPts val="0"/>
              </a:spcBef>
              <a:buFontTx/>
              <a:buChar char="-"/>
            </a:pPr>
            <a:r>
              <a:rPr lang="en-US" sz="12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These closest points are called </a:t>
            </a:r>
            <a:r>
              <a:rPr lang="en-US" sz="1200" b="1"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support vectors</a:t>
            </a:r>
            <a:r>
              <a:rPr lang="en-US" sz="12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a:t>
            </a:r>
          </a:p>
          <a:p>
            <a:pPr lvl="1">
              <a:spcBef>
                <a:spcPts val="0"/>
              </a:spcBef>
              <a:buFontTx/>
              <a:buChar char="-"/>
            </a:pPr>
            <a:endParaRPr lang="en-US" sz="12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endParaRPr>
          </a:p>
          <a:p>
            <a:pPr indent="-317500" algn="l" rtl="0">
              <a:buSzPts val="1400"/>
              <a:buFontTx/>
              <a:buChar char="-"/>
            </a:pPr>
            <a:r>
              <a:rPr lang="en-US" kern="0" dirty="0">
                <a:latin typeface="Calibri" panose="020F0502020204030204" pitchFamily="34" charset="0"/>
                <a:ea typeface="Calibri" panose="020F0502020204030204" pitchFamily="34" charset="0"/>
                <a:cs typeface="Calibri" panose="020F0502020204030204" pitchFamily="34" charset="0"/>
              </a:rPr>
              <a:t>margin is maximized equally for both classes.</a:t>
            </a:r>
          </a:p>
        </p:txBody>
      </p:sp>
    </p:spTree>
    <p:extLst>
      <p:ext uri="{BB962C8B-B14F-4D97-AF65-F5344CB8AC3E}">
        <p14:creationId xmlns:p14="http://schemas.microsoft.com/office/powerpoint/2010/main" val="2183741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Support Vector Machine</a:t>
            </a:r>
          </a:p>
        </p:txBody>
      </p:sp>
      <p:pic>
        <p:nvPicPr>
          <p:cNvPr id="5122" name="Picture 2" descr="Formulating the Support Vector Machine Optimization Problem – Math ∩  Programming">
            <a:extLst>
              <a:ext uri="{FF2B5EF4-FFF2-40B4-BE49-F238E27FC236}">
                <a16:creationId xmlns:a16="http://schemas.microsoft.com/office/drawing/2014/main" id="{00912AA5-374B-7808-023C-01CB62F31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450" y="1106000"/>
            <a:ext cx="4152900"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60;p28">
            <a:extLst>
              <a:ext uri="{FF2B5EF4-FFF2-40B4-BE49-F238E27FC236}">
                <a16:creationId xmlns:a16="http://schemas.microsoft.com/office/drawing/2014/main" id="{F013DB35-5240-A49E-1C83-4B02B4B10241}"/>
              </a:ext>
            </a:extLst>
          </p:cNvPr>
          <p:cNvSpPr txBox="1">
            <a:spLocks noGrp="1"/>
          </p:cNvSpPr>
          <p:nvPr>
            <p:ph type="body" idx="1"/>
          </p:nvPr>
        </p:nvSpPr>
        <p:spPr>
          <a:xfrm>
            <a:off x="311700" y="1468825"/>
            <a:ext cx="4260300" cy="3099900"/>
          </a:xfrm>
          <a:prstGeom prst="rect">
            <a:avLst/>
          </a:prstGeom>
        </p:spPr>
        <p:txBody>
          <a:bodyPr spcFirstLastPara="1" wrap="square" lIns="91425" tIns="91425" rIns="91425" bIns="91425" anchor="t" anchorCtr="0">
            <a:noAutofit/>
          </a:bodyPr>
          <a:lstStyle/>
          <a:p>
            <a:pPr marL="425450" lvl="0" indent="-285750" algn="l" rtl="0">
              <a:spcBef>
                <a:spcPts val="0"/>
              </a:spcBef>
              <a:spcAft>
                <a:spcPts val="0"/>
              </a:spcAft>
              <a:buSzPts val="1400"/>
              <a:buFont typeface="Courier New" panose="02070309020205020404" pitchFamily="49" charset="0"/>
              <a:buChar char="o"/>
            </a:pPr>
            <a:r>
              <a:rPr lang="en-US" sz="1400" dirty="0"/>
              <a:t>Here, these numbers represent distances to the line</a:t>
            </a:r>
          </a:p>
        </p:txBody>
      </p:sp>
      <p:sp>
        <p:nvSpPr>
          <p:cNvPr id="6" name="TextBox 5">
            <a:extLst>
              <a:ext uri="{FF2B5EF4-FFF2-40B4-BE49-F238E27FC236}">
                <a16:creationId xmlns:a16="http://schemas.microsoft.com/office/drawing/2014/main" id="{9748C499-BCB8-C54D-2A19-CF9399A49D8B}"/>
              </a:ext>
            </a:extLst>
          </p:cNvPr>
          <p:cNvSpPr txBox="1"/>
          <p:nvPr/>
        </p:nvSpPr>
        <p:spPr>
          <a:xfrm>
            <a:off x="457200" y="2218556"/>
            <a:ext cx="3860250" cy="2031325"/>
          </a:xfrm>
          <a:prstGeom prst="rect">
            <a:avLst/>
          </a:prstGeom>
          <a:noFill/>
        </p:spPr>
        <p:txBody>
          <a:bodyPr wrap="square">
            <a:spAutoFit/>
          </a:bodyPr>
          <a:lstStyle/>
          <a:p>
            <a:r>
              <a:rPr lang="en-US" sz="1400" b="1" dirty="0"/>
              <a:t>Initial State</a:t>
            </a:r>
            <a:r>
              <a:rPr lang="en-US" sz="1400" dirty="0"/>
              <a:t>:</a:t>
            </a:r>
          </a:p>
          <a:p>
            <a:endParaRPr lang="en-US" sz="1400" dirty="0"/>
          </a:p>
          <a:p>
            <a:pPr marL="285750" indent="-285750">
              <a:buFont typeface="Courier New" panose="02070309020205020404" pitchFamily="49" charset="0"/>
              <a:buChar char="o"/>
            </a:pPr>
            <a:r>
              <a:rPr lang="en-US" sz="1400" dirty="0"/>
              <a:t> The algorithm starts with an initial guess for the hyperplane. </a:t>
            </a:r>
          </a:p>
          <a:p>
            <a:endParaRPr lang="en-US" sz="1400" dirty="0"/>
          </a:p>
          <a:p>
            <a:pPr marL="285750" indent="-285750">
              <a:buFont typeface="Courier New" panose="02070309020205020404" pitchFamily="49" charset="0"/>
              <a:buChar char="o"/>
            </a:pPr>
            <a:r>
              <a:rPr lang="en-US" sz="1400" dirty="0"/>
              <a:t>  The algorithm iteratively adjusts the position and orientation of the hyperplane. Tweaking the parameters to improve the separation.</a:t>
            </a:r>
          </a:p>
          <a:p>
            <a:pPr>
              <a:buFont typeface="Arial" panose="020B0604020202020204" pitchFamily="34" charset="0"/>
              <a:buChar char="•"/>
            </a:pPr>
            <a:endParaRPr lang="en-US" sz="1400" dirty="0"/>
          </a:p>
        </p:txBody>
      </p:sp>
    </p:spTree>
    <p:extLst>
      <p:ext uri="{BB962C8B-B14F-4D97-AF65-F5344CB8AC3E}">
        <p14:creationId xmlns:p14="http://schemas.microsoft.com/office/powerpoint/2010/main" val="897817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60367" y="442417"/>
            <a:ext cx="1223645" cy="452120"/>
          </a:xfrm>
          <a:prstGeom prst="rect">
            <a:avLst/>
          </a:prstGeom>
        </p:spPr>
        <p:txBody>
          <a:bodyPr vert="horz" wrap="square" lIns="0" tIns="12065" rIns="0" bIns="0" rtlCol="0">
            <a:spAutoFit/>
          </a:bodyPr>
          <a:lstStyle/>
          <a:p>
            <a:pPr marL="12700">
              <a:lnSpc>
                <a:spcPct val="100000"/>
              </a:lnSpc>
              <a:spcBef>
                <a:spcPts val="95"/>
              </a:spcBef>
            </a:pPr>
            <a:r>
              <a:rPr sz="2800" spc="-280" dirty="0"/>
              <a:t>OUTLINE</a:t>
            </a:r>
            <a:endParaRPr sz="2800" dirty="0"/>
          </a:p>
        </p:txBody>
      </p:sp>
      <p:sp>
        <p:nvSpPr>
          <p:cNvPr id="4" name="object 4"/>
          <p:cNvSpPr txBox="1">
            <a:spLocks noGrp="1"/>
          </p:cNvSpPr>
          <p:nvPr>
            <p:ph type="sldNum" sz="quarter" idx="7"/>
          </p:nvPr>
        </p:nvSpPr>
        <p:spPr>
          <a:prstGeom prst="rect">
            <a:avLst/>
          </a:prstGeom>
        </p:spPr>
        <p:txBody>
          <a:bodyPr vert="horz" wrap="square" lIns="0" tIns="36830" rIns="0" bIns="0" rtlCol="0">
            <a:spAutoFit/>
          </a:bodyPr>
          <a:lstStyle/>
          <a:p>
            <a:pPr marL="98425">
              <a:lnSpc>
                <a:spcPct val="100000"/>
              </a:lnSpc>
              <a:spcBef>
                <a:spcPts val="290"/>
              </a:spcBef>
            </a:pPr>
            <a:fld id="{81D60167-4931-47E6-BA6A-407CBD079E47}" type="slidenum">
              <a:rPr spc="-25" dirty="0"/>
              <a:t>3</a:t>
            </a:fld>
            <a:endParaRPr spc="-25" dirty="0"/>
          </a:p>
        </p:txBody>
      </p:sp>
      <p:sp>
        <p:nvSpPr>
          <p:cNvPr id="3" name="object 3"/>
          <p:cNvSpPr txBox="1"/>
          <p:nvPr/>
        </p:nvSpPr>
        <p:spPr>
          <a:xfrm>
            <a:off x="1447800" y="1422397"/>
            <a:ext cx="5831942" cy="2298706"/>
          </a:xfrm>
          <a:prstGeom prst="rect">
            <a:avLst/>
          </a:prstGeom>
        </p:spPr>
        <p:txBody>
          <a:bodyPr vert="horz" wrap="square" lIns="0" tIns="12700" rIns="0" bIns="0" rtlCol="0">
            <a:spAutoFit/>
          </a:bodyPr>
          <a:lstStyle/>
          <a:p>
            <a:pPr marL="367665" indent="-355600">
              <a:lnSpc>
                <a:spcPts val="2065"/>
              </a:lnSpc>
              <a:spcBef>
                <a:spcPts val="100"/>
              </a:spcBef>
              <a:buSzPct val="111111"/>
              <a:buChar char="◉"/>
              <a:tabLst>
                <a:tab pos="367665" algn="l"/>
                <a:tab pos="368300" algn="l"/>
              </a:tabLst>
            </a:pPr>
            <a:r>
              <a:rPr sz="1800" spc="-60" dirty="0">
                <a:solidFill>
                  <a:srgbClr val="283149"/>
                </a:solidFill>
                <a:latin typeface="Lucida Sans Unicode"/>
                <a:cs typeface="Lucida Sans Unicode"/>
              </a:rPr>
              <a:t>I</a:t>
            </a:r>
            <a:r>
              <a:rPr sz="1800" spc="-114" dirty="0">
                <a:solidFill>
                  <a:srgbClr val="283149"/>
                </a:solidFill>
                <a:latin typeface="Lucida Sans Unicode"/>
                <a:cs typeface="Lucida Sans Unicode"/>
              </a:rPr>
              <a:t>ntroduction</a:t>
            </a:r>
            <a:r>
              <a:rPr sz="1800" spc="-195" dirty="0">
                <a:solidFill>
                  <a:srgbClr val="283149"/>
                </a:solidFill>
                <a:latin typeface="Lucida Sans Unicode"/>
                <a:cs typeface="Lucida Sans Unicode"/>
              </a:rPr>
              <a:t> </a:t>
            </a:r>
            <a:r>
              <a:rPr sz="1800" spc="-100" dirty="0">
                <a:solidFill>
                  <a:srgbClr val="283149"/>
                </a:solidFill>
                <a:latin typeface="Lucida Sans Unicode"/>
                <a:cs typeface="Lucida Sans Unicode"/>
              </a:rPr>
              <a:t>to</a:t>
            </a:r>
            <a:r>
              <a:rPr sz="1800" spc="-210" dirty="0">
                <a:solidFill>
                  <a:srgbClr val="283149"/>
                </a:solidFill>
                <a:latin typeface="Lucida Sans Unicode"/>
                <a:cs typeface="Lucida Sans Unicode"/>
              </a:rPr>
              <a:t> </a:t>
            </a:r>
            <a:r>
              <a:rPr sz="1800" spc="-130" dirty="0">
                <a:solidFill>
                  <a:srgbClr val="283149"/>
                </a:solidFill>
                <a:latin typeface="Lucida Sans Unicode"/>
                <a:cs typeface="Lucida Sans Unicode"/>
              </a:rPr>
              <a:t>Machine</a:t>
            </a:r>
            <a:r>
              <a:rPr sz="1800" spc="-200" dirty="0">
                <a:solidFill>
                  <a:srgbClr val="283149"/>
                </a:solidFill>
                <a:latin typeface="Lucida Sans Unicode"/>
                <a:cs typeface="Lucida Sans Unicode"/>
              </a:rPr>
              <a:t> </a:t>
            </a:r>
            <a:r>
              <a:rPr sz="1800" spc="-120" dirty="0">
                <a:solidFill>
                  <a:srgbClr val="283149"/>
                </a:solidFill>
                <a:latin typeface="Lucida Sans Unicode"/>
                <a:cs typeface="Lucida Sans Unicode"/>
              </a:rPr>
              <a:t>Learning</a:t>
            </a:r>
            <a:endParaRPr sz="1800" dirty="0">
              <a:latin typeface="Lucida Sans Unicode"/>
              <a:cs typeface="Lucida Sans Unicode"/>
            </a:endParaRPr>
          </a:p>
          <a:p>
            <a:pPr marL="824865" lvl="1" indent="-343535">
              <a:lnSpc>
                <a:spcPts val="1945"/>
              </a:lnSpc>
              <a:buSzPct val="112500"/>
              <a:buFont typeface="Courier New"/>
              <a:buChar char="o"/>
              <a:tabLst>
                <a:tab pos="825500" algn="l"/>
              </a:tabLst>
            </a:pPr>
            <a:r>
              <a:rPr sz="1600" spc="-114" dirty="0">
                <a:solidFill>
                  <a:srgbClr val="283149"/>
                </a:solidFill>
                <a:latin typeface="Lucida Sans Unicode"/>
                <a:cs typeface="Lucida Sans Unicode"/>
              </a:rPr>
              <a:t>W</a:t>
            </a:r>
            <a:r>
              <a:rPr sz="1600" spc="-90" dirty="0">
                <a:solidFill>
                  <a:srgbClr val="283149"/>
                </a:solidFill>
                <a:latin typeface="Lucida Sans Unicode"/>
                <a:cs typeface="Lucida Sans Unicode"/>
              </a:rPr>
              <a:t>hat</a:t>
            </a:r>
            <a:r>
              <a:rPr sz="1600" spc="-165" dirty="0">
                <a:solidFill>
                  <a:srgbClr val="283149"/>
                </a:solidFill>
                <a:latin typeface="Lucida Sans Unicode"/>
                <a:cs typeface="Lucida Sans Unicode"/>
              </a:rPr>
              <a:t> </a:t>
            </a:r>
            <a:r>
              <a:rPr sz="1600" spc="-110" dirty="0">
                <a:solidFill>
                  <a:srgbClr val="283149"/>
                </a:solidFill>
                <a:latin typeface="Lucida Sans Unicode"/>
                <a:cs typeface="Lucida Sans Unicode"/>
              </a:rPr>
              <a:t>is</a:t>
            </a:r>
            <a:r>
              <a:rPr sz="1600" spc="-195" dirty="0">
                <a:solidFill>
                  <a:srgbClr val="283149"/>
                </a:solidFill>
                <a:latin typeface="Lucida Sans Unicode"/>
                <a:cs typeface="Lucida Sans Unicode"/>
              </a:rPr>
              <a:t> </a:t>
            </a:r>
            <a:r>
              <a:rPr sz="1600" spc="-110" dirty="0">
                <a:solidFill>
                  <a:srgbClr val="283149"/>
                </a:solidFill>
                <a:latin typeface="Lucida Sans Unicode"/>
                <a:cs typeface="Lucida Sans Unicode"/>
              </a:rPr>
              <a:t>machine</a:t>
            </a:r>
            <a:r>
              <a:rPr sz="1600" spc="-170" dirty="0">
                <a:solidFill>
                  <a:srgbClr val="283149"/>
                </a:solidFill>
                <a:latin typeface="Lucida Sans Unicode"/>
                <a:cs typeface="Lucida Sans Unicode"/>
              </a:rPr>
              <a:t> </a:t>
            </a:r>
            <a:r>
              <a:rPr sz="1600" spc="-90" dirty="0">
                <a:solidFill>
                  <a:srgbClr val="283149"/>
                </a:solidFill>
                <a:latin typeface="Lucida Sans Unicode"/>
                <a:cs typeface="Lucida Sans Unicode"/>
              </a:rPr>
              <a:t>learni</a:t>
            </a:r>
            <a:r>
              <a:rPr sz="1600" spc="-105" dirty="0">
                <a:solidFill>
                  <a:srgbClr val="283149"/>
                </a:solidFill>
                <a:latin typeface="Lucida Sans Unicode"/>
                <a:cs typeface="Lucida Sans Unicode"/>
              </a:rPr>
              <a:t>ng?</a:t>
            </a:r>
            <a:endParaRPr sz="1600" dirty="0">
              <a:latin typeface="Lucida Sans Unicode"/>
              <a:cs typeface="Lucida Sans Unicode"/>
            </a:endParaRPr>
          </a:p>
          <a:p>
            <a:pPr marL="824865" lvl="1" indent="-343535">
              <a:lnSpc>
                <a:spcPts val="2039"/>
              </a:lnSpc>
              <a:buSzPct val="112500"/>
              <a:buFont typeface="Courier New"/>
              <a:buChar char="o"/>
              <a:tabLst>
                <a:tab pos="825500" algn="l"/>
              </a:tabLst>
            </a:pPr>
            <a:r>
              <a:rPr sz="1600" spc="-145" dirty="0">
                <a:solidFill>
                  <a:srgbClr val="283149"/>
                </a:solidFill>
                <a:latin typeface="Lucida Sans Unicode"/>
                <a:cs typeface="Lucida Sans Unicode"/>
              </a:rPr>
              <a:t>Ma</a:t>
            </a:r>
            <a:r>
              <a:rPr sz="1600" spc="-100" dirty="0">
                <a:solidFill>
                  <a:srgbClr val="283149"/>
                </a:solidFill>
                <a:latin typeface="Lucida Sans Unicode"/>
                <a:cs typeface="Lucida Sans Unicode"/>
              </a:rPr>
              <a:t>c</a:t>
            </a:r>
            <a:r>
              <a:rPr sz="1600" spc="-105" dirty="0">
                <a:solidFill>
                  <a:srgbClr val="283149"/>
                </a:solidFill>
                <a:latin typeface="Lucida Sans Unicode"/>
                <a:cs typeface="Lucida Sans Unicode"/>
              </a:rPr>
              <a:t>hine</a:t>
            </a:r>
            <a:r>
              <a:rPr sz="1600" spc="-185" dirty="0">
                <a:solidFill>
                  <a:srgbClr val="283149"/>
                </a:solidFill>
                <a:latin typeface="Lucida Sans Unicode"/>
                <a:cs typeface="Lucida Sans Unicode"/>
              </a:rPr>
              <a:t> </a:t>
            </a:r>
            <a:r>
              <a:rPr sz="1600" spc="-90" dirty="0">
                <a:solidFill>
                  <a:srgbClr val="283149"/>
                </a:solidFill>
                <a:latin typeface="Lucida Sans Unicode"/>
                <a:cs typeface="Lucida Sans Unicode"/>
              </a:rPr>
              <a:t>learni</a:t>
            </a:r>
            <a:r>
              <a:rPr sz="1600" spc="-160" dirty="0">
                <a:solidFill>
                  <a:srgbClr val="283149"/>
                </a:solidFill>
                <a:latin typeface="Lucida Sans Unicode"/>
                <a:cs typeface="Lucida Sans Unicode"/>
              </a:rPr>
              <a:t>ng</a:t>
            </a:r>
            <a:r>
              <a:rPr sz="1600" spc="-175" dirty="0">
                <a:solidFill>
                  <a:srgbClr val="283149"/>
                </a:solidFill>
                <a:latin typeface="Lucida Sans Unicode"/>
                <a:cs typeface="Lucida Sans Unicode"/>
              </a:rPr>
              <a:t> </a:t>
            </a:r>
            <a:r>
              <a:rPr sz="1600" spc="-105" dirty="0">
                <a:solidFill>
                  <a:srgbClr val="283149"/>
                </a:solidFill>
                <a:latin typeface="Lucida Sans Unicode"/>
                <a:cs typeface="Lucida Sans Unicode"/>
              </a:rPr>
              <a:t>types</a:t>
            </a:r>
            <a:endParaRPr sz="1600" dirty="0">
              <a:latin typeface="Lucida Sans Unicode"/>
              <a:cs typeface="Lucida Sans Unicode"/>
            </a:endParaRPr>
          </a:p>
          <a:p>
            <a:pPr lvl="1">
              <a:lnSpc>
                <a:spcPct val="100000"/>
              </a:lnSpc>
              <a:spcBef>
                <a:spcPts val="15"/>
              </a:spcBef>
              <a:buClr>
                <a:srgbClr val="283149"/>
              </a:buClr>
              <a:buFont typeface="Courier New"/>
              <a:buChar char="o"/>
            </a:pPr>
            <a:endParaRPr sz="1600" dirty="0">
              <a:latin typeface="Lucida Sans Unicode"/>
              <a:cs typeface="Lucida Sans Unicode"/>
            </a:endParaRPr>
          </a:p>
          <a:p>
            <a:pPr marL="367665" indent="-355600">
              <a:lnSpc>
                <a:spcPts val="2065"/>
              </a:lnSpc>
              <a:buSzPct val="111111"/>
              <a:buChar char="◉"/>
              <a:tabLst>
                <a:tab pos="367665" algn="l"/>
                <a:tab pos="368300" algn="l"/>
              </a:tabLst>
            </a:pPr>
            <a:r>
              <a:rPr sz="1800" spc="-100" dirty="0">
                <a:solidFill>
                  <a:srgbClr val="283149"/>
                </a:solidFill>
                <a:latin typeface="Lucida Sans Unicode"/>
                <a:cs typeface="Lucida Sans Unicode"/>
              </a:rPr>
              <a:t>Super</a:t>
            </a:r>
            <a:r>
              <a:rPr sz="1800" spc="-105" dirty="0">
                <a:solidFill>
                  <a:srgbClr val="283149"/>
                </a:solidFill>
                <a:latin typeface="Lucida Sans Unicode"/>
                <a:cs typeface="Lucida Sans Unicode"/>
              </a:rPr>
              <a:t>v</a:t>
            </a:r>
            <a:r>
              <a:rPr sz="1800" spc="-125" dirty="0">
                <a:solidFill>
                  <a:srgbClr val="283149"/>
                </a:solidFill>
                <a:latin typeface="Lucida Sans Unicode"/>
                <a:cs typeface="Lucida Sans Unicode"/>
              </a:rPr>
              <a:t>ised</a:t>
            </a:r>
            <a:r>
              <a:rPr sz="1800" spc="-229" dirty="0">
                <a:solidFill>
                  <a:srgbClr val="283149"/>
                </a:solidFill>
                <a:latin typeface="Lucida Sans Unicode"/>
                <a:cs typeface="Lucida Sans Unicode"/>
              </a:rPr>
              <a:t> </a:t>
            </a:r>
            <a:r>
              <a:rPr sz="1800" spc="-120" dirty="0">
                <a:solidFill>
                  <a:srgbClr val="283149"/>
                </a:solidFill>
                <a:latin typeface="Lucida Sans Unicode"/>
                <a:cs typeface="Lucida Sans Unicode"/>
              </a:rPr>
              <a:t>Learning</a:t>
            </a:r>
            <a:endParaRPr sz="1800" dirty="0">
              <a:latin typeface="Lucida Sans Unicode"/>
              <a:cs typeface="Lucida Sans Unicode"/>
            </a:endParaRPr>
          </a:p>
          <a:p>
            <a:pPr marL="824865" lvl="1" indent="-343535">
              <a:lnSpc>
                <a:spcPts val="1945"/>
              </a:lnSpc>
              <a:buSzPct val="112500"/>
              <a:buFont typeface="Courier New"/>
              <a:buChar char="o"/>
              <a:tabLst>
                <a:tab pos="825500" algn="l"/>
              </a:tabLst>
            </a:pPr>
            <a:r>
              <a:rPr sz="1600" spc="-125" dirty="0">
                <a:solidFill>
                  <a:srgbClr val="283149"/>
                </a:solidFill>
                <a:latin typeface="Lucida Sans Unicode"/>
                <a:cs typeface="Lucida Sans Unicode"/>
              </a:rPr>
              <a:t>Clas</a:t>
            </a:r>
            <a:r>
              <a:rPr sz="1600" spc="-120" dirty="0">
                <a:solidFill>
                  <a:srgbClr val="283149"/>
                </a:solidFill>
                <a:latin typeface="Lucida Sans Unicode"/>
                <a:cs typeface="Lucida Sans Unicode"/>
              </a:rPr>
              <a:t>s</a:t>
            </a:r>
            <a:r>
              <a:rPr sz="1600" spc="-100" dirty="0">
                <a:solidFill>
                  <a:srgbClr val="283149"/>
                </a:solidFill>
                <a:latin typeface="Lucida Sans Unicode"/>
                <a:cs typeface="Lucida Sans Unicode"/>
              </a:rPr>
              <a:t>if</a:t>
            </a:r>
            <a:r>
              <a:rPr sz="1600" spc="-60" dirty="0">
                <a:solidFill>
                  <a:srgbClr val="283149"/>
                </a:solidFill>
                <a:latin typeface="Lucida Sans Unicode"/>
                <a:cs typeface="Lucida Sans Unicode"/>
              </a:rPr>
              <a:t>i</a:t>
            </a:r>
            <a:r>
              <a:rPr sz="1600" spc="-100" dirty="0">
                <a:solidFill>
                  <a:srgbClr val="283149"/>
                </a:solidFill>
                <a:latin typeface="Lucida Sans Unicode"/>
                <a:cs typeface="Lucida Sans Unicode"/>
              </a:rPr>
              <a:t>c</a:t>
            </a:r>
            <a:r>
              <a:rPr sz="1600" spc="-90" dirty="0">
                <a:solidFill>
                  <a:srgbClr val="283149"/>
                </a:solidFill>
                <a:latin typeface="Lucida Sans Unicode"/>
                <a:cs typeface="Lucida Sans Unicode"/>
              </a:rPr>
              <a:t>ation</a:t>
            </a:r>
            <a:r>
              <a:rPr sz="1600" spc="-195" dirty="0">
                <a:solidFill>
                  <a:srgbClr val="283149"/>
                </a:solidFill>
                <a:latin typeface="Lucida Sans Unicode"/>
                <a:cs typeface="Lucida Sans Unicode"/>
              </a:rPr>
              <a:t> </a:t>
            </a:r>
            <a:r>
              <a:rPr sz="1600" spc="-110" dirty="0">
                <a:solidFill>
                  <a:srgbClr val="283149"/>
                </a:solidFill>
                <a:latin typeface="Lucida Sans Unicode"/>
                <a:cs typeface="Lucida Sans Unicode"/>
              </a:rPr>
              <a:t>and</a:t>
            </a:r>
            <a:r>
              <a:rPr sz="1600" spc="-185" dirty="0">
                <a:solidFill>
                  <a:srgbClr val="283149"/>
                </a:solidFill>
                <a:latin typeface="Lucida Sans Unicode"/>
                <a:cs typeface="Lucida Sans Unicode"/>
              </a:rPr>
              <a:t> </a:t>
            </a:r>
            <a:r>
              <a:rPr sz="1600" spc="-125" dirty="0">
                <a:solidFill>
                  <a:srgbClr val="283149"/>
                </a:solidFill>
                <a:latin typeface="Lucida Sans Unicode"/>
                <a:cs typeface="Lucida Sans Unicode"/>
              </a:rPr>
              <a:t>Regres</a:t>
            </a:r>
            <a:r>
              <a:rPr sz="1600" spc="-110" dirty="0">
                <a:solidFill>
                  <a:srgbClr val="283149"/>
                </a:solidFill>
                <a:latin typeface="Lucida Sans Unicode"/>
                <a:cs typeface="Lucida Sans Unicode"/>
              </a:rPr>
              <a:t>si</a:t>
            </a:r>
            <a:r>
              <a:rPr sz="1600" spc="-120" dirty="0">
                <a:solidFill>
                  <a:srgbClr val="283149"/>
                </a:solidFill>
                <a:latin typeface="Lucida Sans Unicode"/>
                <a:cs typeface="Lucida Sans Unicode"/>
              </a:rPr>
              <a:t>on</a:t>
            </a:r>
            <a:endParaRPr lang="en-US" sz="1600" spc="-120" dirty="0">
              <a:solidFill>
                <a:srgbClr val="283149"/>
              </a:solidFill>
              <a:latin typeface="Lucida Sans Unicode"/>
              <a:cs typeface="Lucida Sans Unicode"/>
            </a:endParaRPr>
          </a:p>
          <a:p>
            <a:pPr marL="367665" indent="-343535">
              <a:lnSpc>
                <a:spcPts val="1945"/>
              </a:lnSpc>
              <a:buSzPct val="112500"/>
              <a:buFont typeface="Courier New"/>
              <a:buChar char="o"/>
              <a:tabLst>
                <a:tab pos="825500" algn="l"/>
              </a:tabLst>
            </a:pPr>
            <a:endParaRPr lang="en-US" sz="1600" spc="-100" dirty="0">
              <a:solidFill>
                <a:srgbClr val="283149"/>
              </a:solidFill>
              <a:latin typeface="Lucida Sans Unicode"/>
              <a:cs typeface="Lucida Sans Unicode"/>
            </a:endParaRPr>
          </a:p>
          <a:p>
            <a:pPr marL="367665" indent="-355600">
              <a:lnSpc>
                <a:spcPts val="2065"/>
              </a:lnSpc>
              <a:buSzPct val="111111"/>
              <a:buChar char="◉"/>
              <a:tabLst>
                <a:tab pos="367665" algn="l"/>
                <a:tab pos="368300" algn="l"/>
              </a:tabLst>
            </a:pPr>
            <a:r>
              <a:rPr lang="en-US" spc="-100" dirty="0">
                <a:solidFill>
                  <a:srgbClr val="283149"/>
                </a:solidFill>
                <a:latin typeface="Lucida Sans Unicode"/>
                <a:cs typeface="Lucida Sans Unicode"/>
              </a:rPr>
              <a:t>Unsupervised Learning</a:t>
            </a:r>
          </a:p>
          <a:p>
            <a:pPr marL="824865" lvl="1" indent="-343535">
              <a:lnSpc>
                <a:spcPts val="1945"/>
              </a:lnSpc>
              <a:buSzPct val="112500"/>
              <a:buFont typeface="Courier New"/>
              <a:buChar char="o"/>
              <a:tabLst>
                <a:tab pos="825500" algn="l"/>
              </a:tabLst>
            </a:pPr>
            <a:r>
              <a:rPr lang="en-US" sz="1600" spc="-120" dirty="0">
                <a:solidFill>
                  <a:srgbClr val="283149"/>
                </a:solidFill>
                <a:latin typeface="Lucida Sans Unicode"/>
                <a:cs typeface="Lucida Sans Unicode"/>
              </a:rPr>
              <a:t>Clustering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Decision Trees</a:t>
            </a:r>
          </a:p>
        </p:txBody>
      </p:sp>
      <p:pic>
        <p:nvPicPr>
          <p:cNvPr id="9218" name="Picture 2">
            <a:extLst>
              <a:ext uri="{FF2B5EF4-FFF2-40B4-BE49-F238E27FC236}">
                <a16:creationId xmlns:a16="http://schemas.microsoft.com/office/drawing/2014/main" id="{C4258076-4821-ED43-C13F-49E77FA8D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195" y="590550"/>
            <a:ext cx="4086928" cy="366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481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Decision Trees</a:t>
            </a:r>
          </a:p>
        </p:txBody>
      </p:sp>
      <p:sp>
        <p:nvSpPr>
          <p:cNvPr id="3" name="TextBox 2">
            <a:extLst>
              <a:ext uri="{FF2B5EF4-FFF2-40B4-BE49-F238E27FC236}">
                <a16:creationId xmlns:a16="http://schemas.microsoft.com/office/drawing/2014/main" id="{88DDECCD-49BF-190F-D1F0-F738F0F7BDF3}"/>
              </a:ext>
            </a:extLst>
          </p:cNvPr>
          <p:cNvSpPr txBox="1"/>
          <p:nvPr/>
        </p:nvSpPr>
        <p:spPr>
          <a:xfrm>
            <a:off x="4343400" y="133350"/>
            <a:ext cx="5105400" cy="307777"/>
          </a:xfrm>
          <a:prstGeom prst="rect">
            <a:avLst/>
          </a:prstGeom>
          <a:noFill/>
        </p:spPr>
        <p:txBody>
          <a:bodyPr wrap="square">
            <a:spAutoFit/>
          </a:bodyPr>
          <a:lstStyle/>
          <a:p>
            <a:pPr rtl="0">
              <a:spcBef>
                <a:spcPts val="0"/>
              </a:spcBef>
              <a:spcAft>
                <a:spcPts val="0"/>
              </a:spcAft>
            </a:pPr>
            <a:r>
              <a:rPr lang="en-US" sz="1400" b="0" i="1" u="none" strike="noStrike" dirty="0">
                <a:solidFill>
                  <a:srgbClr val="FF0000"/>
                </a:solidFill>
                <a:effectLst/>
                <a:latin typeface="Edu Diatype Rounded Semi-Mono" panose="020B0509040202060203" pitchFamily="49" charset="77"/>
              </a:rPr>
              <a:t>Did I play badminton for each day of the week? </a:t>
            </a:r>
            <a:endParaRPr lang="en-US" dirty="0">
              <a:latin typeface="Edu Diatype Rounded Semi-Mono" panose="020B0509040202060203" pitchFamily="49" charset="77"/>
            </a:endParaRPr>
          </a:p>
        </p:txBody>
      </p:sp>
      <p:pic>
        <p:nvPicPr>
          <p:cNvPr id="6" name="Picture 5">
            <a:extLst>
              <a:ext uri="{FF2B5EF4-FFF2-40B4-BE49-F238E27FC236}">
                <a16:creationId xmlns:a16="http://schemas.microsoft.com/office/drawing/2014/main" id="{DAF721CC-D63A-BCE9-93F6-C783DA4EE1FE}"/>
              </a:ext>
            </a:extLst>
          </p:cNvPr>
          <p:cNvPicPr>
            <a:picLocks noChangeAspect="1"/>
          </p:cNvPicPr>
          <p:nvPr/>
        </p:nvPicPr>
        <p:blipFill>
          <a:blip r:embed="rId3"/>
          <a:stretch>
            <a:fillRect/>
          </a:stretch>
        </p:blipFill>
        <p:spPr>
          <a:xfrm>
            <a:off x="4581525" y="2447115"/>
            <a:ext cx="4119671" cy="1979731"/>
          </a:xfrm>
          <a:prstGeom prst="rect">
            <a:avLst/>
          </a:prstGeom>
        </p:spPr>
      </p:pic>
      <p:pic>
        <p:nvPicPr>
          <p:cNvPr id="14" name="Picture 13">
            <a:extLst>
              <a:ext uri="{FF2B5EF4-FFF2-40B4-BE49-F238E27FC236}">
                <a16:creationId xmlns:a16="http://schemas.microsoft.com/office/drawing/2014/main" id="{CE087452-7478-2604-8296-796EEF27EEAE}"/>
              </a:ext>
            </a:extLst>
          </p:cNvPr>
          <p:cNvPicPr>
            <a:picLocks noChangeAspect="1"/>
          </p:cNvPicPr>
          <p:nvPr/>
        </p:nvPicPr>
        <p:blipFill>
          <a:blip r:embed="rId4"/>
          <a:stretch>
            <a:fillRect/>
          </a:stretch>
        </p:blipFill>
        <p:spPr>
          <a:xfrm>
            <a:off x="4648200" y="590550"/>
            <a:ext cx="3648617" cy="1856565"/>
          </a:xfrm>
          <a:prstGeom prst="rect">
            <a:avLst/>
          </a:prstGeom>
        </p:spPr>
      </p:pic>
      <p:sp>
        <p:nvSpPr>
          <p:cNvPr id="16" name="TextBox 15">
            <a:extLst>
              <a:ext uri="{FF2B5EF4-FFF2-40B4-BE49-F238E27FC236}">
                <a16:creationId xmlns:a16="http://schemas.microsoft.com/office/drawing/2014/main" id="{D6162CA0-0317-E371-4C58-99AD026DB0F9}"/>
              </a:ext>
            </a:extLst>
          </p:cNvPr>
          <p:cNvSpPr txBox="1"/>
          <p:nvPr/>
        </p:nvSpPr>
        <p:spPr>
          <a:xfrm>
            <a:off x="325204" y="1526790"/>
            <a:ext cx="3864481" cy="2585323"/>
          </a:xfrm>
          <a:prstGeom prst="rect">
            <a:avLst/>
          </a:prstGeom>
          <a:noFill/>
        </p:spPr>
        <p:txBody>
          <a:bodyPr wrap="square">
            <a:spAutoFit/>
          </a:bodyPr>
          <a:lstStyle/>
          <a:p>
            <a:r>
              <a:rPr lang="en-US" b="1" dirty="0"/>
              <a:t>Decision Tree</a:t>
            </a:r>
            <a:r>
              <a:rPr lang="en-US" dirty="0"/>
              <a:t>: </a:t>
            </a:r>
          </a:p>
          <a:p>
            <a:pPr marL="285750" indent="-285750">
              <a:buFont typeface="Courier New" panose="02070309020205020404" pitchFamily="49" charset="0"/>
              <a:buChar char="o"/>
            </a:pPr>
            <a:r>
              <a:rPr lang="en-US" dirty="0"/>
              <a:t>a model that makes decisions by splitting data into subsets based on feature values</a:t>
            </a:r>
          </a:p>
          <a:p>
            <a:pPr marL="285750" indent="-285750">
              <a:buFont typeface="Courier New" panose="02070309020205020404" pitchFamily="49" charset="0"/>
              <a:buChar char="o"/>
            </a:pPr>
            <a:r>
              <a:rPr lang="en-US" dirty="0"/>
              <a:t>each node represents a feature</a:t>
            </a:r>
          </a:p>
          <a:p>
            <a:pPr marL="285750" indent="-285750">
              <a:buFont typeface="Courier New" panose="02070309020205020404" pitchFamily="49" charset="0"/>
              <a:buChar char="o"/>
            </a:pPr>
            <a:r>
              <a:rPr lang="en-US" dirty="0"/>
              <a:t>each branch represents a decision rule </a:t>
            </a:r>
          </a:p>
          <a:p>
            <a:pPr marL="285750" indent="-285750">
              <a:buFont typeface="Courier New" panose="02070309020205020404" pitchFamily="49" charset="0"/>
              <a:buChar char="o"/>
            </a:pPr>
            <a:r>
              <a:rPr lang="en-US" dirty="0"/>
              <a:t>each leaf node represents an outcome</a:t>
            </a:r>
          </a:p>
        </p:txBody>
      </p:sp>
    </p:spTree>
    <p:extLst>
      <p:ext uri="{BB962C8B-B14F-4D97-AF65-F5344CB8AC3E}">
        <p14:creationId xmlns:p14="http://schemas.microsoft.com/office/powerpoint/2010/main" val="663934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220671" y="74377"/>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Decision Trees</a:t>
            </a:r>
          </a:p>
        </p:txBody>
      </p:sp>
      <p:sp>
        <p:nvSpPr>
          <p:cNvPr id="3" name="TextBox 2">
            <a:extLst>
              <a:ext uri="{FF2B5EF4-FFF2-40B4-BE49-F238E27FC236}">
                <a16:creationId xmlns:a16="http://schemas.microsoft.com/office/drawing/2014/main" id="{88DDECCD-49BF-190F-D1F0-F738F0F7BDF3}"/>
              </a:ext>
            </a:extLst>
          </p:cNvPr>
          <p:cNvSpPr txBox="1"/>
          <p:nvPr/>
        </p:nvSpPr>
        <p:spPr>
          <a:xfrm>
            <a:off x="4343400" y="133350"/>
            <a:ext cx="5105400" cy="307777"/>
          </a:xfrm>
          <a:prstGeom prst="rect">
            <a:avLst/>
          </a:prstGeom>
          <a:noFill/>
        </p:spPr>
        <p:txBody>
          <a:bodyPr wrap="square">
            <a:spAutoFit/>
          </a:bodyPr>
          <a:lstStyle/>
          <a:p>
            <a:pPr rtl="0">
              <a:spcBef>
                <a:spcPts val="0"/>
              </a:spcBef>
              <a:spcAft>
                <a:spcPts val="0"/>
              </a:spcAft>
            </a:pPr>
            <a:r>
              <a:rPr lang="en-US" sz="1400" b="0" i="1" u="none" strike="noStrike" dirty="0">
                <a:solidFill>
                  <a:srgbClr val="FF0000"/>
                </a:solidFill>
                <a:effectLst/>
                <a:latin typeface="Edu Diatype Rounded Semi-Mono" panose="020B0509040202060203" pitchFamily="49" charset="77"/>
              </a:rPr>
              <a:t>Did I play badminton for each day of the week? </a:t>
            </a:r>
            <a:endParaRPr lang="en-US" dirty="0">
              <a:latin typeface="Edu Diatype Rounded Semi-Mono" panose="020B0509040202060203" pitchFamily="49" charset="77"/>
            </a:endParaRPr>
          </a:p>
        </p:txBody>
      </p:sp>
      <p:pic>
        <p:nvPicPr>
          <p:cNvPr id="6" name="Picture 5">
            <a:extLst>
              <a:ext uri="{FF2B5EF4-FFF2-40B4-BE49-F238E27FC236}">
                <a16:creationId xmlns:a16="http://schemas.microsoft.com/office/drawing/2014/main" id="{DAF721CC-D63A-BCE9-93F6-C783DA4EE1FE}"/>
              </a:ext>
            </a:extLst>
          </p:cNvPr>
          <p:cNvPicPr>
            <a:picLocks noChangeAspect="1"/>
          </p:cNvPicPr>
          <p:nvPr/>
        </p:nvPicPr>
        <p:blipFill>
          <a:blip r:embed="rId3"/>
          <a:stretch>
            <a:fillRect/>
          </a:stretch>
        </p:blipFill>
        <p:spPr>
          <a:xfrm>
            <a:off x="4581525" y="2447115"/>
            <a:ext cx="4119671" cy="1979731"/>
          </a:xfrm>
          <a:prstGeom prst="rect">
            <a:avLst/>
          </a:prstGeom>
        </p:spPr>
      </p:pic>
      <p:pic>
        <p:nvPicPr>
          <p:cNvPr id="14" name="Picture 13">
            <a:extLst>
              <a:ext uri="{FF2B5EF4-FFF2-40B4-BE49-F238E27FC236}">
                <a16:creationId xmlns:a16="http://schemas.microsoft.com/office/drawing/2014/main" id="{CE087452-7478-2604-8296-796EEF27EEAE}"/>
              </a:ext>
            </a:extLst>
          </p:cNvPr>
          <p:cNvPicPr>
            <a:picLocks noChangeAspect="1"/>
          </p:cNvPicPr>
          <p:nvPr/>
        </p:nvPicPr>
        <p:blipFill>
          <a:blip r:embed="rId4"/>
          <a:stretch>
            <a:fillRect/>
          </a:stretch>
        </p:blipFill>
        <p:spPr>
          <a:xfrm>
            <a:off x="4648200" y="590550"/>
            <a:ext cx="3648617" cy="1856565"/>
          </a:xfrm>
          <a:prstGeom prst="rect">
            <a:avLst/>
          </a:prstGeom>
        </p:spPr>
      </p:pic>
      <p:pic>
        <p:nvPicPr>
          <p:cNvPr id="5" name="Picture 4">
            <a:extLst>
              <a:ext uri="{FF2B5EF4-FFF2-40B4-BE49-F238E27FC236}">
                <a16:creationId xmlns:a16="http://schemas.microsoft.com/office/drawing/2014/main" id="{4D50CACD-3030-304A-A4BE-EDCE1A11A045}"/>
              </a:ext>
            </a:extLst>
          </p:cNvPr>
          <p:cNvPicPr>
            <a:picLocks noChangeAspect="1"/>
          </p:cNvPicPr>
          <p:nvPr/>
        </p:nvPicPr>
        <p:blipFill>
          <a:blip r:embed="rId5"/>
          <a:stretch>
            <a:fillRect/>
          </a:stretch>
        </p:blipFill>
        <p:spPr>
          <a:xfrm>
            <a:off x="393293" y="1143587"/>
            <a:ext cx="704850" cy="228600"/>
          </a:xfrm>
          <a:prstGeom prst="rect">
            <a:avLst/>
          </a:prstGeom>
        </p:spPr>
      </p:pic>
      <p:sp>
        <p:nvSpPr>
          <p:cNvPr id="7" name="TextBox 6">
            <a:extLst>
              <a:ext uri="{FF2B5EF4-FFF2-40B4-BE49-F238E27FC236}">
                <a16:creationId xmlns:a16="http://schemas.microsoft.com/office/drawing/2014/main" id="{C18C046F-CA93-59CC-9325-44109FBCBA60}"/>
              </a:ext>
            </a:extLst>
          </p:cNvPr>
          <p:cNvSpPr txBox="1"/>
          <p:nvPr/>
        </p:nvSpPr>
        <p:spPr>
          <a:xfrm>
            <a:off x="342546" y="895350"/>
            <a:ext cx="3834354" cy="3416320"/>
          </a:xfrm>
          <a:prstGeom prst="rect">
            <a:avLst/>
          </a:prstGeom>
          <a:noFill/>
        </p:spPr>
        <p:txBody>
          <a:bodyPr wrap="square">
            <a:spAutoFit/>
          </a:bodyPr>
          <a:lstStyle/>
          <a:p>
            <a:r>
              <a:rPr lang="en-US" dirty="0"/>
              <a:t>Choosing the Best Feature and threshold to Split:</a:t>
            </a:r>
          </a:p>
          <a:p>
            <a:pPr marL="285750" indent="-285750">
              <a:buFont typeface="Courier New" panose="02070309020205020404" pitchFamily="49" charset="0"/>
              <a:buChar char="o"/>
            </a:pPr>
            <a:r>
              <a:rPr lang="en-US" dirty="0"/>
              <a:t>Gini impurity </a:t>
            </a:r>
          </a:p>
          <a:p>
            <a:pPr marL="285750" indent="-285750">
              <a:buFont typeface="Courier New" panose="02070309020205020404" pitchFamily="49" charset="0"/>
              <a:buChar char="o"/>
            </a:pPr>
            <a:r>
              <a:rPr lang="en-US" dirty="0"/>
              <a:t>Entropy (Information Gain)</a:t>
            </a:r>
          </a:p>
          <a:p>
            <a:pPr marL="285750" indent="-285750">
              <a:buFont typeface="Courier New" panose="02070309020205020404" pitchFamily="49" charset="0"/>
              <a:buChar char="o"/>
            </a:pPr>
            <a:endParaRPr lang="en-US" dirty="0"/>
          </a:p>
          <a:p>
            <a:r>
              <a:rPr lang="en-US" dirty="0"/>
              <a:t>Recursive Splitting: </a:t>
            </a:r>
          </a:p>
          <a:p>
            <a:pPr marL="285750" indent="-285750">
              <a:buFont typeface="Courier New" panose="02070309020205020404" pitchFamily="49" charset="0"/>
              <a:buChar char="o"/>
            </a:pPr>
            <a:r>
              <a:rPr lang="en-US" dirty="0"/>
              <a:t>Continue splitting at each node until stopping criteria are met (e.g., maximum depth, minimum samples per node)</a:t>
            </a:r>
          </a:p>
          <a:p>
            <a:pPr marL="285750" indent="-285750">
              <a:buFont typeface="Courier New" panose="02070309020205020404" pitchFamily="49" charset="0"/>
              <a:buChar char="o"/>
            </a:pPr>
            <a:endParaRPr lang="en-US" dirty="0"/>
          </a:p>
          <a:p>
            <a:r>
              <a:rPr lang="en-US" dirty="0"/>
              <a:t>Prediction</a:t>
            </a:r>
          </a:p>
        </p:txBody>
      </p:sp>
    </p:spTree>
    <p:extLst>
      <p:ext uri="{BB962C8B-B14F-4D97-AF65-F5344CB8AC3E}">
        <p14:creationId xmlns:p14="http://schemas.microsoft.com/office/powerpoint/2010/main" val="2517186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176797" y="372500"/>
            <a:ext cx="8655503"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Decision Trees</a:t>
            </a:r>
          </a:p>
        </p:txBody>
      </p:sp>
      <p:sp>
        <p:nvSpPr>
          <p:cNvPr id="3" name="TextBox 2">
            <a:extLst>
              <a:ext uri="{FF2B5EF4-FFF2-40B4-BE49-F238E27FC236}">
                <a16:creationId xmlns:a16="http://schemas.microsoft.com/office/drawing/2014/main" id="{88DDECCD-49BF-190F-D1F0-F738F0F7BDF3}"/>
              </a:ext>
            </a:extLst>
          </p:cNvPr>
          <p:cNvSpPr txBox="1"/>
          <p:nvPr/>
        </p:nvSpPr>
        <p:spPr>
          <a:xfrm>
            <a:off x="3733800" y="682175"/>
            <a:ext cx="2209800" cy="523220"/>
          </a:xfrm>
          <a:prstGeom prst="rect">
            <a:avLst/>
          </a:prstGeom>
          <a:noFill/>
        </p:spPr>
        <p:txBody>
          <a:bodyPr wrap="square">
            <a:spAutoFit/>
          </a:bodyPr>
          <a:lstStyle/>
          <a:p>
            <a:pPr rtl="0">
              <a:spcBef>
                <a:spcPts val="0"/>
              </a:spcBef>
              <a:spcAft>
                <a:spcPts val="0"/>
              </a:spcAft>
            </a:pPr>
            <a:r>
              <a:rPr lang="en-US" sz="1400" b="0" i="1" u="none" strike="noStrike" dirty="0">
                <a:solidFill>
                  <a:srgbClr val="FF0000"/>
                </a:solidFill>
                <a:effectLst/>
                <a:latin typeface="Edu Diatype Rounded Semi-Mono" panose="020B0509040202060203" pitchFamily="49" charset="77"/>
              </a:rPr>
              <a:t>Did I play badminton for each day of the week? </a:t>
            </a:r>
            <a:endParaRPr lang="en-US" dirty="0">
              <a:latin typeface="Edu Diatype Rounded Semi-Mono" panose="020B0509040202060203" pitchFamily="49" charset="77"/>
            </a:endParaRPr>
          </a:p>
        </p:txBody>
      </p:sp>
      <p:pic>
        <p:nvPicPr>
          <p:cNvPr id="14" name="Picture 13">
            <a:extLst>
              <a:ext uri="{FF2B5EF4-FFF2-40B4-BE49-F238E27FC236}">
                <a16:creationId xmlns:a16="http://schemas.microsoft.com/office/drawing/2014/main" id="{CE087452-7478-2604-8296-796EEF27EEAE}"/>
              </a:ext>
            </a:extLst>
          </p:cNvPr>
          <p:cNvPicPr>
            <a:picLocks noChangeAspect="1"/>
          </p:cNvPicPr>
          <p:nvPr/>
        </p:nvPicPr>
        <p:blipFill>
          <a:blip r:embed="rId3"/>
          <a:stretch>
            <a:fillRect/>
          </a:stretch>
        </p:blipFill>
        <p:spPr>
          <a:xfrm>
            <a:off x="4816893" y="2195625"/>
            <a:ext cx="3885556" cy="1977129"/>
          </a:xfrm>
          <a:prstGeom prst="rect">
            <a:avLst/>
          </a:prstGeom>
        </p:spPr>
      </p:pic>
      <p:pic>
        <p:nvPicPr>
          <p:cNvPr id="5" name="Picture 4">
            <a:extLst>
              <a:ext uri="{FF2B5EF4-FFF2-40B4-BE49-F238E27FC236}">
                <a16:creationId xmlns:a16="http://schemas.microsoft.com/office/drawing/2014/main" id="{9519B4D0-9EE7-02B4-1A8D-3C61ADDD1FD5}"/>
              </a:ext>
            </a:extLst>
          </p:cNvPr>
          <p:cNvPicPr>
            <a:picLocks noChangeAspect="1"/>
          </p:cNvPicPr>
          <p:nvPr/>
        </p:nvPicPr>
        <p:blipFill>
          <a:blip r:embed="rId4"/>
          <a:stretch>
            <a:fillRect/>
          </a:stretch>
        </p:blipFill>
        <p:spPr>
          <a:xfrm>
            <a:off x="3836931" y="239937"/>
            <a:ext cx="5130272" cy="1646013"/>
          </a:xfrm>
          <a:prstGeom prst="rect">
            <a:avLst/>
          </a:prstGeom>
        </p:spPr>
      </p:pic>
      <p:pic>
        <p:nvPicPr>
          <p:cNvPr id="12" name="Picture 11">
            <a:extLst>
              <a:ext uri="{FF2B5EF4-FFF2-40B4-BE49-F238E27FC236}">
                <a16:creationId xmlns:a16="http://schemas.microsoft.com/office/drawing/2014/main" id="{F88DAAF3-7606-CBA5-C76D-C9C6D8E3239A}"/>
              </a:ext>
            </a:extLst>
          </p:cNvPr>
          <p:cNvPicPr>
            <a:picLocks noChangeAspect="1"/>
          </p:cNvPicPr>
          <p:nvPr/>
        </p:nvPicPr>
        <p:blipFill>
          <a:blip r:embed="rId5"/>
          <a:stretch>
            <a:fillRect/>
          </a:stretch>
        </p:blipFill>
        <p:spPr>
          <a:xfrm>
            <a:off x="457200" y="1825681"/>
            <a:ext cx="3918555" cy="1044536"/>
          </a:xfrm>
          <a:prstGeom prst="rect">
            <a:avLst/>
          </a:prstGeom>
        </p:spPr>
      </p:pic>
      <p:sp>
        <p:nvSpPr>
          <p:cNvPr id="15" name="TextBox 14">
            <a:extLst>
              <a:ext uri="{FF2B5EF4-FFF2-40B4-BE49-F238E27FC236}">
                <a16:creationId xmlns:a16="http://schemas.microsoft.com/office/drawing/2014/main" id="{1CA76A10-C1FD-F2B1-96C6-644C8EECD21A}"/>
              </a:ext>
            </a:extLst>
          </p:cNvPr>
          <p:cNvSpPr txBox="1"/>
          <p:nvPr/>
        </p:nvSpPr>
        <p:spPr>
          <a:xfrm>
            <a:off x="176797" y="1436861"/>
            <a:ext cx="4953964" cy="369332"/>
          </a:xfrm>
          <a:prstGeom prst="rect">
            <a:avLst/>
          </a:prstGeom>
          <a:noFill/>
        </p:spPr>
        <p:txBody>
          <a:bodyPr wrap="square">
            <a:spAutoFit/>
          </a:bodyPr>
          <a:lstStyle/>
          <a:p>
            <a:r>
              <a:rPr lang="en-US" b="1" dirty="0"/>
              <a:t>The Entropy of the  root node: </a:t>
            </a:r>
          </a:p>
        </p:txBody>
      </p:sp>
      <p:sp>
        <p:nvSpPr>
          <p:cNvPr id="17" name="TextBox 16">
            <a:extLst>
              <a:ext uri="{FF2B5EF4-FFF2-40B4-BE49-F238E27FC236}">
                <a16:creationId xmlns:a16="http://schemas.microsoft.com/office/drawing/2014/main" id="{1F63B707-4131-46BC-78A4-9CAF71E9AFB5}"/>
              </a:ext>
            </a:extLst>
          </p:cNvPr>
          <p:cNvSpPr txBox="1"/>
          <p:nvPr/>
        </p:nvSpPr>
        <p:spPr>
          <a:xfrm>
            <a:off x="176797" y="2865232"/>
            <a:ext cx="4577786" cy="369332"/>
          </a:xfrm>
          <a:prstGeom prst="rect">
            <a:avLst/>
          </a:prstGeom>
          <a:noFill/>
        </p:spPr>
        <p:txBody>
          <a:bodyPr wrap="square">
            <a:spAutoFit/>
          </a:bodyPr>
          <a:lstStyle/>
          <a:p>
            <a:r>
              <a:rPr lang="en-US" b="1" dirty="0"/>
              <a:t>Weighted average entropy for weather:</a:t>
            </a:r>
          </a:p>
        </p:txBody>
      </p:sp>
      <p:pic>
        <p:nvPicPr>
          <p:cNvPr id="19" name="Picture 18">
            <a:extLst>
              <a:ext uri="{FF2B5EF4-FFF2-40B4-BE49-F238E27FC236}">
                <a16:creationId xmlns:a16="http://schemas.microsoft.com/office/drawing/2014/main" id="{36846FF0-F128-1A8C-8656-5F530FC846D4}"/>
              </a:ext>
            </a:extLst>
          </p:cNvPr>
          <p:cNvPicPr>
            <a:picLocks noChangeAspect="1"/>
          </p:cNvPicPr>
          <p:nvPr/>
        </p:nvPicPr>
        <p:blipFill>
          <a:blip r:embed="rId6"/>
          <a:stretch>
            <a:fillRect/>
          </a:stretch>
        </p:blipFill>
        <p:spPr>
          <a:xfrm>
            <a:off x="548639" y="3290705"/>
            <a:ext cx="939858" cy="209487"/>
          </a:xfrm>
          <a:prstGeom prst="rect">
            <a:avLst/>
          </a:prstGeom>
        </p:spPr>
      </p:pic>
      <p:pic>
        <p:nvPicPr>
          <p:cNvPr id="21" name="Picture 20">
            <a:extLst>
              <a:ext uri="{FF2B5EF4-FFF2-40B4-BE49-F238E27FC236}">
                <a16:creationId xmlns:a16="http://schemas.microsoft.com/office/drawing/2014/main" id="{B9A680D5-B124-A7FB-D786-1EFEEFF85DF0}"/>
              </a:ext>
            </a:extLst>
          </p:cNvPr>
          <p:cNvPicPr>
            <a:picLocks noChangeAspect="1"/>
          </p:cNvPicPr>
          <p:nvPr/>
        </p:nvPicPr>
        <p:blipFill>
          <a:blip r:embed="rId7"/>
          <a:stretch>
            <a:fillRect/>
          </a:stretch>
        </p:blipFill>
        <p:spPr>
          <a:xfrm>
            <a:off x="1518977" y="3275242"/>
            <a:ext cx="483541" cy="213512"/>
          </a:xfrm>
          <a:prstGeom prst="rect">
            <a:avLst/>
          </a:prstGeom>
        </p:spPr>
      </p:pic>
      <p:pic>
        <p:nvPicPr>
          <p:cNvPr id="23" name="Picture 22">
            <a:extLst>
              <a:ext uri="{FF2B5EF4-FFF2-40B4-BE49-F238E27FC236}">
                <a16:creationId xmlns:a16="http://schemas.microsoft.com/office/drawing/2014/main" id="{41EEF3E6-088C-CF58-4A2F-F54E051F4DA0}"/>
              </a:ext>
            </a:extLst>
          </p:cNvPr>
          <p:cNvPicPr>
            <a:picLocks noChangeAspect="1"/>
          </p:cNvPicPr>
          <p:nvPr/>
        </p:nvPicPr>
        <p:blipFill>
          <a:blip r:embed="rId8"/>
          <a:stretch>
            <a:fillRect/>
          </a:stretch>
        </p:blipFill>
        <p:spPr>
          <a:xfrm>
            <a:off x="533399" y="4099184"/>
            <a:ext cx="3200401" cy="229020"/>
          </a:xfrm>
          <a:prstGeom prst="rect">
            <a:avLst/>
          </a:prstGeom>
        </p:spPr>
      </p:pic>
      <p:sp>
        <p:nvSpPr>
          <p:cNvPr id="25" name="TextBox 24">
            <a:extLst>
              <a:ext uri="{FF2B5EF4-FFF2-40B4-BE49-F238E27FC236}">
                <a16:creationId xmlns:a16="http://schemas.microsoft.com/office/drawing/2014/main" id="{E4CEC51D-0D44-95B6-0C70-5A0A61E18B3F}"/>
              </a:ext>
            </a:extLst>
          </p:cNvPr>
          <p:cNvSpPr txBox="1"/>
          <p:nvPr/>
        </p:nvSpPr>
        <p:spPr>
          <a:xfrm>
            <a:off x="209104" y="3666558"/>
            <a:ext cx="4577080" cy="369332"/>
          </a:xfrm>
          <a:prstGeom prst="rect">
            <a:avLst/>
          </a:prstGeom>
          <a:noFill/>
        </p:spPr>
        <p:txBody>
          <a:bodyPr wrap="square">
            <a:spAutoFit/>
          </a:bodyPr>
          <a:lstStyle/>
          <a:p>
            <a:r>
              <a:rPr lang="en-US" b="1" dirty="0"/>
              <a:t>Information Gain</a:t>
            </a:r>
          </a:p>
        </p:txBody>
      </p:sp>
    </p:spTree>
    <p:extLst>
      <p:ext uri="{BB962C8B-B14F-4D97-AF65-F5344CB8AC3E}">
        <p14:creationId xmlns:p14="http://schemas.microsoft.com/office/powerpoint/2010/main" val="4112709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129824"/>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Decision Trees</a:t>
            </a:r>
          </a:p>
        </p:txBody>
      </p:sp>
      <p:sp>
        <p:nvSpPr>
          <p:cNvPr id="3" name="TextBox 2">
            <a:extLst>
              <a:ext uri="{FF2B5EF4-FFF2-40B4-BE49-F238E27FC236}">
                <a16:creationId xmlns:a16="http://schemas.microsoft.com/office/drawing/2014/main" id="{88DDECCD-49BF-190F-D1F0-F738F0F7BDF3}"/>
              </a:ext>
            </a:extLst>
          </p:cNvPr>
          <p:cNvSpPr txBox="1"/>
          <p:nvPr/>
        </p:nvSpPr>
        <p:spPr>
          <a:xfrm>
            <a:off x="4012557" y="540362"/>
            <a:ext cx="5105400" cy="307777"/>
          </a:xfrm>
          <a:prstGeom prst="rect">
            <a:avLst/>
          </a:prstGeom>
          <a:noFill/>
        </p:spPr>
        <p:txBody>
          <a:bodyPr wrap="square">
            <a:spAutoFit/>
          </a:bodyPr>
          <a:lstStyle/>
          <a:p>
            <a:pPr rtl="0">
              <a:spcBef>
                <a:spcPts val="0"/>
              </a:spcBef>
              <a:spcAft>
                <a:spcPts val="0"/>
              </a:spcAft>
            </a:pPr>
            <a:r>
              <a:rPr lang="en-US" sz="1400" b="0" i="1" u="none" strike="noStrike" dirty="0">
                <a:solidFill>
                  <a:srgbClr val="FF0000"/>
                </a:solidFill>
                <a:effectLst/>
                <a:latin typeface="Edu Diatype Rounded Semi-Mono" panose="020B0509040202060203" pitchFamily="49" charset="77"/>
              </a:rPr>
              <a:t>What causes someone to make big purchases?</a:t>
            </a:r>
            <a:endParaRPr lang="en-US" dirty="0">
              <a:latin typeface="Edu Diatype Rounded Semi-Mono" panose="020B0509040202060203" pitchFamily="49" charset="77"/>
            </a:endParaRPr>
          </a:p>
        </p:txBody>
      </p:sp>
      <p:pic>
        <p:nvPicPr>
          <p:cNvPr id="13314" name="Picture 2">
            <a:extLst>
              <a:ext uri="{FF2B5EF4-FFF2-40B4-BE49-F238E27FC236}">
                <a16:creationId xmlns:a16="http://schemas.microsoft.com/office/drawing/2014/main" id="{BE9E5A4B-7B4E-D831-33AD-B72A03C141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152328"/>
            <a:ext cx="5735896" cy="3111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DC426E-CFB2-2665-E940-636911E1158B}"/>
              </a:ext>
            </a:extLst>
          </p:cNvPr>
          <p:cNvSpPr txBox="1"/>
          <p:nvPr/>
        </p:nvSpPr>
        <p:spPr>
          <a:xfrm>
            <a:off x="3733800" y="829001"/>
            <a:ext cx="7417205" cy="276999"/>
          </a:xfrm>
          <a:prstGeom prst="rect">
            <a:avLst/>
          </a:prstGeom>
          <a:noFill/>
        </p:spPr>
        <p:txBody>
          <a:bodyPr wrap="square">
            <a:spAutoFit/>
          </a:bodyPr>
          <a:lstStyle/>
          <a:p>
            <a:r>
              <a:rPr lang="en-US" sz="1200" dirty="0"/>
              <a:t>the counts of instances that do not make big purchases (0) and those that do (1).</a:t>
            </a:r>
          </a:p>
        </p:txBody>
      </p:sp>
    </p:spTree>
    <p:extLst>
      <p:ext uri="{BB962C8B-B14F-4D97-AF65-F5344CB8AC3E}">
        <p14:creationId xmlns:p14="http://schemas.microsoft.com/office/powerpoint/2010/main" val="2597650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Decision Trees</a:t>
            </a:r>
          </a:p>
        </p:txBody>
      </p:sp>
      <p:pic>
        <p:nvPicPr>
          <p:cNvPr id="13314" name="Picture 2">
            <a:extLst>
              <a:ext uri="{FF2B5EF4-FFF2-40B4-BE49-F238E27FC236}">
                <a16:creationId xmlns:a16="http://schemas.microsoft.com/office/drawing/2014/main" id="{BE9E5A4B-7B4E-D831-33AD-B72A03C141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3081" y="1099180"/>
            <a:ext cx="5524029" cy="299657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60;p28">
            <a:extLst>
              <a:ext uri="{FF2B5EF4-FFF2-40B4-BE49-F238E27FC236}">
                <a16:creationId xmlns:a16="http://schemas.microsoft.com/office/drawing/2014/main" id="{AA294BE3-F629-6A7C-00DD-D12B64A73D42}"/>
              </a:ext>
            </a:extLst>
          </p:cNvPr>
          <p:cNvSpPr txBox="1">
            <a:spLocks noGrp="1"/>
          </p:cNvSpPr>
          <p:nvPr>
            <p:ph type="body" idx="1"/>
          </p:nvPr>
        </p:nvSpPr>
        <p:spPr>
          <a:xfrm>
            <a:off x="140185" y="1504950"/>
            <a:ext cx="4260300" cy="3099900"/>
          </a:xfrm>
          <a:prstGeom prst="rect">
            <a:avLst/>
          </a:prstGeom>
        </p:spPr>
        <p:txBody>
          <a:bodyPr spcFirstLastPara="1" wrap="square" lIns="91425" tIns="91425" rIns="91425" bIns="91425" anchor="t" anchorCtr="0">
            <a:noAutofit/>
          </a:bodyPr>
          <a:lstStyle/>
          <a:p>
            <a:pPr marL="425450" lvl="0" indent="-285750" algn="l" rtl="0">
              <a:spcBef>
                <a:spcPts val="0"/>
              </a:spcBef>
              <a:spcAft>
                <a:spcPts val="0"/>
              </a:spcAft>
              <a:buSzPts val="1400"/>
              <a:buFont typeface="Courier New" panose="02070309020205020404" pitchFamily="49" charset="0"/>
              <a:buChar char="o"/>
            </a:pPr>
            <a:r>
              <a:rPr lang="en-US" sz="1400" dirty="0"/>
              <a:t>We are going to select a split in the tree that is best able to separate our data into its purest target classes.</a:t>
            </a:r>
          </a:p>
          <a:p>
            <a:pPr marL="882650" lvl="1" indent="-285750" algn="l" rtl="0">
              <a:spcBef>
                <a:spcPts val="0"/>
              </a:spcBef>
              <a:buFont typeface="Courier New" panose="02070309020205020404" pitchFamily="49" charset="0"/>
              <a:buChar char="o"/>
            </a:pPr>
            <a:r>
              <a:rPr lang="en-US" sz="1600" dirty="0"/>
              <a:t>Purity: how similar the instances within a subset are in terms of the target variable.</a:t>
            </a:r>
          </a:p>
          <a:p>
            <a:pPr marL="425450" lvl="0" indent="-285750" algn="l" rtl="0">
              <a:spcBef>
                <a:spcPts val="0"/>
              </a:spcBef>
              <a:spcAft>
                <a:spcPts val="0"/>
              </a:spcAft>
              <a:buSzPts val="1400"/>
              <a:buFont typeface="Courier New" panose="02070309020205020404" pitchFamily="49" charset="0"/>
              <a:buChar char="o"/>
            </a:pPr>
            <a:endParaRPr lang="en-US" sz="1400" dirty="0"/>
          </a:p>
        </p:txBody>
      </p:sp>
      <p:sp>
        <p:nvSpPr>
          <p:cNvPr id="3" name="TextBox 2">
            <a:extLst>
              <a:ext uri="{FF2B5EF4-FFF2-40B4-BE49-F238E27FC236}">
                <a16:creationId xmlns:a16="http://schemas.microsoft.com/office/drawing/2014/main" id="{B1C8685F-66DB-D8BE-0FC2-97387EECCFA0}"/>
              </a:ext>
            </a:extLst>
          </p:cNvPr>
          <p:cNvSpPr txBox="1"/>
          <p:nvPr/>
        </p:nvSpPr>
        <p:spPr>
          <a:xfrm>
            <a:off x="281799" y="3064787"/>
            <a:ext cx="3422100" cy="738664"/>
          </a:xfrm>
          <a:prstGeom prst="rect">
            <a:avLst/>
          </a:prstGeom>
          <a:noFill/>
        </p:spPr>
        <p:txBody>
          <a:bodyPr wrap="square">
            <a:spAutoFit/>
          </a:bodyPr>
          <a:lstStyle/>
          <a:p>
            <a:pPr marL="285750" indent="-285750">
              <a:buFont typeface="Courier New" panose="02070309020205020404" pitchFamily="49" charset="0"/>
              <a:buChar char="o"/>
            </a:pPr>
            <a:r>
              <a:rPr lang="en-US" sz="1400" dirty="0">
                <a:solidFill>
                  <a:srgbClr val="283149"/>
                </a:solidFill>
                <a:latin typeface="Edu Diatype Rounded Semi-Mono" panose="020B0509040202060203" pitchFamily="49" charset="77"/>
                <a:cs typeface="Lucida Sans Unicode"/>
              </a:rPr>
              <a:t>Root node splits: marital status is a significant factor in determining big purchases</a:t>
            </a:r>
          </a:p>
        </p:txBody>
      </p:sp>
      <p:sp>
        <p:nvSpPr>
          <p:cNvPr id="4" name="TextBox 3">
            <a:extLst>
              <a:ext uri="{FF2B5EF4-FFF2-40B4-BE49-F238E27FC236}">
                <a16:creationId xmlns:a16="http://schemas.microsoft.com/office/drawing/2014/main" id="{4D79187C-3F96-83F3-05E1-EDBDDDDFBDF3}"/>
              </a:ext>
            </a:extLst>
          </p:cNvPr>
          <p:cNvSpPr txBox="1"/>
          <p:nvPr/>
        </p:nvSpPr>
        <p:spPr>
          <a:xfrm>
            <a:off x="4012557" y="540362"/>
            <a:ext cx="5105400" cy="307777"/>
          </a:xfrm>
          <a:prstGeom prst="rect">
            <a:avLst/>
          </a:prstGeom>
          <a:noFill/>
        </p:spPr>
        <p:txBody>
          <a:bodyPr wrap="square">
            <a:spAutoFit/>
          </a:bodyPr>
          <a:lstStyle/>
          <a:p>
            <a:pPr rtl="0">
              <a:spcBef>
                <a:spcPts val="0"/>
              </a:spcBef>
              <a:spcAft>
                <a:spcPts val="0"/>
              </a:spcAft>
            </a:pPr>
            <a:r>
              <a:rPr lang="en-US" sz="1400" b="0" i="1" u="none" strike="noStrike" dirty="0">
                <a:solidFill>
                  <a:srgbClr val="FF0000"/>
                </a:solidFill>
                <a:effectLst/>
                <a:latin typeface="Edu Diatype Rounded Semi-Mono" panose="020B0509040202060203" pitchFamily="49" charset="77"/>
              </a:rPr>
              <a:t>What causes someone to make big purchases?</a:t>
            </a:r>
            <a:endParaRPr lang="en-US" dirty="0">
              <a:latin typeface="Edu Diatype Rounded Semi-Mono" panose="020B0509040202060203" pitchFamily="49" charset="77"/>
            </a:endParaRPr>
          </a:p>
        </p:txBody>
      </p:sp>
    </p:spTree>
    <p:extLst>
      <p:ext uri="{BB962C8B-B14F-4D97-AF65-F5344CB8AC3E}">
        <p14:creationId xmlns:p14="http://schemas.microsoft.com/office/powerpoint/2010/main" val="3018948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699" y="102307"/>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Decision Trees</a:t>
            </a:r>
          </a:p>
        </p:txBody>
      </p:sp>
      <p:sp>
        <p:nvSpPr>
          <p:cNvPr id="3" name="TextBox 2">
            <a:extLst>
              <a:ext uri="{FF2B5EF4-FFF2-40B4-BE49-F238E27FC236}">
                <a16:creationId xmlns:a16="http://schemas.microsoft.com/office/drawing/2014/main" id="{88DDECCD-49BF-190F-D1F0-F738F0F7BDF3}"/>
              </a:ext>
            </a:extLst>
          </p:cNvPr>
          <p:cNvSpPr txBox="1"/>
          <p:nvPr/>
        </p:nvSpPr>
        <p:spPr>
          <a:xfrm>
            <a:off x="4038600" y="1017891"/>
            <a:ext cx="5105400" cy="738664"/>
          </a:xfrm>
          <a:prstGeom prst="rect">
            <a:avLst/>
          </a:prstGeom>
          <a:noFill/>
        </p:spPr>
        <p:txBody>
          <a:bodyPr wrap="square">
            <a:spAutoFit/>
          </a:bodyPr>
          <a:lstStyle/>
          <a:p>
            <a:pPr rtl="0">
              <a:spcBef>
                <a:spcPts val="0"/>
              </a:spcBef>
              <a:spcAft>
                <a:spcPts val="0"/>
              </a:spcAft>
            </a:pPr>
            <a:r>
              <a:rPr lang="en-US" sz="1400" b="0" i="1" u="none" strike="noStrike" dirty="0">
                <a:solidFill>
                  <a:srgbClr val="FF0000"/>
                </a:solidFill>
                <a:effectLst/>
                <a:latin typeface="Edu Diatype Rounded Semi-Mono" panose="020B0509040202060203" pitchFamily="49" charset="77"/>
              </a:rPr>
              <a:t>This is another way to visualize the decision tree</a:t>
            </a:r>
            <a:endParaRPr lang="en-US" b="0" dirty="0">
              <a:effectLst/>
              <a:latin typeface="Edu Diatype Rounded Semi-Mono" panose="020B0509040202060203" pitchFamily="49" charset="77"/>
            </a:endParaRPr>
          </a:p>
          <a:p>
            <a:br>
              <a:rPr lang="en-US" dirty="0">
                <a:latin typeface="Edu Diatype Rounded Semi-Mono" panose="020B0509040202060203" pitchFamily="49" charset="77"/>
              </a:rPr>
            </a:br>
            <a:endParaRPr lang="en-US" dirty="0">
              <a:latin typeface="Edu Diatype Rounded Semi-Mono" panose="020B0509040202060203" pitchFamily="49" charset="77"/>
            </a:endParaRPr>
          </a:p>
        </p:txBody>
      </p:sp>
      <p:pic>
        <p:nvPicPr>
          <p:cNvPr id="15362" name="Picture 2">
            <a:extLst>
              <a:ext uri="{FF2B5EF4-FFF2-40B4-BE49-F238E27FC236}">
                <a16:creationId xmlns:a16="http://schemas.microsoft.com/office/drawing/2014/main" id="{714B0207-9774-D48F-2666-9038CD886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387223"/>
            <a:ext cx="6215742" cy="29039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004CE2-3800-9F39-CD6E-516AFA11BF55}"/>
              </a:ext>
            </a:extLst>
          </p:cNvPr>
          <p:cNvSpPr txBox="1"/>
          <p:nvPr/>
        </p:nvSpPr>
        <p:spPr>
          <a:xfrm>
            <a:off x="454307" y="1549101"/>
            <a:ext cx="4577786" cy="369332"/>
          </a:xfrm>
          <a:prstGeom prst="rect">
            <a:avLst/>
          </a:prstGeom>
          <a:noFill/>
        </p:spPr>
        <p:txBody>
          <a:bodyPr wrap="square">
            <a:spAutoFit/>
          </a:bodyPr>
          <a:lstStyle/>
          <a:p>
            <a:r>
              <a:rPr lang="en-US" dirty="0"/>
              <a:t>First Split (X1 = 3):</a:t>
            </a:r>
          </a:p>
        </p:txBody>
      </p:sp>
      <p:sp>
        <p:nvSpPr>
          <p:cNvPr id="12" name="TextBox 11">
            <a:extLst>
              <a:ext uri="{FF2B5EF4-FFF2-40B4-BE49-F238E27FC236}">
                <a16:creationId xmlns:a16="http://schemas.microsoft.com/office/drawing/2014/main" id="{17DF7D81-8F18-B222-2F3B-D73F866521D4}"/>
              </a:ext>
            </a:extLst>
          </p:cNvPr>
          <p:cNvSpPr txBox="1"/>
          <p:nvPr/>
        </p:nvSpPr>
        <p:spPr>
          <a:xfrm>
            <a:off x="454307" y="1910326"/>
            <a:ext cx="4577786" cy="369332"/>
          </a:xfrm>
          <a:prstGeom prst="rect">
            <a:avLst/>
          </a:prstGeom>
          <a:noFill/>
        </p:spPr>
        <p:txBody>
          <a:bodyPr wrap="square">
            <a:spAutoFit/>
          </a:bodyPr>
          <a:lstStyle/>
          <a:p>
            <a:r>
              <a:rPr lang="en-US" dirty="0"/>
              <a:t>Second Split (X2 = 3)</a:t>
            </a:r>
          </a:p>
        </p:txBody>
      </p:sp>
    </p:spTree>
    <p:extLst>
      <p:ext uri="{BB962C8B-B14F-4D97-AF65-F5344CB8AC3E}">
        <p14:creationId xmlns:p14="http://schemas.microsoft.com/office/powerpoint/2010/main" val="2641114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Ensemble Methods: </a:t>
            </a:r>
            <a:r>
              <a:rPr lang="en-US" sz="1800" dirty="0"/>
              <a:t>combine the predictions of multiple models </a:t>
            </a:r>
            <a:endParaRPr lang="en-US" dirty="0"/>
          </a:p>
        </p:txBody>
      </p:sp>
      <p:sp>
        <p:nvSpPr>
          <p:cNvPr id="3" name="TextBox 2">
            <a:extLst>
              <a:ext uri="{FF2B5EF4-FFF2-40B4-BE49-F238E27FC236}">
                <a16:creationId xmlns:a16="http://schemas.microsoft.com/office/drawing/2014/main" id="{88DDECCD-49BF-190F-D1F0-F738F0F7BDF3}"/>
              </a:ext>
            </a:extLst>
          </p:cNvPr>
          <p:cNvSpPr txBox="1"/>
          <p:nvPr/>
        </p:nvSpPr>
        <p:spPr>
          <a:xfrm>
            <a:off x="2286000" y="1411619"/>
            <a:ext cx="5105400" cy="307777"/>
          </a:xfrm>
          <a:prstGeom prst="rect">
            <a:avLst/>
          </a:prstGeom>
          <a:noFill/>
        </p:spPr>
        <p:txBody>
          <a:bodyPr wrap="square">
            <a:spAutoFit/>
          </a:bodyPr>
          <a:lstStyle/>
          <a:p>
            <a:pPr rtl="0">
              <a:spcBef>
                <a:spcPts val="0"/>
              </a:spcBef>
              <a:spcAft>
                <a:spcPts val="0"/>
              </a:spcAft>
            </a:pPr>
            <a:r>
              <a:rPr lang="en-US" sz="1400" b="0" i="1" u="none" strike="noStrike" dirty="0">
                <a:solidFill>
                  <a:srgbClr val="FF0000"/>
                </a:solidFill>
                <a:effectLst/>
                <a:latin typeface="Edu Diatype Rounded Semi-Mono" panose="020B0509040202060203" pitchFamily="49" charset="77"/>
              </a:rPr>
              <a:t>Imagine if we had multiple (typically shallow) trees</a:t>
            </a:r>
          </a:p>
        </p:txBody>
      </p:sp>
      <p:pic>
        <p:nvPicPr>
          <p:cNvPr id="19458" name="Picture 2">
            <a:extLst>
              <a:ext uri="{FF2B5EF4-FFF2-40B4-BE49-F238E27FC236}">
                <a16:creationId xmlns:a16="http://schemas.microsoft.com/office/drawing/2014/main" id="{16AD71D9-CE7A-B0AE-AD9A-473167D33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16675"/>
            <a:ext cx="9144000" cy="285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953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Ensemble Methods: Random Forest</a:t>
            </a:r>
          </a:p>
        </p:txBody>
      </p:sp>
      <p:sp>
        <p:nvSpPr>
          <p:cNvPr id="5" name="Google Shape;160;p28">
            <a:extLst>
              <a:ext uri="{FF2B5EF4-FFF2-40B4-BE49-F238E27FC236}">
                <a16:creationId xmlns:a16="http://schemas.microsoft.com/office/drawing/2014/main" id="{811B899A-06C4-E080-8138-ED5C1D30DEE5}"/>
              </a:ext>
            </a:extLst>
          </p:cNvPr>
          <p:cNvSpPr txBox="1">
            <a:spLocks noGrp="1"/>
          </p:cNvSpPr>
          <p:nvPr>
            <p:ph type="body" idx="1"/>
          </p:nvPr>
        </p:nvSpPr>
        <p:spPr>
          <a:xfrm>
            <a:off x="311700" y="1468825"/>
            <a:ext cx="4260300" cy="309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ourier New" panose="02070309020205020404" pitchFamily="49" charset="0"/>
              <a:buChar char="o"/>
            </a:pPr>
            <a:r>
              <a:rPr lang="en-US" sz="1400" dirty="0"/>
              <a:t>Tree in the random forest is trained on a subset of the data and a random subset of the input features.</a:t>
            </a:r>
          </a:p>
          <a:p>
            <a:pPr marL="457200" lvl="0" indent="-317500" algn="l" rtl="0">
              <a:spcBef>
                <a:spcPts val="0"/>
              </a:spcBef>
              <a:spcAft>
                <a:spcPts val="0"/>
              </a:spcAft>
              <a:buSzPts val="1400"/>
              <a:buFont typeface="Courier New" panose="02070309020205020404" pitchFamily="49" charset="0"/>
              <a:buChar char="o"/>
            </a:pPr>
            <a:endParaRPr lang="en-US" sz="1400" dirty="0"/>
          </a:p>
          <a:p>
            <a:pPr marL="457200" lvl="0" indent="-317500" algn="l" rtl="0">
              <a:spcBef>
                <a:spcPts val="0"/>
              </a:spcBef>
              <a:spcAft>
                <a:spcPts val="0"/>
              </a:spcAft>
              <a:buSzPts val="1400"/>
              <a:buFont typeface="Courier New" panose="02070309020205020404" pitchFamily="49" charset="0"/>
              <a:buChar char="o"/>
            </a:pPr>
            <a:r>
              <a:rPr lang="en-US" sz="1400" dirty="0"/>
              <a:t>So, each tree makes decisions based on a different subset of features.</a:t>
            </a:r>
          </a:p>
          <a:p>
            <a:pPr marL="457200" lvl="0" indent="-317500" algn="l" rtl="0">
              <a:spcBef>
                <a:spcPts val="0"/>
              </a:spcBef>
              <a:spcAft>
                <a:spcPts val="0"/>
              </a:spcAft>
              <a:buSzPts val="1400"/>
              <a:buFont typeface="Courier New" panose="02070309020205020404" pitchFamily="49" charset="0"/>
              <a:buChar char="o"/>
            </a:pPr>
            <a:endParaRPr lang="en-US" sz="1400" dirty="0"/>
          </a:p>
          <a:p>
            <a:pPr marL="457200" lvl="0" indent="-317500" algn="l" rtl="0">
              <a:spcBef>
                <a:spcPts val="0"/>
              </a:spcBef>
              <a:spcAft>
                <a:spcPts val="0"/>
              </a:spcAft>
              <a:buSzPts val="1400"/>
              <a:buFont typeface="Courier New" panose="02070309020205020404" pitchFamily="49" charset="0"/>
              <a:buChar char="o"/>
            </a:pPr>
            <a:r>
              <a:rPr lang="en-US" sz="1400" dirty="0"/>
              <a:t>To predict a new data point, the random forest takes the majority vote of the predictions of all the individual decision trees. </a:t>
            </a:r>
          </a:p>
        </p:txBody>
      </p:sp>
      <p:pic>
        <p:nvPicPr>
          <p:cNvPr id="23556" name="Picture 4" descr="Introducing TensorFlow Decision Forests — The TensorFlow Blog">
            <a:extLst>
              <a:ext uri="{FF2B5EF4-FFF2-40B4-BE49-F238E27FC236}">
                <a16:creationId xmlns:a16="http://schemas.microsoft.com/office/drawing/2014/main" id="{E4961BB2-F971-69F4-2A94-D9C565D876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1161" y="2038350"/>
            <a:ext cx="4110785" cy="1729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86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81200" y="3843963"/>
            <a:ext cx="6159627"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latin typeface="Trebuchet MS"/>
                <a:cs typeface="Trebuchet MS"/>
              </a:rPr>
              <a:t>Unsupervised Learning</a:t>
            </a:r>
            <a:endParaRPr sz="4000" b="1" dirty="0">
              <a:solidFill>
                <a:schemeClr val="bg1"/>
              </a:solidFill>
              <a:latin typeface="Trebuchet MS"/>
              <a:cs typeface="Trebuchet MS"/>
            </a:endParaRPr>
          </a:p>
        </p:txBody>
      </p:sp>
      <p:sp>
        <p:nvSpPr>
          <p:cNvPr id="4" name="object 4"/>
          <p:cNvSpPr txBox="1">
            <a:spLocks noGrp="1"/>
          </p:cNvSpPr>
          <p:nvPr>
            <p:ph type="sldNum" sz="quarter" idx="7"/>
          </p:nvPr>
        </p:nvSpPr>
        <p:spPr>
          <a:prstGeom prst="rect">
            <a:avLst/>
          </a:prstGeom>
        </p:spPr>
        <p:txBody>
          <a:bodyPr vert="horz" wrap="square" lIns="0" tIns="36830" rIns="0" bIns="0" rtlCol="0">
            <a:spAutoFit/>
          </a:bodyPr>
          <a:lstStyle/>
          <a:p>
            <a:pPr marL="98425">
              <a:lnSpc>
                <a:spcPct val="100000"/>
              </a:lnSpc>
              <a:spcBef>
                <a:spcPts val="290"/>
              </a:spcBef>
            </a:pPr>
            <a:fld id="{81D60167-4931-47E6-BA6A-407CBD079E47}" type="slidenum">
              <a:rPr spc="-25" dirty="0"/>
              <a:t>39</a:t>
            </a:fld>
            <a:endParaRPr spc="-25" dirty="0"/>
          </a:p>
        </p:txBody>
      </p:sp>
      <p:sp>
        <p:nvSpPr>
          <p:cNvPr id="3" name="object 3"/>
          <p:cNvSpPr txBox="1"/>
          <p:nvPr/>
        </p:nvSpPr>
        <p:spPr>
          <a:xfrm>
            <a:off x="7988300" y="2884474"/>
            <a:ext cx="618490" cy="1854835"/>
          </a:xfrm>
          <a:prstGeom prst="rect">
            <a:avLst/>
          </a:prstGeom>
        </p:spPr>
        <p:txBody>
          <a:bodyPr vert="horz" wrap="square" lIns="0" tIns="12700" rIns="0" bIns="0" rtlCol="0">
            <a:spAutoFit/>
          </a:bodyPr>
          <a:lstStyle/>
          <a:p>
            <a:pPr marL="12700">
              <a:lnSpc>
                <a:spcPct val="100000"/>
              </a:lnSpc>
              <a:spcBef>
                <a:spcPts val="100"/>
              </a:spcBef>
            </a:pPr>
            <a:r>
              <a:rPr lang="en-US" sz="12000" b="1" spc="-2365" dirty="0">
                <a:solidFill>
                  <a:srgbClr val="3B78D7"/>
                </a:solidFill>
                <a:latin typeface="Trebuchet MS"/>
                <a:cs typeface="Trebuchet MS"/>
              </a:rPr>
              <a:t>3</a:t>
            </a:r>
            <a:endParaRPr sz="12000" dirty="0">
              <a:latin typeface="Trebuchet MS"/>
              <a:cs typeface="Trebuchet MS"/>
            </a:endParaRPr>
          </a:p>
        </p:txBody>
      </p:sp>
    </p:spTree>
    <p:extLst>
      <p:ext uri="{BB962C8B-B14F-4D97-AF65-F5344CB8AC3E}">
        <p14:creationId xmlns:p14="http://schemas.microsoft.com/office/powerpoint/2010/main" val="2018663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001" y="3811891"/>
            <a:ext cx="3733800" cy="628377"/>
          </a:xfrm>
          <a:prstGeom prst="rect">
            <a:avLst/>
          </a:prstGeom>
        </p:spPr>
        <p:txBody>
          <a:bodyPr vert="horz" wrap="square" lIns="0" tIns="12700" rIns="0" bIns="0" rtlCol="0">
            <a:spAutoFit/>
          </a:bodyPr>
          <a:lstStyle/>
          <a:p>
            <a:pPr marL="12700">
              <a:lnSpc>
                <a:spcPct val="100000"/>
              </a:lnSpc>
              <a:spcBef>
                <a:spcPts val="100"/>
              </a:spcBef>
            </a:pPr>
            <a:r>
              <a:rPr lang="en-US" altLang="zh-CN" sz="4000" b="1" dirty="0">
                <a:solidFill>
                  <a:schemeClr val="bg1"/>
                </a:solidFill>
                <a:latin typeface="Trebuchet MS"/>
                <a:cs typeface="Trebuchet MS"/>
              </a:rPr>
              <a:t>Quick Review</a:t>
            </a:r>
            <a:endParaRPr sz="4000" b="1" dirty="0">
              <a:solidFill>
                <a:schemeClr val="bg1"/>
              </a:solidFill>
              <a:latin typeface="Trebuchet MS"/>
              <a:cs typeface="Trebuchet MS"/>
            </a:endParaRPr>
          </a:p>
        </p:txBody>
      </p:sp>
      <p:sp>
        <p:nvSpPr>
          <p:cNvPr id="4" name="object 4"/>
          <p:cNvSpPr txBox="1">
            <a:spLocks noGrp="1"/>
          </p:cNvSpPr>
          <p:nvPr>
            <p:ph type="sldNum" sz="quarter" idx="7"/>
          </p:nvPr>
        </p:nvSpPr>
        <p:spPr>
          <a:prstGeom prst="rect">
            <a:avLst/>
          </a:prstGeom>
        </p:spPr>
        <p:txBody>
          <a:bodyPr vert="horz" wrap="square" lIns="0" tIns="36830" rIns="0" bIns="0" rtlCol="0">
            <a:spAutoFit/>
          </a:bodyPr>
          <a:lstStyle/>
          <a:p>
            <a:pPr marL="98425">
              <a:lnSpc>
                <a:spcPct val="100000"/>
              </a:lnSpc>
              <a:spcBef>
                <a:spcPts val="290"/>
              </a:spcBef>
            </a:pPr>
            <a:fld id="{81D60167-4931-47E6-BA6A-407CBD079E47}" type="slidenum">
              <a:rPr spc="-25" dirty="0"/>
              <a:t>4</a:t>
            </a:fld>
            <a:endParaRPr spc="-25" dirty="0"/>
          </a:p>
        </p:txBody>
      </p:sp>
      <p:sp>
        <p:nvSpPr>
          <p:cNvPr id="3" name="object 3"/>
          <p:cNvSpPr txBox="1"/>
          <p:nvPr/>
        </p:nvSpPr>
        <p:spPr>
          <a:xfrm>
            <a:off x="7988300" y="2884474"/>
            <a:ext cx="618490" cy="1854835"/>
          </a:xfrm>
          <a:prstGeom prst="rect">
            <a:avLst/>
          </a:prstGeom>
        </p:spPr>
        <p:txBody>
          <a:bodyPr vert="horz" wrap="square" lIns="0" tIns="12700" rIns="0" bIns="0" rtlCol="0">
            <a:spAutoFit/>
          </a:bodyPr>
          <a:lstStyle/>
          <a:p>
            <a:pPr marL="12700">
              <a:lnSpc>
                <a:spcPct val="100000"/>
              </a:lnSpc>
              <a:spcBef>
                <a:spcPts val="100"/>
              </a:spcBef>
            </a:pPr>
            <a:r>
              <a:rPr sz="12000" b="1" spc="-2365" dirty="0">
                <a:solidFill>
                  <a:srgbClr val="3B78D7"/>
                </a:solidFill>
                <a:latin typeface="Trebuchet MS"/>
                <a:cs typeface="Trebuchet MS"/>
              </a:rPr>
              <a:t>1</a:t>
            </a:r>
            <a:endParaRPr sz="12000">
              <a:latin typeface="Trebuchet MS"/>
              <a:cs typeface="Trebuchet M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42E9D70E-3CA7-09E9-D528-F4D08700C5AD}"/>
              </a:ext>
            </a:extLst>
          </p:cNvPr>
          <p:cNvPicPr>
            <a:picLocks noChangeAspect="1"/>
          </p:cNvPicPr>
          <p:nvPr/>
        </p:nvPicPr>
        <p:blipFill>
          <a:blip r:embed="rId3"/>
          <a:stretch>
            <a:fillRect/>
          </a:stretch>
        </p:blipFill>
        <p:spPr>
          <a:xfrm>
            <a:off x="190690" y="133350"/>
            <a:ext cx="8186547" cy="3973236"/>
          </a:xfrm>
          <a:prstGeom prst="rect">
            <a:avLst/>
          </a:prstGeom>
        </p:spPr>
      </p:pic>
    </p:spTree>
    <p:extLst>
      <p:ext uri="{BB962C8B-B14F-4D97-AF65-F5344CB8AC3E}">
        <p14:creationId xmlns:p14="http://schemas.microsoft.com/office/powerpoint/2010/main" val="20509934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26" name="Picture 25">
            <a:extLst>
              <a:ext uri="{FF2B5EF4-FFF2-40B4-BE49-F238E27FC236}">
                <a16:creationId xmlns:a16="http://schemas.microsoft.com/office/drawing/2014/main" id="{8548685F-4C46-6B21-BD96-CCE37773517D}"/>
              </a:ext>
            </a:extLst>
          </p:cNvPr>
          <p:cNvPicPr>
            <a:picLocks noChangeAspect="1"/>
          </p:cNvPicPr>
          <p:nvPr/>
        </p:nvPicPr>
        <p:blipFill>
          <a:blip r:embed="rId3"/>
          <a:stretch>
            <a:fillRect/>
          </a:stretch>
        </p:blipFill>
        <p:spPr>
          <a:xfrm>
            <a:off x="298894" y="209550"/>
            <a:ext cx="8486775" cy="4057650"/>
          </a:xfrm>
          <a:prstGeom prst="rect">
            <a:avLst/>
          </a:prstGeom>
        </p:spPr>
      </p:pic>
    </p:spTree>
    <p:extLst>
      <p:ext uri="{BB962C8B-B14F-4D97-AF65-F5344CB8AC3E}">
        <p14:creationId xmlns:p14="http://schemas.microsoft.com/office/powerpoint/2010/main" val="4084170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E60E6C31-B2F3-E2C9-5B38-084507E55098}"/>
              </a:ext>
            </a:extLst>
          </p:cNvPr>
          <p:cNvPicPr>
            <a:picLocks noChangeAspect="1"/>
          </p:cNvPicPr>
          <p:nvPr/>
        </p:nvPicPr>
        <p:blipFill>
          <a:blip r:embed="rId3"/>
          <a:stretch>
            <a:fillRect/>
          </a:stretch>
        </p:blipFill>
        <p:spPr>
          <a:xfrm>
            <a:off x="104774" y="209550"/>
            <a:ext cx="8467725" cy="3962400"/>
          </a:xfrm>
          <a:prstGeom prst="rect">
            <a:avLst/>
          </a:prstGeom>
        </p:spPr>
      </p:pic>
    </p:spTree>
    <p:extLst>
      <p:ext uri="{BB962C8B-B14F-4D97-AF65-F5344CB8AC3E}">
        <p14:creationId xmlns:p14="http://schemas.microsoft.com/office/powerpoint/2010/main" val="1811920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28712" y="5715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15" name="Picture 14">
            <a:extLst>
              <a:ext uri="{FF2B5EF4-FFF2-40B4-BE49-F238E27FC236}">
                <a16:creationId xmlns:a16="http://schemas.microsoft.com/office/drawing/2014/main" id="{93B99FBA-2532-1406-556E-68A9763DB0DD}"/>
              </a:ext>
            </a:extLst>
          </p:cNvPr>
          <p:cNvPicPr>
            <a:picLocks noChangeAspect="1"/>
          </p:cNvPicPr>
          <p:nvPr/>
        </p:nvPicPr>
        <p:blipFill>
          <a:blip r:embed="rId3"/>
          <a:stretch>
            <a:fillRect/>
          </a:stretch>
        </p:blipFill>
        <p:spPr>
          <a:xfrm>
            <a:off x="4293467" y="133350"/>
            <a:ext cx="4739560" cy="4114800"/>
          </a:xfrm>
          <a:prstGeom prst="rect">
            <a:avLst/>
          </a:prstGeom>
        </p:spPr>
      </p:pic>
      <p:sp>
        <p:nvSpPr>
          <p:cNvPr id="30" name="TextBox 29">
            <a:extLst>
              <a:ext uri="{FF2B5EF4-FFF2-40B4-BE49-F238E27FC236}">
                <a16:creationId xmlns:a16="http://schemas.microsoft.com/office/drawing/2014/main" id="{8D09ACC3-85C3-9C14-8917-7973A49E5667}"/>
              </a:ext>
            </a:extLst>
          </p:cNvPr>
          <p:cNvSpPr txBox="1"/>
          <p:nvPr/>
        </p:nvSpPr>
        <p:spPr>
          <a:xfrm>
            <a:off x="435977" y="1157913"/>
            <a:ext cx="3484995" cy="2585323"/>
          </a:xfrm>
          <a:prstGeom prst="rect">
            <a:avLst/>
          </a:prstGeom>
          <a:noFill/>
        </p:spPr>
        <p:txBody>
          <a:bodyPr wrap="square">
            <a:spAutoFit/>
          </a:bodyPr>
          <a:lstStyle/>
          <a:p>
            <a:r>
              <a:rPr lang="en-US" dirty="0"/>
              <a:t>Spatial distribution of detected clusters in central Prague (a) and central Amsterdam (b) accompanied by dendrograms representing the results of Ward’s hierarchical clustering of urban form types in Prague (c) and Amsterdam (d). </a:t>
            </a:r>
          </a:p>
          <a:p>
            <a:endParaRPr lang="en-US" dirty="0"/>
          </a:p>
        </p:txBody>
      </p:sp>
      <p:sp>
        <p:nvSpPr>
          <p:cNvPr id="32" name="TextBox 31">
            <a:extLst>
              <a:ext uri="{FF2B5EF4-FFF2-40B4-BE49-F238E27FC236}">
                <a16:creationId xmlns:a16="http://schemas.microsoft.com/office/drawing/2014/main" id="{C194385C-804E-CE7D-571E-89357FBFAB54}"/>
              </a:ext>
            </a:extLst>
          </p:cNvPr>
          <p:cNvSpPr txBox="1"/>
          <p:nvPr/>
        </p:nvSpPr>
        <p:spPr>
          <a:xfrm>
            <a:off x="185738" y="3743236"/>
            <a:ext cx="3735234" cy="769441"/>
          </a:xfrm>
          <a:prstGeom prst="rect">
            <a:avLst/>
          </a:prstGeom>
          <a:noFill/>
        </p:spPr>
        <p:txBody>
          <a:bodyPr wrap="square">
            <a:spAutoFit/>
          </a:bodyPr>
          <a:lstStyle/>
          <a:p>
            <a:r>
              <a:rPr lang="en-US" sz="1100" dirty="0"/>
              <a:t>Fleischmann, M., </a:t>
            </a:r>
            <a:r>
              <a:rPr lang="en-US" sz="1100" dirty="0" err="1"/>
              <a:t>Feliciotti</a:t>
            </a:r>
            <a:r>
              <a:rPr lang="en-US" sz="1100" dirty="0"/>
              <a:t>, A., </a:t>
            </a:r>
            <a:r>
              <a:rPr lang="en-US" sz="1100" dirty="0" err="1"/>
              <a:t>Romice</a:t>
            </a:r>
            <a:r>
              <a:rPr lang="en-US" sz="1100" dirty="0"/>
              <a:t>, O., &amp; Porta, S. (2022). Methodological foundation of a numerical taxonomy of urban form. </a:t>
            </a:r>
            <a:r>
              <a:rPr lang="en-US" sz="1100" i="1" dirty="0"/>
              <a:t>Environment and Planning B: Urban Analytics and City Science</a:t>
            </a:r>
            <a:r>
              <a:rPr lang="en-US" sz="1100" dirty="0"/>
              <a:t>, </a:t>
            </a:r>
            <a:r>
              <a:rPr lang="en-US" sz="1100" i="1" dirty="0"/>
              <a:t>49</a:t>
            </a:r>
            <a:r>
              <a:rPr lang="en-US" sz="1100" dirty="0"/>
              <a:t>(4), 1283-1299.</a:t>
            </a:r>
          </a:p>
        </p:txBody>
      </p:sp>
      <p:sp>
        <p:nvSpPr>
          <p:cNvPr id="33" name="TextBox 32">
            <a:extLst>
              <a:ext uri="{FF2B5EF4-FFF2-40B4-BE49-F238E27FC236}">
                <a16:creationId xmlns:a16="http://schemas.microsoft.com/office/drawing/2014/main" id="{467CB9DD-54E0-6FE7-C73A-839C0A3C9292}"/>
              </a:ext>
            </a:extLst>
          </p:cNvPr>
          <p:cNvSpPr txBox="1"/>
          <p:nvPr/>
        </p:nvSpPr>
        <p:spPr>
          <a:xfrm>
            <a:off x="296290" y="95250"/>
            <a:ext cx="3484995" cy="1107996"/>
          </a:xfrm>
          <a:prstGeom prst="rect">
            <a:avLst/>
          </a:prstGeom>
          <a:noFill/>
        </p:spPr>
        <p:txBody>
          <a:bodyPr wrap="square">
            <a:spAutoFit/>
          </a:bodyPr>
          <a:lstStyle/>
          <a:p>
            <a:r>
              <a:rPr lang="en-US" sz="2400" b="1" dirty="0">
                <a:solidFill>
                  <a:srgbClr val="00B0F0"/>
                </a:solidFill>
              </a:rPr>
              <a:t>Clustering: partition data into groups</a:t>
            </a:r>
          </a:p>
          <a:p>
            <a:endParaRPr lang="en-US" sz="1600" dirty="0"/>
          </a:p>
        </p:txBody>
      </p:sp>
    </p:spTree>
    <p:extLst>
      <p:ext uri="{BB962C8B-B14F-4D97-AF65-F5344CB8AC3E}">
        <p14:creationId xmlns:p14="http://schemas.microsoft.com/office/powerpoint/2010/main" val="1763381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33762"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9A887ED5-1F08-6339-23FF-23AF974DE6A2}"/>
              </a:ext>
            </a:extLst>
          </p:cNvPr>
          <p:cNvPicPr>
            <a:picLocks noChangeAspect="1"/>
          </p:cNvPicPr>
          <p:nvPr/>
        </p:nvPicPr>
        <p:blipFill>
          <a:blip r:embed="rId3"/>
          <a:stretch>
            <a:fillRect/>
          </a:stretch>
        </p:blipFill>
        <p:spPr>
          <a:xfrm>
            <a:off x="873721" y="803136"/>
            <a:ext cx="7387031" cy="3676650"/>
          </a:xfrm>
          <a:prstGeom prst="rect">
            <a:avLst/>
          </a:prstGeom>
        </p:spPr>
      </p:pic>
      <p:sp>
        <p:nvSpPr>
          <p:cNvPr id="26" name="TextBox 25">
            <a:extLst>
              <a:ext uri="{FF2B5EF4-FFF2-40B4-BE49-F238E27FC236}">
                <a16:creationId xmlns:a16="http://schemas.microsoft.com/office/drawing/2014/main" id="{B1E151E3-0A00-C9CB-4EB9-3DFAB10883E5}"/>
              </a:ext>
            </a:extLst>
          </p:cNvPr>
          <p:cNvSpPr txBox="1"/>
          <p:nvPr/>
        </p:nvSpPr>
        <p:spPr>
          <a:xfrm>
            <a:off x="296290" y="95250"/>
            <a:ext cx="9066785" cy="1015663"/>
          </a:xfrm>
          <a:prstGeom prst="rect">
            <a:avLst/>
          </a:prstGeom>
          <a:noFill/>
        </p:spPr>
        <p:txBody>
          <a:bodyPr wrap="square">
            <a:spAutoFit/>
          </a:bodyPr>
          <a:lstStyle/>
          <a:p>
            <a:r>
              <a:rPr lang="en-US" sz="2400" b="1" dirty="0">
                <a:solidFill>
                  <a:srgbClr val="00B0F0"/>
                </a:solidFill>
              </a:rPr>
              <a:t>Clustering: partition data into groups </a:t>
            </a:r>
          </a:p>
          <a:p>
            <a:r>
              <a:rPr lang="en-US" b="1" dirty="0">
                <a:solidFill>
                  <a:srgbClr val="00B0F0"/>
                </a:solidFill>
              </a:rPr>
              <a:t>– </a:t>
            </a:r>
            <a:r>
              <a:rPr lang="en-US" b="1" dirty="0" err="1">
                <a:solidFill>
                  <a:srgbClr val="00B0F0"/>
                </a:solidFill>
              </a:rPr>
              <a:t>IsoData</a:t>
            </a:r>
            <a:r>
              <a:rPr lang="en-US" b="1" dirty="0">
                <a:solidFill>
                  <a:srgbClr val="00B0F0"/>
                </a:solidFill>
              </a:rPr>
              <a:t> imagery classification </a:t>
            </a:r>
          </a:p>
          <a:p>
            <a:endParaRPr lang="en-US" sz="1600" dirty="0"/>
          </a:p>
        </p:txBody>
      </p:sp>
    </p:spTree>
    <p:extLst>
      <p:ext uri="{BB962C8B-B14F-4D97-AF65-F5344CB8AC3E}">
        <p14:creationId xmlns:p14="http://schemas.microsoft.com/office/powerpoint/2010/main" val="3113494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8FC3FD72-58AE-8AC4-67B8-19AFCE396EE3}"/>
              </a:ext>
            </a:extLst>
          </p:cNvPr>
          <p:cNvPicPr>
            <a:picLocks noChangeAspect="1"/>
          </p:cNvPicPr>
          <p:nvPr/>
        </p:nvPicPr>
        <p:blipFill>
          <a:blip r:embed="rId3"/>
          <a:stretch>
            <a:fillRect/>
          </a:stretch>
        </p:blipFill>
        <p:spPr>
          <a:xfrm>
            <a:off x="1275020" y="1426366"/>
            <a:ext cx="5919787" cy="3020853"/>
          </a:xfrm>
          <a:prstGeom prst="rect">
            <a:avLst/>
          </a:prstGeom>
        </p:spPr>
      </p:pic>
      <p:sp>
        <p:nvSpPr>
          <p:cNvPr id="26" name="TextBox 25">
            <a:extLst>
              <a:ext uri="{FF2B5EF4-FFF2-40B4-BE49-F238E27FC236}">
                <a16:creationId xmlns:a16="http://schemas.microsoft.com/office/drawing/2014/main" id="{7869915A-C89F-7D87-0ADB-94064CE2B813}"/>
              </a:ext>
            </a:extLst>
          </p:cNvPr>
          <p:cNvSpPr txBox="1"/>
          <p:nvPr/>
        </p:nvSpPr>
        <p:spPr>
          <a:xfrm>
            <a:off x="1243964" y="1149313"/>
            <a:ext cx="7015718"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Table 4: Summary of rotated factor loadings based on PCA for 8 items on Perception of cities</a:t>
            </a:r>
          </a:p>
        </p:txBody>
      </p:sp>
      <p:sp>
        <p:nvSpPr>
          <p:cNvPr id="27" name="TextBox 32">
            <a:extLst>
              <a:ext uri="{FF2B5EF4-FFF2-40B4-BE49-F238E27FC236}">
                <a16:creationId xmlns:a16="http://schemas.microsoft.com/office/drawing/2014/main" id="{467CB9DD-54E0-6FE7-C73A-839C0A3C9292}"/>
              </a:ext>
            </a:extLst>
          </p:cNvPr>
          <p:cNvSpPr txBox="1"/>
          <p:nvPr/>
        </p:nvSpPr>
        <p:spPr>
          <a:xfrm>
            <a:off x="299084" y="193299"/>
            <a:ext cx="8391525"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rgbClr val="00B0F0"/>
                </a:solidFill>
              </a:rPr>
              <a:t>Dimensionality Reduction: Summarize a high-dimensional (many features) dataset with fewer features</a:t>
            </a:r>
          </a:p>
        </p:txBody>
      </p:sp>
    </p:spTree>
    <p:extLst>
      <p:ext uri="{BB962C8B-B14F-4D97-AF65-F5344CB8AC3E}">
        <p14:creationId xmlns:p14="http://schemas.microsoft.com/office/powerpoint/2010/main" val="3227573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189BDBD5-96B3-B357-B97E-0F7D260F3B0A}"/>
              </a:ext>
            </a:extLst>
          </p:cNvPr>
          <p:cNvPicPr>
            <a:picLocks noChangeAspect="1"/>
          </p:cNvPicPr>
          <p:nvPr/>
        </p:nvPicPr>
        <p:blipFill>
          <a:blip r:embed="rId3"/>
          <a:stretch>
            <a:fillRect/>
          </a:stretch>
        </p:blipFill>
        <p:spPr>
          <a:xfrm>
            <a:off x="30480" y="0"/>
            <a:ext cx="9144000" cy="4214742"/>
          </a:xfrm>
          <a:prstGeom prst="rect">
            <a:avLst/>
          </a:prstGeom>
        </p:spPr>
      </p:pic>
    </p:spTree>
    <p:extLst>
      <p:ext uri="{BB962C8B-B14F-4D97-AF65-F5344CB8AC3E}">
        <p14:creationId xmlns:p14="http://schemas.microsoft.com/office/powerpoint/2010/main" val="285316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547479EF-8790-9894-4FC7-B4B209B84D7B}"/>
              </a:ext>
            </a:extLst>
          </p:cNvPr>
          <p:cNvPicPr>
            <a:picLocks noChangeAspect="1"/>
          </p:cNvPicPr>
          <p:nvPr/>
        </p:nvPicPr>
        <p:blipFill>
          <a:blip r:embed="rId3"/>
          <a:stretch>
            <a:fillRect/>
          </a:stretch>
        </p:blipFill>
        <p:spPr>
          <a:xfrm>
            <a:off x="-4763" y="11430"/>
            <a:ext cx="9144000" cy="4449414"/>
          </a:xfrm>
          <a:prstGeom prst="rect">
            <a:avLst/>
          </a:prstGeom>
        </p:spPr>
      </p:pic>
    </p:spTree>
    <p:extLst>
      <p:ext uri="{BB962C8B-B14F-4D97-AF65-F5344CB8AC3E}">
        <p14:creationId xmlns:p14="http://schemas.microsoft.com/office/powerpoint/2010/main" val="4066503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57F430B7-DCB0-647E-A2AF-9B23D434D0BB}"/>
              </a:ext>
            </a:extLst>
          </p:cNvPr>
          <p:cNvPicPr>
            <a:picLocks noChangeAspect="1"/>
          </p:cNvPicPr>
          <p:nvPr/>
        </p:nvPicPr>
        <p:blipFill>
          <a:blip r:embed="rId3"/>
          <a:stretch>
            <a:fillRect/>
          </a:stretch>
        </p:blipFill>
        <p:spPr>
          <a:xfrm>
            <a:off x="4762" y="72390"/>
            <a:ext cx="9144000" cy="4453837"/>
          </a:xfrm>
          <a:prstGeom prst="rect">
            <a:avLst/>
          </a:prstGeom>
        </p:spPr>
      </p:pic>
    </p:spTree>
    <p:extLst>
      <p:ext uri="{BB962C8B-B14F-4D97-AF65-F5344CB8AC3E}">
        <p14:creationId xmlns:p14="http://schemas.microsoft.com/office/powerpoint/2010/main" val="1684113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9A5EF2C5-399A-A8D8-F18F-53AE2633F4C8}"/>
              </a:ext>
            </a:extLst>
          </p:cNvPr>
          <p:cNvPicPr>
            <a:picLocks noChangeAspect="1"/>
          </p:cNvPicPr>
          <p:nvPr/>
        </p:nvPicPr>
        <p:blipFill>
          <a:blip r:embed="rId3"/>
          <a:stretch>
            <a:fillRect/>
          </a:stretch>
        </p:blipFill>
        <p:spPr>
          <a:xfrm>
            <a:off x="4762" y="17526"/>
            <a:ext cx="9144000" cy="4454305"/>
          </a:xfrm>
          <a:prstGeom prst="rect">
            <a:avLst/>
          </a:prstGeom>
        </p:spPr>
      </p:pic>
    </p:spTree>
    <p:extLst>
      <p:ext uri="{BB962C8B-B14F-4D97-AF65-F5344CB8AC3E}">
        <p14:creationId xmlns:p14="http://schemas.microsoft.com/office/powerpoint/2010/main" val="4217189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Supervised learning: Classification</a:t>
            </a:r>
            <a:endParaRPr dirty="0"/>
          </a:p>
        </p:txBody>
      </p:sp>
      <p:sp>
        <p:nvSpPr>
          <p:cNvPr id="132" name="Google Shape;132;p24"/>
          <p:cNvSpPr txBox="1">
            <a:spLocks noGrp="1"/>
          </p:cNvSpPr>
          <p:nvPr>
            <p:ph type="body" idx="1"/>
          </p:nvPr>
        </p:nvSpPr>
        <p:spPr>
          <a:xfrm>
            <a:off x="311700" y="1468825"/>
            <a:ext cx="4018200" cy="309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Let’s look at some examples</a:t>
            </a:r>
            <a:endParaRPr sz="1400" dirty="0"/>
          </a:p>
          <a:p>
            <a:pPr marL="457200" lvl="0" indent="0" algn="l" rtl="0">
              <a:spcBef>
                <a:spcPts val="1600"/>
              </a:spcBef>
              <a:spcAft>
                <a:spcPts val="1600"/>
              </a:spcAft>
              <a:buNone/>
            </a:pPr>
            <a:endParaRPr sz="1400" dirty="0"/>
          </a:p>
        </p:txBody>
      </p:sp>
      <p:pic>
        <p:nvPicPr>
          <p:cNvPr id="133" name="Google Shape;133;p24"/>
          <p:cNvPicPr preferRelativeResize="0"/>
          <p:nvPr/>
        </p:nvPicPr>
        <p:blipFill>
          <a:blip r:embed="rId3">
            <a:alphaModFix/>
          </a:blip>
          <a:stretch>
            <a:fillRect/>
          </a:stretch>
        </p:blipFill>
        <p:spPr>
          <a:xfrm>
            <a:off x="4482300" y="1468825"/>
            <a:ext cx="4509300" cy="33819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2B15DAF4-DE9F-4A38-22A1-5E12EEC1FC76}"/>
              </a:ext>
            </a:extLst>
          </p:cNvPr>
          <p:cNvPicPr>
            <a:picLocks noChangeAspect="1"/>
          </p:cNvPicPr>
          <p:nvPr/>
        </p:nvPicPr>
        <p:blipFill>
          <a:blip r:embed="rId3"/>
          <a:stretch>
            <a:fillRect/>
          </a:stretch>
        </p:blipFill>
        <p:spPr>
          <a:xfrm>
            <a:off x="0" y="133350"/>
            <a:ext cx="9144000" cy="4356000"/>
          </a:xfrm>
          <a:prstGeom prst="rect">
            <a:avLst/>
          </a:prstGeom>
        </p:spPr>
      </p:pic>
    </p:spTree>
    <p:extLst>
      <p:ext uri="{BB962C8B-B14F-4D97-AF65-F5344CB8AC3E}">
        <p14:creationId xmlns:p14="http://schemas.microsoft.com/office/powerpoint/2010/main" val="3273978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A096974E-508B-9922-4192-BDBEEE6A41F0}"/>
              </a:ext>
            </a:extLst>
          </p:cNvPr>
          <p:cNvPicPr>
            <a:picLocks noChangeAspect="1"/>
          </p:cNvPicPr>
          <p:nvPr/>
        </p:nvPicPr>
        <p:blipFill>
          <a:blip r:embed="rId3"/>
          <a:stretch>
            <a:fillRect/>
          </a:stretch>
        </p:blipFill>
        <p:spPr>
          <a:xfrm>
            <a:off x="0" y="0"/>
            <a:ext cx="9144000" cy="4443470"/>
          </a:xfrm>
          <a:prstGeom prst="rect">
            <a:avLst/>
          </a:prstGeom>
        </p:spPr>
      </p:pic>
    </p:spTree>
    <p:extLst>
      <p:ext uri="{BB962C8B-B14F-4D97-AF65-F5344CB8AC3E}">
        <p14:creationId xmlns:p14="http://schemas.microsoft.com/office/powerpoint/2010/main" val="3017045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1EBE8EE1-9110-66F5-7A2D-58FD48A0C035}"/>
              </a:ext>
            </a:extLst>
          </p:cNvPr>
          <p:cNvPicPr>
            <a:picLocks noChangeAspect="1"/>
          </p:cNvPicPr>
          <p:nvPr/>
        </p:nvPicPr>
        <p:blipFill>
          <a:blip r:embed="rId3"/>
          <a:stretch>
            <a:fillRect/>
          </a:stretch>
        </p:blipFill>
        <p:spPr>
          <a:xfrm>
            <a:off x="0" y="0"/>
            <a:ext cx="9144000" cy="4408390"/>
          </a:xfrm>
          <a:prstGeom prst="rect">
            <a:avLst/>
          </a:prstGeom>
        </p:spPr>
      </p:pic>
    </p:spTree>
    <p:extLst>
      <p:ext uri="{BB962C8B-B14F-4D97-AF65-F5344CB8AC3E}">
        <p14:creationId xmlns:p14="http://schemas.microsoft.com/office/powerpoint/2010/main" val="26873907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AE63EA18-4CB3-4457-DFB4-F9D7C0368D2A}"/>
              </a:ext>
            </a:extLst>
          </p:cNvPr>
          <p:cNvPicPr>
            <a:picLocks noChangeAspect="1"/>
          </p:cNvPicPr>
          <p:nvPr/>
        </p:nvPicPr>
        <p:blipFill>
          <a:blip r:embed="rId3"/>
          <a:stretch>
            <a:fillRect/>
          </a:stretch>
        </p:blipFill>
        <p:spPr>
          <a:xfrm>
            <a:off x="3466" y="0"/>
            <a:ext cx="9137067" cy="5143500"/>
          </a:xfrm>
          <a:prstGeom prst="rect">
            <a:avLst/>
          </a:prstGeom>
        </p:spPr>
      </p:pic>
    </p:spTree>
    <p:extLst>
      <p:ext uri="{BB962C8B-B14F-4D97-AF65-F5344CB8AC3E}">
        <p14:creationId xmlns:p14="http://schemas.microsoft.com/office/powerpoint/2010/main" val="2652533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36F30677-3036-DD6B-1811-A8582CC6E9EC}"/>
              </a:ext>
            </a:extLst>
          </p:cNvPr>
          <p:cNvPicPr>
            <a:picLocks noChangeAspect="1"/>
          </p:cNvPicPr>
          <p:nvPr/>
        </p:nvPicPr>
        <p:blipFill>
          <a:blip r:embed="rId3"/>
          <a:stretch>
            <a:fillRect/>
          </a:stretch>
        </p:blipFill>
        <p:spPr>
          <a:xfrm>
            <a:off x="0" y="6969"/>
            <a:ext cx="9144000" cy="5129561"/>
          </a:xfrm>
          <a:prstGeom prst="rect">
            <a:avLst/>
          </a:prstGeom>
        </p:spPr>
      </p:pic>
    </p:spTree>
    <p:extLst>
      <p:ext uri="{BB962C8B-B14F-4D97-AF65-F5344CB8AC3E}">
        <p14:creationId xmlns:p14="http://schemas.microsoft.com/office/powerpoint/2010/main" val="3057848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111142A2-9B17-286F-D82C-3B3CA19BAFBB}"/>
              </a:ext>
            </a:extLst>
          </p:cNvPr>
          <p:cNvPicPr>
            <a:picLocks noChangeAspect="1"/>
          </p:cNvPicPr>
          <p:nvPr/>
        </p:nvPicPr>
        <p:blipFill>
          <a:blip r:embed="rId3"/>
          <a:stretch>
            <a:fillRect/>
          </a:stretch>
        </p:blipFill>
        <p:spPr>
          <a:xfrm>
            <a:off x="0" y="4465"/>
            <a:ext cx="9144000" cy="5134570"/>
          </a:xfrm>
          <a:prstGeom prst="rect">
            <a:avLst/>
          </a:prstGeom>
        </p:spPr>
      </p:pic>
    </p:spTree>
    <p:extLst>
      <p:ext uri="{BB962C8B-B14F-4D97-AF65-F5344CB8AC3E}">
        <p14:creationId xmlns:p14="http://schemas.microsoft.com/office/powerpoint/2010/main" val="14018725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ED232CAF-CA49-93CB-55F2-F485569ABFD1}"/>
              </a:ext>
            </a:extLst>
          </p:cNvPr>
          <p:cNvPicPr>
            <a:picLocks noChangeAspect="1"/>
          </p:cNvPicPr>
          <p:nvPr/>
        </p:nvPicPr>
        <p:blipFill>
          <a:blip r:embed="rId3"/>
          <a:stretch>
            <a:fillRect/>
          </a:stretch>
        </p:blipFill>
        <p:spPr>
          <a:xfrm>
            <a:off x="-4763" y="102870"/>
            <a:ext cx="9144000" cy="3741539"/>
          </a:xfrm>
          <a:prstGeom prst="rect">
            <a:avLst/>
          </a:prstGeom>
        </p:spPr>
      </p:pic>
      <p:pic>
        <p:nvPicPr>
          <p:cNvPr id="25" name="Picture 24">
            <a:extLst>
              <a:ext uri="{FF2B5EF4-FFF2-40B4-BE49-F238E27FC236}">
                <a16:creationId xmlns:a16="http://schemas.microsoft.com/office/drawing/2014/main" id="{70D78C64-DB86-A7F7-E562-317A6EF832B7}"/>
              </a:ext>
            </a:extLst>
          </p:cNvPr>
          <p:cNvPicPr>
            <a:picLocks noChangeAspect="1"/>
          </p:cNvPicPr>
          <p:nvPr/>
        </p:nvPicPr>
        <p:blipFill>
          <a:blip r:embed="rId4"/>
          <a:stretch>
            <a:fillRect/>
          </a:stretch>
        </p:blipFill>
        <p:spPr>
          <a:xfrm>
            <a:off x="815339" y="1740276"/>
            <a:ext cx="7890519" cy="831474"/>
          </a:xfrm>
          <a:prstGeom prst="rect">
            <a:avLst/>
          </a:prstGeom>
        </p:spPr>
      </p:pic>
      <p:sp>
        <p:nvSpPr>
          <p:cNvPr id="27" name="TextBox 26">
            <a:extLst>
              <a:ext uri="{FF2B5EF4-FFF2-40B4-BE49-F238E27FC236}">
                <a16:creationId xmlns:a16="http://schemas.microsoft.com/office/drawing/2014/main" id="{2DCF0270-60AE-2BFA-05D8-680BF102B8EB}"/>
              </a:ext>
            </a:extLst>
          </p:cNvPr>
          <p:cNvSpPr txBox="1"/>
          <p:nvPr/>
        </p:nvSpPr>
        <p:spPr>
          <a:xfrm>
            <a:off x="1470661" y="1401961"/>
            <a:ext cx="6587480" cy="923330"/>
          </a:xfrm>
          <a:prstGeom prst="rect">
            <a:avLst/>
          </a:prstGeom>
          <a:noFill/>
        </p:spPr>
        <p:txBody>
          <a:bodyPr wrap="square">
            <a:spAutoFit/>
          </a:bodyPr>
          <a:lstStyle/>
          <a:p>
            <a:pPr algn="l"/>
            <a:endParaRPr lang="en-US" sz="1600" b="0" i="0" u="none" strike="noStrike" baseline="0" dirty="0">
              <a:solidFill>
                <a:srgbClr val="000000"/>
              </a:solidFill>
              <a:latin typeface="Source Sans Pro" panose="020B0503030403020204" pitchFamily="34" charset="0"/>
            </a:endParaRPr>
          </a:p>
          <a:p>
            <a:r>
              <a:rPr lang="en-US" b="0" i="0" u="none" strike="noStrike" baseline="0" dirty="0">
                <a:solidFill>
                  <a:srgbClr val="283149"/>
                </a:solidFill>
                <a:latin typeface="Source Sans Pro" panose="020B0503030403020204" pitchFamily="34" charset="0"/>
              </a:rPr>
              <a:t>◉</a:t>
            </a:r>
            <a:r>
              <a:rPr lang="en-US" sz="1800" b="0" i="0" u="none" strike="noStrike" baseline="0" dirty="0">
                <a:solidFill>
                  <a:srgbClr val="283149"/>
                </a:solidFill>
                <a:latin typeface="Source Sans Pro" panose="020B0503030403020204" pitchFamily="34" charset="0"/>
              </a:rPr>
              <a:t>Machine Learning Crash Course with TensorFlow APIs</a:t>
            </a:r>
          </a:p>
          <a:p>
            <a:r>
              <a:rPr lang="en-US" sz="1800" b="0" i="0" u="none" strike="noStrike" baseline="0" dirty="0">
                <a:solidFill>
                  <a:srgbClr val="6511CC"/>
                </a:solidFill>
                <a:latin typeface="Source Sans Pro" panose="020B0503030403020204" pitchFamily="34" charset="0"/>
              </a:rPr>
              <a:t>https://developers.google.com/machine-learning/crash-course</a:t>
            </a:r>
            <a:endParaRPr lang="en-US" dirty="0"/>
          </a:p>
        </p:txBody>
      </p:sp>
    </p:spTree>
    <p:extLst>
      <p:ext uri="{BB962C8B-B14F-4D97-AF65-F5344CB8AC3E}">
        <p14:creationId xmlns:p14="http://schemas.microsoft.com/office/powerpoint/2010/main" val="32071342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620737A9-997A-AF94-73A7-5BD3DD01C198}"/>
              </a:ext>
            </a:extLst>
          </p:cNvPr>
          <p:cNvPicPr>
            <a:picLocks noChangeAspect="1"/>
          </p:cNvPicPr>
          <p:nvPr/>
        </p:nvPicPr>
        <p:blipFill>
          <a:blip r:embed="rId3"/>
          <a:stretch>
            <a:fillRect/>
          </a:stretch>
        </p:blipFill>
        <p:spPr>
          <a:xfrm>
            <a:off x="4762" y="41910"/>
            <a:ext cx="9144000" cy="4235494"/>
          </a:xfrm>
          <a:prstGeom prst="rect">
            <a:avLst/>
          </a:prstGeom>
        </p:spPr>
      </p:pic>
    </p:spTree>
    <p:extLst>
      <p:ext uri="{BB962C8B-B14F-4D97-AF65-F5344CB8AC3E}">
        <p14:creationId xmlns:p14="http://schemas.microsoft.com/office/powerpoint/2010/main" val="2182237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615593BF-B5F2-45A4-B703-17677B33C886}"/>
              </a:ext>
            </a:extLst>
          </p:cNvPr>
          <p:cNvPicPr>
            <a:picLocks noChangeAspect="1"/>
          </p:cNvPicPr>
          <p:nvPr/>
        </p:nvPicPr>
        <p:blipFill>
          <a:blip r:embed="rId3"/>
          <a:stretch>
            <a:fillRect/>
          </a:stretch>
        </p:blipFill>
        <p:spPr>
          <a:xfrm>
            <a:off x="4762" y="0"/>
            <a:ext cx="9144000" cy="4073236"/>
          </a:xfrm>
          <a:prstGeom prst="rect">
            <a:avLst/>
          </a:prstGeom>
        </p:spPr>
      </p:pic>
    </p:spTree>
    <p:extLst>
      <p:ext uri="{BB962C8B-B14F-4D97-AF65-F5344CB8AC3E}">
        <p14:creationId xmlns:p14="http://schemas.microsoft.com/office/powerpoint/2010/main" val="18572818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5990" y="767918"/>
            <a:ext cx="2193290" cy="1549400"/>
          </a:xfrm>
          <a:prstGeom prst="rect">
            <a:avLst/>
          </a:prstGeom>
        </p:spPr>
        <p:txBody>
          <a:bodyPr vert="horz" wrap="square" lIns="0" tIns="12065" rIns="0" bIns="0" rtlCol="0">
            <a:spAutoFit/>
          </a:bodyPr>
          <a:lstStyle/>
          <a:p>
            <a:pPr marL="12700">
              <a:lnSpc>
                <a:spcPct val="100000"/>
              </a:lnSpc>
              <a:spcBef>
                <a:spcPts val="95"/>
              </a:spcBef>
            </a:pPr>
            <a:r>
              <a:rPr sz="10000" spc="-1140" dirty="0"/>
              <a:t>Q&amp;A</a:t>
            </a:r>
            <a:endParaRPr sz="10000"/>
          </a:p>
        </p:txBody>
      </p:sp>
      <p:sp>
        <p:nvSpPr>
          <p:cNvPr id="4" name="object 4"/>
          <p:cNvSpPr txBox="1"/>
          <p:nvPr/>
        </p:nvSpPr>
        <p:spPr>
          <a:xfrm>
            <a:off x="8851138" y="4878337"/>
            <a:ext cx="203200" cy="213360"/>
          </a:xfrm>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z="1000" spc="-30" dirty="0">
                <a:solidFill>
                  <a:srgbClr val="FFFFFF"/>
                </a:solidFill>
                <a:latin typeface="Trebuchet MS"/>
                <a:cs typeface="Trebuchet MS"/>
              </a:rPr>
              <a:t>59</a:t>
            </a:fld>
            <a:endParaRPr sz="1000">
              <a:latin typeface="Trebuchet MS"/>
              <a:cs typeface="Trebuchet MS"/>
            </a:endParaRPr>
          </a:p>
        </p:txBody>
      </p:sp>
      <p:sp>
        <p:nvSpPr>
          <p:cNvPr id="3" name="object 3"/>
          <p:cNvSpPr txBox="1"/>
          <p:nvPr/>
        </p:nvSpPr>
        <p:spPr>
          <a:xfrm>
            <a:off x="3035554" y="2295969"/>
            <a:ext cx="3070860" cy="1507490"/>
          </a:xfrm>
          <a:prstGeom prst="rect">
            <a:avLst/>
          </a:prstGeom>
        </p:spPr>
        <p:txBody>
          <a:bodyPr vert="horz" wrap="square" lIns="0" tIns="170815" rIns="0" bIns="0" rtlCol="0">
            <a:spAutoFit/>
          </a:bodyPr>
          <a:lstStyle/>
          <a:p>
            <a:pPr algn="ctr">
              <a:lnSpc>
                <a:spcPct val="100000"/>
              </a:lnSpc>
              <a:spcBef>
                <a:spcPts val="1345"/>
              </a:spcBef>
            </a:pPr>
            <a:r>
              <a:rPr sz="3600" b="1" spc="-285" dirty="0">
                <a:solidFill>
                  <a:srgbClr val="283149"/>
                </a:solidFill>
                <a:latin typeface="Tahoma"/>
                <a:cs typeface="Tahoma"/>
              </a:rPr>
              <a:t>Any</a:t>
            </a:r>
            <a:r>
              <a:rPr sz="3600" b="1" spc="-335" dirty="0">
                <a:solidFill>
                  <a:srgbClr val="283149"/>
                </a:solidFill>
                <a:latin typeface="Tahoma"/>
                <a:cs typeface="Tahoma"/>
              </a:rPr>
              <a:t> </a:t>
            </a:r>
            <a:r>
              <a:rPr sz="3600" b="1" spc="-235" dirty="0">
                <a:solidFill>
                  <a:srgbClr val="283149"/>
                </a:solidFill>
                <a:latin typeface="Tahoma"/>
                <a:cs typeface="Tahoma"/>
              </a:rPr>
              <a:t>questions?</a:t>
            </a:r>
            <a:endParaRPr sz="3600" dirty="0">
              <a:latin typeface="Tahoma"/>
              <a:cs typeface="Tahoma"/>
            </a:endParaRPr>
          </a:p>
          <a:p>
            <a:pPr marL="3175" algn="ctr">
              <a:lnSpc>
                <a:spcPct val="100000"/>
              </a:lnSpc>
              <a:spcBef>
                <a:spcPts val="700"/>
              </a:spcBef>
            </a:pPr>
            <a:r>
              <a:rPr sz="2000" spc="-305" dirty="0">
                <a:solidFill>
                  <a:srgbClr val="283149"/>
                </a:solidFill>
                <a:latin typeface="Lucida Sans Unicode"/>
                <a:cs typeface="Lucida Sans Unicode"/>
              </a:rPr>
              <a:t>Y</a:t>
            </a:r>
            <a:r>
              <a:rPr sz="2000" spc="-150" dirty="0">
                <a:solidFill>
                  <a:srgbClr val="283149"/>
                </a:solidFill>
                <a:latin typeface="Lucida Sans Unicode"/>
                <a:cs typeface="Lucida Sans Unicode"/>
              </a:rPr>
              <a:t>ou</a:t>
            </a:r>
            <a:r>
              <a:rPr sz="2000" spc="-235" dirty="0">
                <a:solidFill>
                  <a:srgbClr val="283149"/>
                </a:solidFill>
                <a:latin typeface="Lucida Sans Unicode"/>
                <a:cs typeface="Lucida Sans Unicode"/>
              </a:rPr>
              <a:t> </a:t>
            </a:r>
            <a:r>
              <a:rPr sz="2000" spc="-100" dirty="0">
                <a:solidFill>
                  <a:srgbClr val="283149"/>
                </a:solidFill>
                <a:latin typeface="Lucida Sans Unicode"/>
                <a:cs typeface="Lucida Sans Unicode"/>
              </a:rPr>
              <a:t>c</a:t>
            </a:r>
            <a:r>
              <a:rPr sz="2000" spc="-120" dirty="0">
                <a:solidFill>
                  <a:srgbClr val="283149"/>
                </a:solidFill>
                <a:latin typeface="Lucida Sans Unicode"/>
                <a:cs typeface="Lucida Sans Unicode"/>
              </a:rPr>
              <a:t>a</a:t>
            </a:r>
            <a:r>
              <a:rPr sz="2000" spc="-145" dirty="0">
                <a:solidFill>
                  <a:srgbClr val="283149"/>
                </a:solidFill>
                <a:latin typeface="Lucida Sans Unicode"/>
                <a:cs typeface="Lucida Sans Unicode"/>
              </a:rPr>
              <a:t>n</a:t>
            </a:r>
            <a:r>
              <a:rPr sz="2000" spc="-235" dirty="0">
                <a:solidFill>
                  <a:srgbClr val="283149"/>
                </a:solidFill>
                <a:latin typeface="Lucida Sans Unicode"/>
                <a:cs typeface="Lucida Sans Unicode"/>
              </a:rPr>
              <a:t> </a:t>
            </a:r>
            <a:r>
              <a:rPr sz="2000" spc="-135" dirty="0">
                <a:solidFill>
                  <a:srgbClr val="283149"/>
                </a:solidFill>
                <a:latin typeface="Lucida Sans Unicode"/>
                <a:cs typeface="Lucida Sans Unicode"/>
              </a:rPr>
              <a:t>find</a:t>
            </a:r>
            <a:r>
              <a:rPr sz="2000" spc="-240" dirty="0">
                <a:solidFill>
                  <a:srgbClr val="283149"/>
                </a:solidFill>
                <a:latin typeface="Lucida Sans Unicode"/>
                <a:cs typeface="Lucida Sans Unicode"/>
              </a:rPr>
              <a:t> </a:t>
            </a:r>
            <a:r>
              <a:rPr sz="2000" spc="-215" dirty="0">
                <a:solidFill>
                  <a:srgbClr val="283149"/>
                </a:solidFill>
                <a:latin typeface="Lucida Sans Unicode"/>
                <a:cs typeface="Lucida Sans Unicode"/>
              </a:rPr>
              <a:t>m</a:t>
            </a:r>
            <a:r>
              <a:rPr sz="2000" spc="-120" dirty="0">
                <a:solidFill>
                  <a:srgbClr val="283149"/>
                </a:solidFill>
                <a:latin typeface="Lucida Sans Unicode"/>
                <a:cs typeface="Lucida Sans Unicode"/>
              </a:rPr>
              <a:t>e</a:t>
            </a:r>
            <a:r>
              <a:rPr sz="2000" spc="-229" dirty="0">
                <a:solidFill>
                  <a:srgbClr val="283149"/>
                </a:solidFill>
                <a:latin typeface="Lucida Sans Unicode"/>
                <a:cs typeface="Lucida Sans Unicode"/>
              </a:rPr>
              <a:t> </a:t>
            </a:r>
            <a:r>
              <a:rPr sz="2000" spc="-85" dirty="0">
                <a:solidFill>
                  <a:srgbClr val="283149"/>
                </a:solidFill>
                <a:latin typeface="Lucida Sans Unicode"/>
                <a:cs typeface="Lucida Sans Unicode"/>
              </a:rPr>
              <a:t>at</a:t>
            </a:r>
            <a:endParaRPr sz="2000" dirty="0">
              <a:latin typeface="Lucida Sans Unicode"/>
              <a:cs typeface="Lucida Sans Unicode"/>
            </a:endParaRPr>
          </a:p>
          <a:p>
            <a:pPr marL="1905" algn="ctr">
              <a:lnSpc>
                <a:spcPct val="100000"/>
              </a:lnSpc>
              <a:spcBef>
                <a:spcPts val="600"/>
              </a:spcBef>
            </a:pPr>
            <a:r>
              <a:rPr lang="en-US" sz="2000" spc="-165" dirty="0">
                <a:solidFill>
                  <a:srgbClr val="283149"/>
                </a:solidFill>
                <a:latin typeface="Lucida Sans Unicode"/>
                <a:cs typeface="Lucida Sans Unicode"/>
                <a:hlinkClick r:id="rId2"/>
              </a:rPr>
              <a:t>wl563</a:t>
            </a:r>
            <a:r>
              <a:rPr sz="2000" spc="-165" dirty="0">
                <a:solidFill>
                  <a:srgbClr val="283149"/>
                </a:solidFill>
                <a:latin typeface="Lucida Sans Unicode"/>
                <a:cs typeface="Lucida Sans Unicode"/>
                <a:hlinkClick r:id="rId2"/>
              </a:rPr>
              <a:t>@cornell.edu</a:t>
            </a:r>
            <a:endParaRPr sz="2000" dirty="0">
              <a:latin typeface="Lucida Sans Unicode"/>
              <a:cs typeface="Lucida Sans Unicod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Supervised learning: Classification</a:t>
            </a:r>
            <a:endParaRPr dirty="0"/>
          </a:p>
        </p:txBody>
      </p:sp>
      <p:sp>
        <p:nvSpPr>
          <p:cNvPr id="139" name="Google Shape;139;p25"/>
          <p:cNvSpPr txBox="1">
            <a:spLocks noGrp="1"/>
          </p:cNvSpPr>
          <p:nvPr>
            <p:ph type="body" idx="1"/>
          </p:nvPr>
        </p:nvSpPr>
        <p:spPr>
          <a:xfrm>
            <a:off x="311700" y="1468825"/>
            <a:ext cx="4018200" cy="309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Let’s look at some examples</a:t>
            </a:r>
            <a:endParaRPr sz="1400" dirty="0"/>
          </a:p>
          <a:p>
            <a:pPr marL="457200" lvl="0" indent="-317500" algn="l" rtl="0">
              <a:spcBef>
                <a:spcPts val="0"/>
              </a:spcBef>
              <a:spcAft>
                <a:spcPts val="0"/>
              </a:spcAft>
              <a:buSzPts val="1400"/>
              <a:buChar char="-"/>
            </a:pPr>
            <a:r>
              <a:rPr lang="en" sz="1400" dirty="0"/>
              <a:t>Here, we have a two-dimensional (read: two columns) dataset</a:t>
            </a:r>
            <a:endParaRPr sz="1400" dirty="0"/>
          </a:p>
          <a:p>
            <a:pPr marL="457200" lvl="0" indent="-317500" algn="l" rtl="0">
              <a:spcBef>
                <a:spcPts val="0"/>
              </a:spcBef>
              <a:spcAft>
                <a:spcPts val="0"/>
              </a:spcAft>
              <a:buSzPts val="1400"/>
              <a:buChar char="-"/>
            </a:pPr>
            <a:r>
              <a:rPr lang="en" sz="1400" dirty="0"/>
              <a:t>We know which dots are blue and which are red. </a:t>
            </a:r>
            <a:endParaRPr sz="1400" dirty="0"/>
          </a:p>
          <a:p>
            <a:pPr marL="0" lvl="0" indent="0" algn="l" rtl="0">
              <a:spcBef>
                <a:spcPts val="1600"/>
              </a:spcBef>
              <a:spcAft>
                <a:spcPts val="1600"/>
              </a:spcAft>
              <a:buNone/>
            </a:pPr>
            <a:endParaRPr dirty="0"/>
          </a:p>
        </p:txBody>
      </p:sp>
      <p:pic>
        <p:nvPicPr>
          <p:cNvPr id="140" name="Google Shape;140;p25"/>
          <p:cNvPicPr preferRelativeResize="0"/>
          <p:nvPr/>
        </p:nvPicPr>
        <p:blipFill>
          <a:blip r:embed="rId3">
            <a:alphaModFix/>
          </a:blip>
          <a:stretch>
            <a:fillRect/>
          </a:stretch>
        </p:blipFill>
        <p:spPr>
          <a:xfrm>
            <a:off x="4482300" y="1468825"/>
            <a:ext cx="4509300" cy="33819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Tree>
    <p:extLst>
      <p:ext uri="{BB962C8B-B14F-4D97-AF65-F5344CB8AC3E}">
        <p14:creationId xmlns:p14="http://schemas.microsoft.com/office/powerpoint/2010/main" val="4150705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Tree>
    <p:extLst>
      <p:ext uri="{BB962C8B-B14F-4D97-AF65-F5344CB8AC3E}">
        <p14:creationId xmlns:p14="http://schemas.microsoft.com/office/powerpoint/2010/main" val="29386124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Tree>
    <p:extLst>
      <p:ext uri="{BB962C8B-B14F-4D97-AF65-F5344CB8AC3E}">
        <p14:creationId xmlns:p14="http://schemas.microsoft.com/office/powerpoint/2010/main" val="9204754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Tree>
    <p:extLst>
      <p:ext uri="{BB962C8B-B14F-4D97-AF65-F5344CB8AC3E}">
        <p14:creationId xmlns:p14="http://schemas.microsoft.com/office/powerpoint/2010/main" val="2757446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Tree>
    <p:extLst>
      <p:ext uri="{BB962C8B-B14F-4D97-AF65-F5344CB8AC3E}">
        <p14:creationId xmlns:p14="http://schemas.microsoft.com/office/powerpoint/2010/main" val="10354813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12065" rIns="0" bIns="0" rtlCol="0">
            <a:spAutoFit/>
          </a:bodyPr>
          <a:lstStyle/>
          <a:p>
            <a:pPr marL="77470" marR="5080">
              <a:lnSpc>
                <a:spcPct val="100000"/>
              </a:lnSpc>
              <a:spcBef>
                <a:spcPts val="95"/>
              </a:spcBef>
            </a:pPr>
            <a:r>
              <a:rPr spc="-105" dirty="0"/>
              <a:t>[Machine</a:t>
            </a:r>
            <a:r>
              <a:rPr spc="-185" dirty="0"/>
              <a:t> </a:t>
            </a:r>
            <a:r>
              <a:rPr spc="-110" dirty="0"/>
              <a:t>Learning</a:t>
            </a:r>
            <a:r>
              <a:rPr spc="-190" dirty="0"/>
              <a:t> </a:t>
            </a:r>
            <a:r>
              <a:rPr spc="-110" dirty="0"/>
              <a:t>is</a:t>
            </a:r>
            <a:r>
              <a:rPr spc="-180" dirty="0"/>
              <a:t> </a:t>
            </a:r>
            <a:r>
              <a:rPr spc="-85" dirty="0"/>
              <a:t>the]</a:t>
            </a:r>
            <a:r>
              <a:rPr spc="-180" dirty="0"/>
              <a:t> </a:t>
            </a:r>
            <a:r>
              <a:rPr spc="-95" dirty="0"/>
              <a:t>field</a:t>
            </a:r>
            <a:r>
              <a:rPr spc="-185" dirty="0"/>
              <a:t> </a:t>
            </a:r>
            <a:r>
              <a:rPr spc="-120" dirty="0"/>
              <a:t>of</a:t>
            </a:r>
            <a:r>
              <a:rPr spc="-180" dirty="0"/>
              <a:t> </a:t>
            </a:r>
            <a:r>
              <a:rPr spc="-110" dirty="0"/>
              <a:t>study</a:t>
            </a:r>
            <a:r>
              <a:rPr spc="-155" dirty="0"/>
              <a:t> </a:t>
            </a:r>
            <a:r>
              <a:rPr spc="-85" dirty="0"/>
              <a:t>that</a:t>
            </a:r>
            <a:r>
              <a:rPr spc="-175" dirty="0"/>
              <a:t> </a:t>
            </a:r>
            <a:r>
              <a:rPr spc="-120" dirty="0"/>
              <a:t>gives</a:t>
            </a:r>
            <a:r>
              <a:rPr spc="-180" dirty="0"/>
              <a:t> </a:t>
            </a:r>
            <a:r>
              <a:rPr spc="-114" dirty="0"/>
              <a:t>computers</a:t>
            </a:r>
            <a:r>
              <a:rPr spc="-175" dirty="0"/>
              <a:t> </a:t>
            </a:r>
            <a:r>
              <a:rPr spc="-95" dirty="0"/>
              <a:t>the</a:t>
            </a:r>
            <a:r>
              <a:rPr spc="-185" dirty="0"/>
              <a:t> </a:t>
            </a:r>
            <a:r>
              <a:rPr spc="-80" dirty="0"/>
              <a:t>ability</a:t>
            </a:r>
            <a:r>
              <a:rPr spc="-190" dirty="0"/>
              <a:t> </a:t>
            </a:r>
            <a:r>
              <a:rPr spc="-90" dirty="0"/>
              <a:t>to</a:t>
            </a:r>
            <a:r>
              <a:rPr spc="-185" dirty="0"/>
              <a:t> </a:t>
            </a:r>
            <a:r>
              <a:rPr spc="-95" dirty="0"/>
              <a:t>learn </a:t>
            </a:r>
            <a:r>
              <a:rPr spc="-490" dirty="0"/>
              <a:t> </a:t>
            </a:r>
            <a:r>
              <a:rPr spc="-100" dirty="0"/>
              <a:t>w</a:t>
            </a:r>
            <a:r>
              <a:rPr spc="-95" dirty="0"/>
              <a:t>itho</a:t>
            </a:r>
            <a:r>
              <a:rPr spc="-130" dirty="0"/>
              <a:t>u</a:t>
            </a:r>
            <a:r>
              <a:rPr spc="-60" dirty="0"/>
              <a:t>t</a:t>
            </a:r>
            <a:r>
              <a:rPr spc="-175" dirty="0"/>
              <a:t> </a:t>
            </a:r>
            <a:r>
              <a:rPr spc="-125" dirty="0"/>
              <a:t>b</a:t>
            </a:r>
            <a:r>
              <a:rPr spc="-100" dirty="0"/>
              <a:t>ein</a:t>
            </a:r>
            <a:r>
              <a:rPr spc="-195" dirty="0"/>
              <a:t>g</a:t>
            </a:r>
            <a:r>
              <a:rPr spc="-190" dirty="0"/>
              <a:t> </a:t>
            </a:r>
            <a:r>
              <a:rPr spc="-100" dirty="0"/>
              <a:t>e</a:t>
            </a:r>
            <a:r>
              <a:rPr spc="-125" dirty="0"/>
              <a:t>xplic</a:t>
            </a:r>
            <a:r>
              <a:rPr spc="-65" dirty="0"/>
              <a:t>itl</a:t>
            </a:r>
            <a:r>
              <a:rPr spc="-95" dirty="0"/>
              <a:t>y</a:t>
            </a:r>
            <a:r>
              <a:rPr spc="-195" dirty="0"/>
              <a:t> </a:t>
            </a:r>
            <a:r>
              <a:rPr spc="-114" dirty="0"/>
              <a:t>progra</a:t>
            </a:r>
            <a:r>
              <a:rPr spc="-210" dirty="0"/>
              <a:t>m</a:t>
            </a:r>
            <a:r>
              <a:rPr spc="-130" dirty="0"/>
              <a:t>med.</a:t>
            </a:r>
          </a:p>
          <a:p>
            <a:pPr marL="64769">
              <a:lnSpc>
                <a:spcPct val="100000"/>
              </a:lnSpc>
              <a:spcBef>
                <a:spcPts val="45"/>
              </a:spcBef>
            </a:pPr>
            <a:endParaRPr sz="2000" dirty="0"/>
          </a:p>
          <a:p>
            <a:pPr marL="3421379">
              <a:lnSpc>
                <a:spcPct val="100000"/>
              </a:lnSpc>
              <a:spcBef>
                <a:spcPts val="5"/>
              </a:spcBef>
            </a:pPr>
            <a:r>
              <a:rPr spc="-434" dirty="0"/>
              <a:t>---</a:t>
            </a:r>
            <a:r>
              <a:rPr spc="-215" dirty="0"/>
              <a:t>A</a:t>
            </a:r>
            <a:r>
              <a:rPr spc="-140" dirty="0"/>
              <a:t>r</a:t>
            </a:r>
            <a:r>
              <a:rPr spc="-95" dirty="0"/>
              <a:t>th</a:t>
            </a:r>
            <a:r>
              <a:rPr spc="-130" dirty="0"/>
              <a:t>u</a:t>
            </a:r>
            <a:r>
              <a:rPr spc="-105" dirty="0"/>
              <a:t>r</a:t>
            </a:r>
            <a:r>
              <a:rPr spc="-140" dirty="0"/>
              <a:t> </a:t>
            </a:r>
            <a:r>
              <a:rPr spc="-100" dirty="0"/>
              <a:t>Sam</a:t>
            </a:r>
            <a:r>
              <a:rPr spc="-105" dirty="0"/>
              <a:t>u</a:t>
            </a:r>
            <a:r>
              <a:rPr spc="-90" dirty="0"/>
              <a:t>el,</a:t>
            </a:r>
            <a:r>
              <a:rPr spc="-160" dirty="0"/>
              <a:t> </a:t>
            </a:r>
            <a:r>
              <a:rPr spc="-220" dirty="0"/>
              <a:t>1959</a:t>
            </a:r>
          </a:p>
        </p:txBody>
      </p:sp>
      <p:sp>
        <p:nvSpPr>
          <p:cNvPr id="3" name="object 3"/>
          <p:cNvSpPr txBox="1">
            <a:spLocks noGrp="1"/>
          </p:cNvSpPr>
          <p:nvPr>
            <p:ph type="title"/>
          </p:nvPr>
        </p:nvSpPr>
        <p:spPr>
          <a:xfrm>
            <a:off x="2337054" y="705053"/>
            <a:ext cx="4470400" cy="514350"/>
          </a:xfrm>
          <a:prstGeom prst="rect">
            <a:avLst/>
          </a:prstGeom>
        </p:spPr>
        <p:txBody>
          <a:bodyPr vert="horz" wrap="square" lIns="0" tIns="13335" rIns="0" bIns="0" rtlCol="0">
            <a:spAutoFit/>
          </a:bodyPr>
          <a:lstStyle/>
          <a:p>
            <a:pPr marL="12700">
              <a:lnSpc>
                <a:spcPct val="100000"/>
              </a:lnSpc>
              <a:spcBef>
                <a:spcPts val="105"/>
              </a:spcBef>
            </a:pPr>
            <a:r>
              <a:rPr spc="-295" dirty="0"/>
              <a:t>What</a:t>
            </a:r>
            <a:r>
              <a:rPr spc="-160" dirty="0"/>
              <a:t> </a:t>
            </a:r>
            <a:r>
              <a:rPr spc="-65" dirty="0"/>
              <a:t>is</a:t>
            </a:r>
            <a:r>
              <a:rPr spc="-130" dirty="0"/>
              <a:t> </a:t>
            </a:r>
            <a:r>
              <a:rPr spc="-204" dirty="0"/>
              <a:t>Machine</a:t>
            </a:r>
            <a:r>
              <a:rPr spc="-160" dirty="0"/>
              <a:t> </a:t>
            </a:r>
            <a:r>
              <a:rPr spc="-335" dirty="0"/>
              <a:t>L</a:t>
            </a:r>
            <a:r>
              <a:rPr spc="-370" dirty="0"/>
              <a:t>e</a:t>
            </a:r>
            <a:r>
              <a:rPr spc="-180" dirty="0"/>
              <a:t>ar</a:t>
            </a:r>
            <a:r>
              <a:rPr spc="-240" dirty="0"/>
              <a:t>n</a:t>
            </a:r>
            <a:r>
              <a:rPr spc="-55" dirty="0"/>
              <a:t>ing?</a:t>
            </a:r>
          </a:p>
        </p:txBody>
      </p:sp>
      <p:sp>
        <p:nvSpPr>
          <p:cNvPr id="4" name="object 4"/>
          <p:cNvSpPr txBox="1"/>
          <p:nvPr/>
        </p:nvSpPr>
        <p:spPr>
          <a:xfrm>
            <a:off x="1270253" y="3862222"/>
            <a:ext cx="6544309" cy="361950"/>
          </a:xfrm>
          <a:prstGeom prst="rect">
            <a:avLst/>
          </a:prstGeom>
        </p:spPr>
        <p:txBody>
          <a:bodyPr vert="horz" wrap="square" lIns="0" tIns="12700" rIns="0" bIns="0" rtlCol="0">
            <a:spAutoFit/>
          </a:bodyPr>
          <a:lstStyle/>
          <a:p>
            <a:pPr marL="12700">
              <a:lnSpc>
                <a:spcPct val="100000"/>
              </a:lnSpc>
              <a:spcBef>
                <a:spcPts val="100"/>
              </a:spcBef>
            </a:pPr>
            <a:r>
              <a:rPr sz="1100" i="1" spc="-5" dirty="0">
                <a:solidFill>
                  <a:srgbClr val="999999"/>
                </a:solidFill>
                <a:latin typeface="Arial"/>
                <a:cs typeface="Arial"/>
              </a:rPr>
              <a:t>Samuel,</a:t>
            </a:r>
            <a:r>
              <a:rPr sz="1100" i="1" spc="-15" dirty="0">
                <a:solidFill>
                  <a:srgbClr val="999999"/>
                </a:solidFill>
                <a:latin typeface="Arial"/>
                <a:cs typeface="Arial"/>
              </a:rPr>
              <a:t> </a:t>
            </a:r>
            <a:r>
              <a:rPr sz="1100" i="1" dirty="0">
                <a:solidFill>
                  <a:srgbClr val="999999"/>
                </a:solidFill>
                <a:latin typeface="Arial"/>
                <a:cs typeface="Arial"/>
              </a:rPr>
              <a:t>Arthur</a:t>
            </a:r>
            <a:r>
              <a:rPr sz="1100" i="1" spc="-25" dirty="0">
                <a:solidFill>
                  <a:srgbClr val="999999"/>
                </a:solidFill>
                <a:latin typeface="Arial"/>
                <a:cs typeface="Arial"/>
              </a:rPr>
              <a:t> </a:t>
            </a:r>
            <a:r>
              <a:rPr sz="1100" i="1" dirty="0">
                <a:solidFill>
                  <a:srgbClr val="999999"/>
                </a:solidFill>
                <a:latin typeface="Arial"/>
                <a:cs typeface="Arial"/>
              </a:rPr>
              <a:t>(1959).</a:t>
            </a:r>
            <a:r>
              <a:rPr sz="1100" i="1" spc="-25" dirty="0">
                <a:solidFill>
                  <a:srgbClr val="999999"/>
                </a:solidFill>
                <a:latin typeface="Arial"/>
                <a:cs typeface="Arial"/>
              </a:rPr>
              <a:t> </a:t>
            </a:r>
            <a:r>
              <a:rPr sz="1100" i="1" dirty="0">
                <a:solidFill>
                  <a:srgbClr val="999999"/>
                </a:solidFill>
                <a:latin typeface="Arial"/>
                <a:cs typeface="Arial"/>
              </a:rPr>
              <a:t>"Some</a:t>
            </a:r>
            <a:r>
              <a:rPr sz="1100" i="1" spc="-20" dirty="0">
                <a:solidFill>
                  <a:srgbClr val="999999"/>
                </a:solidFill>
                <a:latin typeface="Arial"/>
                <a:cs typeface="Arial"/>
              </a:rPr>
              <a:t> </a:t>
            </a:r>
            <a:r>
              <a:rPr sz="1100" i="1" spc="-5" dirty="0">
                <a:solidFill>
                  <a:srgbClr val="999999"/>
                </a:solidFill>
                <a:latin typeface="Arial"/>
                <a:cs typeface="Arial"/>
              </a:rPr>
              <a:t>Studies in</a:t>
            </a:r>
            <a:r>
              <a:rPr sz="1100" i="1" spc="5" dirty="0">
                <a:solidFill>
                  <a:srgbClr val="999999"/>
                </a:solidFill>
                <a:latin typeface="Arial"/>
                <a:cs typeface="Arial"/>
              </a:rPr>
              <a:t> </a:t>
            </a:r>
            <a:r>
              <a:rPr sz="1100" i="1" spc="-5" dirty="0">
                <a:solidFill>
                  <a:srgbClr val="999999"/>
                </a:solidFill>
                <a:latin typeface="Arial"/>
                <a:cs typeface="Arial"/>
              </a:rPr>
              <a:t>Machine</a:t>
            </a:r>
            <a:r>
              <a:rPr sz="1100" i="1" spc="5" dirty="0">
                <a:solidFill>
                  <a:srgbClr val="999999"/>
                </a:solidFill>
                <a:latin typeface="Arial"/>
                <a:cs typeface="Arial"/>
              </a:rPr>
              <a:t> </a:t>
            </a:r>
            <a:r>
              <a:rPr sz="1100" i="1" dirty="0">
                <a:solidFill>
                  <a:srgbClr val="999999"/>
                </a:solidFill>
                <a:latin typeface="Arial"/>
                <a:cs typeface="Arial"/>
              </a:rPr>
              <a:t>Learning</a:t>
            </a:r>
            <a:r>
              <a:rPr sz="1100" i="1" spc="-10" dirty="0">
                <a:solidFill>
                  <a:srgbClr val="999999"/>
                </a:solidFill>
                <a:latin typeface="Arial"/>
                <a:cs typeface="Arial"/>
              </a:rPr>
              <a:t> </a:t>
            </a:r>
            <a:r>
              <a:rPr sz="1100" i="1" spc="-5" dirty="0">
                <a:solidFill>
                  <a:srgbClr val="999999"/>
                </a:solidFill>
                <a:latin typeface="Arial"/>
                <a:cs typeface="Arial"/>
              </a:rPr>
              <a:t>Using</a:t>
            </a:r>
            <a:r>
              <a:rPr sz="1100" i="1" spc="15" dirty="0">
                <a:solidFill>
                  <a:srgbClr val="999999"/>
                </a:solidFill>
                <a:latin typeface="Arial"/>
                <a:cs typeface="Arial"/>
              </a:rPr>
              <a:t> </a:t>
            </a:r>
            <a:r>
              <a:rPr sz="1100" i="1" dirty="0">
                <a:solidFill>
                  <a:srgbClr val="999999"/>
                </a:solidFill>
                <a:latin typeface="Arial"/>
                <a:cs typeface="Arial"/>
              </a:rPr>
              <a:t>the</a:t>
            </a:r>
            <a:r>
              <a:rPr sz="1100" i="1" spc="-20" dirty="0">
                <a:solidFill>
                  <a:srgbClr val="999999"/>
                </a:solidFill>
                <a:latin typeface="Arial"/>
                <a:cs typeface="Arial"/>
              </a:rPr>
              <a:t> </a:t>
            </a:r>
            <a:r>
              <a:rPr sz="1100" i="1" dirty="0">
                <a:solidFill>
                  <a:srgbClr val="999999"/>
                </a:solidFill>
                <a:latin typeface="Arial"/>
                <a:cs typeface="Arial"/>
              </a:rPr>
              <a:t>Game</a:t>
            </a:r>
            <a:r>
              <a:rPr sz="1100" i="1" spc="-25" dirty="0">
                <a:solidFill>
                  <a:srgbClr val="999999"/>
                </a:solidFill>
                <a:latin typeface="Arial"/>
                <a:cs typeface="Arial"/>
              </a:rPr>
              <a:t> </a:t>
            </a:r>
            <a:r>
              <a:rPr sz="1100" i="1" dirty="0">
                <a:solidFill>
                  <a:srgbClr val="999999"/>
                </a:solidFill>
                <a:latin typeface="Arial"/>
                <a:cs typeface="Arial"/>
              </a:rPr>
              <a:t>of</a:t>
            </a:r>
            <a:r>
              <a:rPr sz="1100" i="1" spc="-15" dirty="0">
                <a:solidFill>
                  <a:srgbClr val="999999"/>
                </a:solidFill>
                <a:latin typeface="Arial"/>
                <a:cs typeface="Arial"/>
              </a:rPr>
              <a:t> </a:t>
            </a:r>
            <a:r>
              <a:rPr sz="1100" i="1" dirty="0">
                <a:solidFill>
                  <a:srgbClr val="999999"/>
                </a:solidFill>
                <a:latin typeface="Arial"/>
                <a:cs typeface="Arial"/>
              </a:rPr>
              <a:t>Checkers".</a:t>
            </a:r>
            <a:r>
              <a:rPr sz="1100" i="1" spc="-15" dirty="0">
                <a:solidFill>
                  <a:srgbClr val="999999"/>
                </a:solidFill>
                <a:latin typeface="Arial"/>
                <a:cs typeface="Arial"/>
              </a:rPr>
              <a:t> </a:t>
            </a:r>
            <a:r>
              <a:rPr sz="1100" i="1" dirty="0">
                <a:solidFill>
                  <a:srgbClr val="999999"/>
                </a:solidFill>
                <a:latin typeface="Arial"/>
                <a:cs typeface="Arial"/>
              </a:rPr>
              <a:t>IBM</a:t>
            </a:r>
            <a:r>
              <a:rPr sz="1100" i="1" spc="-10" dirty="0">
                <a:solidFill>
                  <a:srgbClr val="999999"/>
                </a:solidFill>
                <a:latin typeface="Arial"/>
                <a:cs typeface="Arial"/>
              </a:rPr>
              <a:t> </a:t>
            </a:r>
            <a:r>
              <a:rPr sz="1100" i="1" dirty="0">
                <a:solidFill>
                  <a:srgbClr val="999999"/>
                </a:solidFill>
                <a:latin typeface="Arial"/>
                <a:cs typeface="Arial"/>
              </a:rPr>
              <a:t>Journal</a:t>
            </a:r>
            <a:r>
              <a:rPr sz="1100" i="1" spc="-10" dirty="0">
                <a:solidFill>
                  <a:srgbClr val="999999"/>
                </a:solidFill>
                <a:latin typeface="Arial"/>
                <a:cs typeface="Arial"/>
              </a:rPr>
              <a:t> </a:t>
            </a:r>
            <a:r>
              <a:rPr sz="1100" i="1" dirty="0">
                <a:solidFill>
                  <a:srgbClr val="999999"/>
                </a:solidFill>
                <a:latin typeface="Arial"/>
                <a:cs typeface="Arial"/>
              </a:rPr>
              <a:t>of</a:t>
            </a:r>
            <a:endParaRPr sz="1100">
              <a:latin typeface="Arial"/>
              <a:cs typeface="Arial"/>
            </a:endParaRPr>
          </a:p>
          <a:p>
            <a:pPr marL="12700">
              <a:lnSpc>
                <a:spcPct val="100000"/>
              </a:lnSpc>
            </a:pPr>
            <a:r>
              <a:rPr sz="1100" i="1" dirty="0">
                <a:solidFill>
                  <a:srgbClr val="999999"/>
                </a:solidFill>
                <a:latin typeface="Arial"/>
                <a:cs typeface="Arial"/>
              </a:rPr>
              <a:t>Research</a:t>
            </a:r>
            <a:r>
              <a:rPr sz="1100" i="1" spc="-15" dirty="0">
                <a:solidFill>
                  <a:srgbClr val="999999"/>
                </a:solidFill>
                <a:latin typeface="Arial"/>
                <a:cs typeface="Arial"/>
              </a:rPr>
              <a:t> </a:t>
            </a:r>
            <a:r>
              <a:rPr sz="1100" i="1" dirty="0">
                <a:solidFill>
                  <a:srgbClr val="999999"/>
                </a:solidFill>
                <a:latin typeface="Arial"/>
                <a:cs typeface="Arial"/>
              </a:rPr>
              <a:t>and</a:t>
            </a:r>
            <a:r>
              <a:rPr sz="1100" i="1" spc="-10" dirty="0">
                <a:solidFill>
                  <a:srgbClr val="999999"/>
                </a:solidFill>
                <a:latin typeface="Arial"/>
                <a:cs typeface="Arial"/>
              </a:rPr>
              <a:t> </a:t>
            </a:r>
            <a:r>
              <a:rPr sz="1100" i="1" spc="-5" dirty="0">
                <a:solidFill>
                  <a:srgbClr val="999999"/>
                </a:solidFill>
                <a:latin typeface="Arial"/>
                <a:cs typeface="Arial"/>
              </a:rPr>
              <a:t>Development.</a:t>
            </a:r>
            <a:r>
              <a:rPr sz="1100" i="1" spc="-20" dirty="0">
                <a:solidFill>
                  <a:srgbClr val="999999"/>
                </a:solidFill>
                <a:latin typeface="Arial"/>
                <a:cs typeface="Arial"/>
              </a:rPr>
              <a:t> </a:t>
            </a:r>
            <a:r>
              <a:rPr sz="1100" b="1" i="1" dirty="0">
                <a:solidFill>
                  <a:srgbClr val="999999"/>
                </a:solidFill>
                <a:latin typeface="Arial"/>
                <a:cs typeface="Arial"/>
              </a:rPr>
              <a:t>3 </a:t>
            </a:r>
            <a:r>
              <a:rPr sz="1100" i="1" dirty="0">
                <a:solidFill>
                  <a:srgbClr val="999999"/>
                </a:solidFill>
                <a:latin typeface="Arial"/>
                <a:cs typeface="Arial"/>
              </a:rPr>
              <a:t>(3):</a:t>
            </a:r>
            <a:r>
              <a:rPr sz="1100" i="1" spc="-40" dirty="0">
                <a:solidFill>
                  <a:srgbClr val="999999"/>
                </a:solidFill>
                <a:latin typeface="Arial"/>
                <a:cs typeface="Arial"/>
              </a:rPr>
              <a:t> </a:t>
            </a:r>
            <a:r>
              <a:rPr sz="1100" i="1" spc="-5" dirty="0">
                <a:solidFill>
                  <a:srgbClr val="999999"/>
                </a:solidFill>
                <a:latin typeface="Arial"/>
                <a:cs typeface="Arial"/>
              </a:rPr>
              <a:t>210–229.</a:t>
            </a:r>
            <a:endParaRPr sz="1100">
              <a:latin typeface="Arial"/>
              <a:cs typeface="Arial"/>
            </a:endParaRPr>
          </a:p>
        </p:txBody>
      </p:sp>
      <p:pic>
        <p:nvPicPr>
          <p:cNvPr id="5" name="object 5"/>
          <p:cNvPicPr/>
          <p:nvPr/>
        </p:nvPicPr>
        <p:blipFill>
          <a:blip r:embed="rId3" cstate="print"/>
          <a:stretch>
            <a:fillRect/>
          </a:stretch>
        </p:blipFill>
        <p:spPr>
          <a:xfrm>
            <a:off x="6792468" y="2154935"/>
            <a:ext cx="1074420" cy="1491995"/>
          </a:xfrm>
          <a:prstGeom prst="rect">
            <a:avLst/>
          </a:prstGeom>
        </p:spPr>
      </p:pic>
      <p:sp>
        <p:nvSpPr>
          <p:cNvPr id="6" name="object 6"/>
          <p:cNvSpPr txBox="1">
            <a:spLocks noGrp="1"/>
          </p:cNvSpPr>
          <p:nvPr>
            <p:ph type="sldNum" sz="quarter" idx="7"/>
          </p:nvPr>
        </p:nvSpPr>
        <p:spPr>
          <a:prstGeom prst="rect">
            <a:avLst/>
          </a:prstGeom>
        </p:spPr>
        <p:txBody>
          <a:bodyPr vert="horz" wrap="square" lIns="0" tIns="36830" rIns="0" bIns="0" rtlCol="0">
            <a:spAutoFit/>
          </a:bodyPr>
          <a:lstStyle/>
          <a:p>
            <a:pPr marL="98425">
              <a:lnSpc>
                <a:spcPct val="100000"/>
              </a:lnSpc>
              <a:spcBef>
                <a:spcPts val="290"/>
              </a:spcBef>
            </a:pPr>
            <a:fld id="{81D60167-4931-47E6-BA6A-407CBD079E47}" type="slidenum">
              <a:rPr spc="-25" dirty="0"/>
              <a:t>65</a:t>
            </a:fld>
            <a:endParaRPr spc="-25"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2" y="0"/>
            <a:ext cx="9153525" cy="5143500"/>
            <a:chOff x="-4762" y="0"/>
            <a:chExt cx="9153525" cy="5143500"/>
          </a:xfrm>
        </p:grpSpPr>
        <p:pic>
          <p:nvPicPr>
            <p:cNvPr id="3" name="object 3"/>
            <p:cNvPicPr/>
            <p:nvPr/>
          </p:nvPicPr>
          <p:blipFill>
            <a:blip r:embed="rId3" cstate="print"/>
            <a:stretch>
              <a:fillRect/>
            </a:stretch>
          </p:blipFill>
          <p:spPr>
            <a:xfrm>
              <a:off x="3451859" y="2563367"/>
              <a:ext cx="1586484" cy="1173480"/>
            </a:xfrm>
            <a:prstGeom prst="rect">
              <a:avLst/>
            </a:prstGeom>
          </p:spPr>
        </p:pic>
        <p:pic>
          <p:nvPicPr>
            <p:cNvPr id="4" name="object 4"/>
            <p:cNvPicPr/>
            <p:nvPr/>
          </p:nvPicPr>
          <p:blipFill>
            <a:blip r:embed="rId4" cstate="print"/>
            <a:stretch>
              <a:fillRect/>
            </a:stretch>
          </p:blipFill>
          <p:spPr>
            <a:xfrm>
              <a:off x="411480" y="2593848"/>
              <a:ext cx="723900" cy="419100"/>
            </a:xfrm>
            <a:prstGeom prst="rect">
              <a:avLst/>
            </a:prstGeom>
          </p:spPr>
        </p:pic>
        <p:pic>
          <p:nvPicPr>
            <p:cNvPr id="5" name="object 5"/>
            <p:cNvPicPr/>
            <p:nvPr/>
          </p:nvPicPr>
          <p:blipFill>
            <a:blip r:embed="rId4" cstate="print"/>
            <a:stretch>
              <a:fillRect/>
            </a:stretch>
          </p:blipFill>
          <p:spPr>
            <a:xfrm>
              <a:off x="1386839" y="2941320"/>
              <a:ext cx="725423" cy="417575"/>
            </a:xfrm>
            <a:prstGeom prst="rect">
              <a:avLst/>
            </a:prstGeom>
          </p:spPr>
        </p:pic>
        <p:pic>
          <p:nvPicPr>
            <p:cNvPr id="6" name="object 6"/>
            <p:cNvPicPr/>
            <p:nvPr/>
          </p:nvPicPr>
          <p:blipFill>
            <a:blip r:embed="rId4" cstate="print"/>
            <a:stretch>
              <a:fillRect/>
            </a:stretch>
          </p:blipFill>
          <p:spPr>
            <a:xfrm>
              <a:off x="550163" y="3259835"/>
              <a:ext cx="725424" cy="419100"/>
            </a:xfrm>
            <a:prstGeom prst="rect">
              <a:avLst/>
            </a:prstGeom>
          </p:spPr>
        </p:pic>
        <p:pic>
          <p:nvPicPr>
            <p:cNvPr id="7" name="object 7"/>
            <p:cNvPicPr/>
            <p:nvPr/>
          </p:nvPicPr>
          <p:blipFill>
            <a:blip r:embed="rId4" cstate="print"/>
            <a:stretch>
              <a:fillRect/>
            </a:stretch>
          </p:blipFill>
          <p:spPr>
            <a:xfrm>
              <a:off x="1162811" y="2371344"/>
              <a:ext cx="725424" cy="417575"/>
            </a:xfrm>
            <a:prstGeom prst="rect">
              <a:avLst/>
            </a:prstGeom>
          </p:spPr>
        </p:pic>
        <p:pic>
          <p:nvPicPr>
            <p:cNvPr id="8" name="object 8"/>
            <p:cNvPicPr/>
            <p:nvPr/>
          </p:nvPicPr>
          <p:blipFill>
            <a:blip r:embed="rId4" cstate="print"/>
            <a:stretch>
              <a:fillRect/>
            </a:stretch>
          </p:blipFill>
          <p:spPr>
            <a:xfrm>
              <a:off x="2001011" y="2624327"/>
              <a:ext cx="725424" cy="417575"/>
            </a:xfrm>
            <a:prstGeom prst="rect">
              <a:avLst/>
            </a:prstGeom>
          </p:spPr>
        </p:pic>
        <p:pic>
          <p:nvPicPr>
            <p:cNvPr id="9" name="object 9"/>
            <p:cNvPicPr/>
            <p:nvPr/>
          </p:nvPicPr>
          <p:blipFill>
            <a:blip r:embed="rId4" cstate="print"/>
            <a:stretch>
              <a:fillRect/>
            </a:stretch>
          </p:blipFill>
          <p:spPr>
            <a:xfrm>
              <a:off x="1749551" y="3328415"/>
              <a:ext cx="725424" cy="419100"/>
            </a:xfrm>
            <a:prstGeom prst="rect">
              <a:avLst/>
            </a:prstGeom>
          </p:spPr>
        </p:pic>
        <p:pic>
          <p:nvPicPr>
            <p:cNvPr id="10" name="object 10"/>
            <p:cNvPicPr/>
            <p:nvPr/>
          </p:nvPicPr>
          <p:blipFill>
            <a:blip r:embed="rId4" cstate="print"/>
            <a:stretch>
              <a:fillRect/>
            </a:stretch>
          </p:blipFill>
          <p:spPr>
            <a:xfrm>
              <a:off x="1146047" y="3648455"/>
              <a:ext cx="723900" cy="417575"/>
            </a:xfrm>
            <a:prstGeom prst="rect">
              <a:avLst/>
            </a:prstGeom>
          </p:spPr>
        </p:pic>
        <p:sp>
          <p:nvSpPr>
            <p:cNvPr id="11" name="object 11"/>
            <p:cNvSpPr/>
            <p:nvPr/>
          </p:nvSpPr>
          <p:spPr>
            <a:xfrm>
              <a:off x="2865882" y="2942082"/>
              <a:ext cx="474345" cy="417830"/>
            </a:xfrm>
            <a:custGeom>
              <a:avLst/>
              <a:gdLst/>
              <a:ahLst/>
              <a:cxnLst/>
              <a:rect l="l" t="t" r="r" b="b"/>
              <a:pathLst>
                <a:path w="474345" h="417829">
                  <a:moveTo>
                    <a:pt x="265175" y="0"/>
                  </a:moveTo>
                  <a:lnTo>
                    <a:pt x="265175" y="104393"/>
                  </a:lnTo>
                  <a:lnTo>
                    <a:pt x="0" y="104393"/>
                  </a:lnTo>
                  <a:lnTo>
                    <a:pt x="0" y="313181"/>
                  </a:lnTo>
                  <a:lnTo>
                    <a:pt x="265175" y="313181"/>
                  </a:lnTo>
                  <a:lnTo>
                    <a:pt x="265175" y="417575"/>
                  </a:lnTo>
                  <a:lnTo>
                    <a:pt x="473964" y="208787"/>
                  </a:lnTo>
                  <a:lnTo>
                    <a:pt x="265175" y="0"/>
                  </a:lnTo>
                  <a:close/>
                </a:path>
              </a:pathLst>
            </a:custGeom>
            <a:solidFill>
              <a:srgbClr val="3981B9"/>
            </a:solidFill>
          </p:spPr>
          <p:txBody>
            <a:bodyPr wrap="square" lIns="0" tIns="0" rIns="0" bIns="0" rtlCol="0"/>
            <a:lstStyle/>
            <a:p>
              <a:endParaRPr/>
            </a:p>
          </p:txBody>
        </p:sp>
        <p:sp>
          <p:nvSpPr>
            <p:cNvPr id="12" name="object 12"/>
            <p:cNvSpPr/>
            <p:nvPr/>
          </p:nvSpPr>
          <p:spPr>
            <a:xfrm>
              <a:off x="2865882" y="2942082"/>
              <a:ext cx="474345" cy="417830"/>
            </a:xfrm>
            <a:custGeom>
              <a:avLst/>
              <a:gdLst/>
              <a:ahLst/>
              <a:cxnLst/>
              <a:rect l="l" t="t" r="r" b="b"/>
              <a:pathLst>
                <a:path w="474345" h="417829">
                  <a:moveTo>
                    <a:pt x="0" y="104393"/>
                  </a:moveTo>
                  <a:lnTo>
                    <a:pt x="265175" y="104393"/>
                  </a:lnTo>
                  <a:lnTo>
                    <a:pt x="265175" y="0"/>
                  </a:lnTo>
                  <a:lnTo>
                    <a:pt x="473964" y="208787"/>
                  </a:lnTo>
                  <a:lnTo>
                    <a:pt x="265175" y="417575"/>
                  </a:lnTo>
                  <a:lnTo>
                    <a:pt x="265175" y="313181"/>
                  </a:lnTo>
                  <a:lnTo>
                    <a:pt x="0" y="313181"/>
                  </a:lnTo>
                  <a:lnTo>
                    <a:pt x="0" y="104393"/>
                  </a:lnTo>
                  <a:close/>
                </a:path>
              </a:pathLst>
            </a:custGeom>
            <a:ln w="25400">
              <a:solidFill>
                <a:srgbClr val="285D87"/>
              </a:solidFill>
            </a:ln>
          </p:spPr>
          <p:txBody>
            <a:bodyPr wrap="square" lIns="0" tIns="0" rIns="0" bIns="0" rtlCol="0"/>
            <a:lstStyle/>
            <a:p>
              <a:endParaRPr/>
            </a:p>
          </p:txBody>
        </p:sp>
        <p:sp>
          <p:nvSpPr>
            <p:cNvPr id="13" name="object 13"/>
            <p:cNvSpPr/>
            <p:nvPr/>
          </p:nvSpPr>
          <p:spPr>
            <a:xfrm>
              <a:off x="5132959" y="2236216"/>
              <a:ext cx="965835" cy="735965"/>
            </a:xfrm>
            <a:custGeom>
              <a:avLst/>
              <a:gdLst/>
              <a:ahLst/>
              <a:cxnLst/>
              <a:rect l="l" t="t" r="r" b="b"/>
              <a:pathLst>
                <a:path w="965835" h="735964">
                  <a:moveTo>
                    <a:pt x="676528" y="0"/>
                  </a:moveTo>
                  <a:lnTo>
                    <a:pt x="733170" y="87883"/>
                  </a:lnTo>
                  <a:lnTo>
                    <a:pt x="0" y="559815"/>
                  </a:lnTo>
                  <a:lnTo>
                    <a:pt x="113283" y="735710"/>
                  </a:lnTo>
                  <a:lnTo>
                    <a:pt x="846327" y="263778"/>
                  </a:lnTo>
                  <a:lnTo>
                    <a:pt x="902969" y="351663"/>
                  </a:lnTo>
                  <a:lnTo>
                    <a:pt x="965580" y="62610"/>
                  </a:lnTo>
                  <a:lnTo>
                    <a:pt x="676528" y="0"/>
                  </a:lnTo>
                  <a:close/>
                </a:path>
              </a:pathLst>
            </a:custGeom>
            <a:solidFill>
              <a:srgbClr val="3981B9"/>
            </a:solidFill>
          </p:spPr>
          <p:txBody>
            <a:bodyPr wrap="square" lIns="0" tIns="0" rIns="0" bIns="0" rtlCol="0"/>
            <a:lstStyle/>
            <a:p>
              <a:endParaRPr/>
            </a:p>
          </p:txBody>
        </p:sp>
        <p:sp>
          <p:nvSpPr>
            <p:cNvPr id="14" name="object 14"/>
            <p:cNvSpPr/>
            <p:nvPr/>
          </p:nvSpPr>
          <p:spPr>
            <a:xfrm>
              <a:off x="5132959" y="2236216"/>
              <a:ext cx="965835" cy="735965"/>
            </a:xfrm>
            <a:custGeom>
              <a:avLst/>
              <a:gdLst/>
              <a:ahLst/>
              <a:cxnLst/>
              <a:rect l="l" t="t" r="r" b="b"/>
              <a:pathLst>
                <a:path w="965835" h="735964">
                  <a:moveTo>
                    <a:pt x="0" y="559815"/>
                  </a:moveTo>
                  <a:lnTo>
                    <a:pt x="733170" y="87883"/>
                  </a:lnTo>
                  <a:lnTo>
                    <a:pt x="676528" y="0"/>
                  </a:lnTo>
                  <a:lnTo>
                    <a:pt x="965580" y="62610"/>
                  </a:lnTo>
                  <a:lnTo>
                    <a:pt x="902969" y="351663"/>
                  </a:lnTo>
                  <a:lnTo>
                    <a:pt x="846327" y="263778"/>
                  </a:lnTo>
                  <a:lnTo>
                    <a:pt x="113283" y="735710"/>
                  </a:lnTo>
                  <a:lnTo>
                    <a:pt x="0" y="559815"/>
                  </a:lnTo>
                  <a:close/>
                </a:path>
              </a:pathLst>
            </a:custGeom>
            <a:ln w="25400">
              <a:solidFill>
                <a:srgbClr val="285D87"/>
              </a:solidFill>
            </a:ln>
          </p:spPr>
          <p:txBody>
            <a:bodyPr wrap="square" lIns="0" tIns="0" rIns="0" bIns="0" rtlCol="0"/>
            <a:lstStyle/>
            <a:p>
              <a:endParaRPr/>
            </a:p>
          </p:txBody>
        </p:sp>
        <p:sp>
          <p:nvSpPr>
            <p:cNvPr id="15" name="object 15"/>
            <p:cNvSpPr/>
            <p:nvPr/>
          </p:nvSpPr>
          <p:spPr>
            <a:xfrm>
              <a:off x="5133213" y="3174364"/>
              <a:ext cx="965200" cy="736600"/>
            </a:xfrm>
            <a:custGeom>
              <a:avLst/>
              <a:gdLst/>
              <a:ahLst/>
              <a:cxnLst/>
              <a:rect l="l" t="t" r="r" b="b"/>
              <a:pathLst>
                <a:path w="965200" h="736600">
                  <a:moveTo>
                    <a:pt x="113537" y="0"/>
                  </a:moveTo>
                  <a:lnTo>
                    <a:pt x="0" y="175768"/>
                  </a:lnTo>
                  <a:lnTo>
                    <a:pt x="732536" y="648589"/>
                  </a:lnTo>
                  <a:lnTo>
                    <a:pt x="675766" y="736473"/>
                  </a:lnTo>
                  <a:lnTo>
                    <a:pt x="964946" y="674243"/>
                  </a:lnTo>
                  <a:lnTo>
                    <a:pt x="902715" y="385064"/>
                  </a:lnTo>
                  <a:lnTo>
                    <a:pt x="845947" y="472948"/>
                  </a:lnTo>
                  <a:lnTo>
                    <a:pt x="113537" y="0"/>
                  </a:lnTo>
                  <a:close/>
                </a:path>
              </a:pathLst>
            </a:custGeom>
            <a:solidFill>
              <a:srgbClr val="3981B9"/>
            </a:solidFill>
          </p:spPr>
          <p:txBody>
            <a:bodyPr wrap="square" lIns="0" tIns="0" rIns="0" bIns="0" rtlCol="0"/>
            <a:lstStyle/>
            <a:p>
              <a:endParaRPr/>
            </a:p>
          </p:txBody>
        </p:sp>
        <p:sp>
          <p:nvSpPr>
            <p:cNvPr id="16" name="object 16"/>
            <p:cNvSpPr/>
            <p:nvPr/>
          </p:nvSpPr>
          <p:spPr>
            <a:xfrm>
              <a:off x="5133213" y="3174364"/>
              <a:ext cx="965200" cy="736600"/>
            </a:xfrm>
            <a:custGeom>
              <a:avLst/>
              <a:gdLst/>
              <a:ahLst/>
              <a:cxnLst/>
              <a:rect l="l" t="t" r="r" b="b"/>
              <a:pathLst>
                <a:path w="965200" h="736600">
                  <a:moveTo>
                    <a:pt x="113537" y="0"/>
                  </a:moveTo>
                  <a:lnTo>
                    <a:pt x="845947" y="472948"/>
                  </a:lnTo>
                  <a:lnTo>
                    <a:pt x="902715" y="385064"/>
                  </a:lnTo>
                  <a:lnTo>
                    <a:pt x="964946" y="674243"/>
                  </a:lnTo>
                  <a:lnTo>
                    <a:pt x="675766" y="736473"/>
                  </a:lnTo>
                  <a:lnTo>
                    <a:pt x="732536" y="648589"/>
                  </a:lnTo>
                  <a:lnTo>
                    <a:pt x="0" y="175768"/>
                  </a:lnTo>
                  <a:lnTo>
                    <a:pt x="113537" y="0"/>
                  </a:lnTo>
                  <a:close/>
                </a:path>
              </a:pathLst>
            </a:custGeom>
            <a:ln w="25399">
              <a:solidFill>
                <a:srgbClr val="285D87"/>
              </a:solidFill>
            </a:ln>
          </p:spPr>
          <p:txBody>
            <a:bodyPr wrap="square" lIns="0" tIns="0" rIns="0" bIns="0" rtlCol="0"/>
            <a:lstStyle/>
            <a:p>
              <a:endParaRPr/>
            </a:p>
          </p:txBody>
        </p:sp>
        <p:pic>
          <p:nvPicPr>
            <p:cNvPr id="17" name="object 17"/>
            <p:cNvPicPr/>
            <p:nvPr/>
          </p:nvPicPr>
          <p:blipFill>
            <a:blip r:embed="rId4" cstate="print"/>
            <a:stretch>
              <a:fillRect/>
            </a:stretch>
          </p:blipFill>
          <p:spPr>
            <a:xfrm>
              <a:off x="6472428" y="1959864"/>
              <a:ext cx="460248" cy="265175"/>
            </a:xfrm>
            <a:prstGeom prst="rect">
              <a:avLst/>
            </a:prstGeom>
          </p:spPr>
        </p:pic>
        <p:pic>
          <p:nvPicPr>
            <p:cNvPr id="18" name="object 18"/>
            <p:cNvPicPr/>
            <p:nvPr/>
          </p:nvPicPr>
          <p:blipFill>
            <a:blip r:embed="rId4" cstate="print"/>
            <a:stretch>
              <a:fillRect/>
            </a:stretch>
          </p:blipFill>
          <p:spPr>
            <a:xfrm>
              <a:off x="7071359" y="2273807"/>
              <a:ext cx="460248" cy="265175"/>
            </a:xfrm>
            <a:prstGeom prst="rect">
              <a:avLst/>
            </a:prstGeom>
          </p:spPr>
        </p:pic>
        <p:pic>
          <p:nvPicPr>
            <p:cNvPr id="19" name="object 19"/>
            <p:cNvPicPr/>
            <p:nvPr/>
          </p:nvPicPr>
          <p:blipFill>
            <a:blip r:embed="rId4" cstate="print"/>
            <a:stretch>
              <a:fillRect/>
            </a:stretch>
          </p:blipFill>
          <p:spPr>
            <a:xfrm>
              <a:off x="7225283" y="1735835"/>
              <a:ext cx="460248" cy="265175"/>
            </a:xfrm>
            <a:prstGeom prst="rect">
              <a:avLst/>
            </a:prstGeom>
          </p:spPr>
        </p:pic>
        <p:pic>
          <p:nvPicPr>
            <p:cNvPr id="20" name="object 20"/>
            <p:cNvPicPr/>
            <p:nvPr/>
          </p:nvPicPr>
          <p:blipFill>
            <a:blip r:embed="rId4" cstate="print"/>
            <a:stretch>
              <a:fillRect/>
            </a:stretch>
          </p:blipFill>
          <p:spPr>
            <a:xfrm>
              <a:off x="7770876" y="2052827"/>
              <a:ext cx="460248" cy="265175"/>
            </a:xfrm>
            <a:prstGeom prst="rect">
              <a:avLst/>
            </a:prstGeom>
          </p:spPr>
        </p:pic>
        <p:sp>
          <p:nvSpPr>
            <p:cNvPr id="21" name="object 21"/>
            <p:cNvSpPr/>
            <p:nvPr/>
          </p:nvSpPr>
          <p:spPr>
            <a:xfrm>
              <a:off x="6322314" y="1687829"/>
              <a:ext cx="2147570" cy="937260"/>
            </a:xfrm>
            <a:custGeom>
              <a:avLst/>
              <a:gdLst/>
              <a:ahLst/>
              <a:cxnLst/>
              <a:rect l="l" t="t" r="r" b="b"/>
              <a:pathLst>
                <a:path w="2147570" h="937260">
                  <a:moveTo>
                    <a:pt x="0" y="156210"/>
                  </a:moveTo>
                  <a:lnTo>
                    <a:pt x="7967" y="106850"/>
                  </a:lnTo>
                  <a:lnTo>
                    <a:pt x="30150" y="63971"/>
                  </a:lnTo>
                  <a:lnTo>
                    <a:pt x="63971" y="30150"/>
                  </a:lnTo>
                  <a:lnTo>
                    <a:pt x="106850" y="7967"/>
                  </a:lnTo>
                  <a:lnTo>
                    <a:pt x="156210" y="0"/>
                  </a:lnTo>
                  <a:lnTo>
                    <a:pt x="1991106" y="0"/>
                  </a:lnTo>
                  <a:lnTo>
                    <a:pt x="2040465" y="7967"/>
                  </a:lnTo>
                  <a:lnTo>
                    <a:pt x="2083344" y="30150"/>
                  </a:lnTo>
                  <a:lnTo>
                    <a:pt x="2117165" y="63971"/>
                  </a:lnTo>
                  <a:lnTo>
                    <a:pt x="2139348" y="106850"/>
                  </a:lnTo>
                  <a:lnTo>
                    <a:pt x="2147316" y="156210"/>
                  </a:lnTo>
                  <a:lnTo>
                    <a:pt x="2147316" y="781050"/>
                  </a:lnTo>
                  <a:lnTo>
                    <a:pt x="2139348" y="830409"/>
                  </a:lnTo>
                  <a:lnTo>
                    <a:pt x="2117165" y="873288"/>
                  </a:lnTo>
                  <a:lnTo>
                    <a:pt x="2083344" y="907109"/>
                  </a:lnTo>
                  <a:lnTo>
                    <a:pt x="2040465" y="929292"/>
                  </a:lnTo>
                  <a:lnTo>
                    <a:pt x="1991106" y="937260"/>
                  </a:lnTo>
                  <a:lnTo>
                    <a:pt x="156210" y="937260"/>
                  </a:lnTo>
                  <a:lnTo>
                    <a:pt x="106850" y="929292"/>
                  </a:lnTo>
                  <a:lnTo>
                    <a:pt x="63971" y="907109"/>
                  </a:lnTo>
                  <a:lnTo>
                    <a:pt x="30150" y="873288"/>
                  </a:lnTo>
                  <a:lnTo>
                    <a:pt x="7967" y="830409"/>
                  </a:lnTo>
                  <a:lnTo>
                    <a:pt x="0" y="781050"/>
                  </a:lnTo>
                  <a:lnTo>
                    <a:pt x="0" y="156210"/>
                  </a:lnTo>
                  <a:close/>
                </a:path>
              </a:pathLst>
            </a:custGeom>
            <a:ln w="25400">
              <a:solidFill>
                <a:srgbClr val="285D87"/>
              </a:solidFill>
            </a:ln>
          </p:spPr>
          <p:txBody>
            <a:bodyPr wrap="square" lIns="0" tIns="0" rIns="0" bIns="0" rtlCol="0"/>
            <a:lstStyle/>
            <a:p>
              <a:endParaRPr/>
            </a:p>
          </p:txBody>
        </p:sp>
      </p:grpSp>
      <p:sp>
        <p:nvSpPr>
          <p:cNvPr id="22" name="object 22"/>
          <p:cNvSpPr txBox="1"/>
          <p:nvPr/>
        </p:nvSpPr>
        <p:spPr>
          <a:xfrm>
            <a:off x="1093724" y="1507693"/>
            <a:ext cx="3645535" cy="331470"/>
          </a:xfrm>
          <a:prstGeom prst="rect">
            <a:avLst/>
          </a:prstGeom>
        </p:spPr>
        <p:txBody>
          <a:bodyPr vert="horz" wrap="square" lIns="0" tIns="13335" rIns="0" bIns="0" rtlCol="0">
            <a:spAutoFit/>
          </a:bodyPr>
          <a:lstStyle/>
          <a:p>
            <a:pPr marL="367665" indent="-355600">
              <a:lnSpc>
                <a:spcPct val="100000"/>
              </a:lnSpc>
              <a:spcBef>
                <a:spcPts val="105"/>
              </a:spcBef>
              <a:buFont typeface="Arial MT"/>
              <a:buChar char="•"/>
              <a:tabLst>
                <a:tab pos="367665" algn="l"/>
                <a:tab pos="368300" algn="l"/>
              </a:tabLst>
            </a:pPr>
            <a:r>
              <a:rPr sz="2000" b="1" spc="-135" dirty="0">
                <a:solidFill>
                  <a:srgbClr val="283149"/>
                </a:solidFill>
                <a:latin typeface="Tahoma"/>
                <a:cs typeface="Tahoma"/>
              </a:rPr>
              <a:t>Example</a:t>
            </a:r>
            <a:r>
              <a:rPr sz="2000" b="1" spc="-210" dirty="0">
                <a:solidFill>
                  <a:srgbClr val="283149"/>
                </a:solidFill>
                <a:latin typeface="Tahoma"/>
                <a:cs typeface="Tahoma"/>
              </a:rPr>
              <a:t> </a:t>
            </a:r>
            <a:r>
              <a:rPr sz="2000" b="1" spc="-170" dirty="0">
                <a:solidFill>
                  <a:srgbClr val="283149"/>
                </a:solidFill>
                <a:latin typeface="Tahoma"/>
                <a:cs typeface="Tahoma"/>
              </a:rPr>
              <a:t>1:</a:t>
            </a:r>
            <a:r>
              <a:rPr sz="2000" b="1" spc="-195" dirty="0">
                <a:solidFill>
                  <a:srgbClr val="283149"/>
                </a:solidFill>
                <a:latin typeface="Tahoma"/>
                <a:cs typeface="Tahoma"/>
              </a:rPr>
              <a:t> </a:t>
            </a:r>
            <a:r>
              <a:rPr sz="2000" b="1" spc="-150" dirty="0">
                <a:solidFill>
                  <a:srgbClr val="283149"/>
                </a:solidFill>
                <a:latin typeface="Tahoma"/>
                <a:cs typeface="Tahoma"/>
              </a:rPr>
              <a:t>Spam</a:t>
            </a:r>
            <a:r>
              <a:rPr sz="2000" b="1" spc="-204" dirty="0">
                <a:solidFill>
                  <a:srgbClr val="283149"/>
                </a:solidFill>
                <a:latin typeface="Tahoma"/>
                <a:cs typeface="Tahoma"/>
              </a:rPr>
              <a:t> </a:t>
            </a:r>
            <a:r>
              <a:rPr sz="2000" b="1" spc="-110" dirty="0">
                <a:solidFill>
                  <a:srgbClr val="283149"/>
                </a:solidFill>
                <a:latin typeface="Tahoma"/>
                <a:cs typeface="Tahoma"/>
              </a:rPr>
              <a:t>Email</a:t>
            </a:r>
            <a:r>
              <a:rPr sz="2000" b="1" spc="-204" dirty="0">
                <a:solidFill>
                  <a:srgbClr val="283149"/>
                </a:solidFill>
                <a:latin typeface="Tahoma"/>
                <a:cs typeface="Tahoma"/>
              </a:rPr>
              <a:t> </a:t>
            </a:r>
            <a:r>
              <a:rPr sz="2000" b="1" spc="-75" dirty="0">
                <a:solidFill>
                  <a:srgbClr val="283149"/>
                </a:solidFill>
                <a:latin typeface="Tahoma"/>
                <a:cs typeface="Tahoma"/>
              </a:rPr>
              <a:t>Filt</a:t>
            </a:r>
            <a:r>
              <a:rPr sz="2000" b="1" spc="-105" dirty="0">
                <a:solidFill>
                  <a:srgbClr val="283149"/>
                </a:solidFill>
                <a:latin typeface="Tahoma"/>
                <a:cs typeface="Tahoma"/>
              </a:rPr>
              <a:t>e</a:t>
            </a:r>
            <a:r>
              <a:rPr sz="2000" b="1" spc="-70" dirty="0">
                <a:solidFill>
                  <a:srgbClr val="283149"/>
                </a:solidFill>
                <a:latin typeface="Tahoma"/>
                <a:cs typeface="Tahoma"/>
              </a:rPr>
              <a:t>r</a:t>
            </a:r>
            <a:endParaRPr sz="2000">
              <a:latin typeface="Tahoma"/>
              <a:cs typeface="Tahoma"/>
            </a:endParaRPr>
          </a:p>
        </p:txBody>
      </p:sp>
      <p:sp>
        <p:nvSpPr>
          <p:cNvPr id="23" name="object 23"/>
          <p:cNvSpPr txBox="1">
            <a:spLocks noGrp="1"/>
          </p:cNvSpPr>
          <p:nvPr>
            <p:ph type="title"/>
          </p:nvPr>
        </p:nvSpPr>
        <p:spPr>
          <a:xfrm>
            <a:off x="2337054" y="705053"/>
            <a:ext cx="4470400" cy="514350"/>
          </a:xfrm>
          <a:prstGeom prst="rect">
            <a:avLst/>
          </a:prstGeom>
        </p:spPr>
        <p:txBody>
          <a:bodyPr vert="horz" wrap="square" lIns="0" tIns="13335" rIns="0" bIns="0" rtlCol="0">
            <a:spAutoFit/>
          </a:bodyPr>
          <a:lstStyle/>
          <a:p>
            <a:pPr marL="12700">
              <a:lnSpc>
                <a:spcPct val="100000"/>
              </a:lnSpc>
              <a:spcBef>
                <a:spcPts val="105"/>
              </a:spcBef>
            </a:pPr>
            <a:r>
              <a:rPr spc="-295" dirty="0"/>
              <a:t>What</a:t>
            </a:r>
            <a:r>
              <a:rPr spc="-160" dirty="0"/>
              <a:t> </a:t>
            </a:r>
            <a:r>
              <a:rPr spc="-65" dirty="0"/>
              <a:t>is</a:t>
            </a:r>
            <a:r>
              <a:rPr spc="-130" dirty="0"/>
              <a:t> </a:t>
            </a:r>
            <a:r>
              <a:rPr spc="-204" dirty="0"/>
              <a:t>Machine</a:t>
            </a:r>
            <a:r>
              <a:rPr spc="-160" dirty="0"/>
              <a:t> </a:t>
            </a:r>
            <a:r>
              <a:rPr spc="-335" dirty="0"/>
              <a:t>L</a:t>
            </a:r>
            <a:r>
              <a:rPr spc="-370" dirty="0"/>
              <a:t>e</a:t>
            </a:r>
            <a:r>
              <a:rPr spc="-180" dirty="0"/>
              <a:t>ar</a:t>
            </a:r>
            <a:r>
              <a:rPr spc="-240" dirty="0"/>
              <a:t>n</a:t>
            </a:r>
            <a:r>
              <a:rPr spc="-55" dirty="0"/>
              <a:t>ing?</a:t>
            </a:r>
          </a:p>
        </p:txBody>
      </p:sp>
      <p:sp>
        <p:nvSpPr>
          <p:cNvPr id="24" name="object 24"/>
          <p:cNvSpPr txBox="1"/>
          <p:nvPr/>
        </p:nvSpPr>
        <p:spPr>
          <a:xfrm>
            <a:off x="3643629" y="2233041"/>
            <a:ext cx="1177290" cy="239395"/>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Email</a:t>
            </a:r>
            <a:r>
              <a:rPr sz="1400" b="1" spc="-70" dirty="0">
                <a:latin typeface="Arial"/>
                <a:cs typeface="Arial"/>
              </a:rPr>
              <a:t> </a:t>
            </a:r>
            <a:r>
              <a:rPr sz="1400" b="1" spc="-10" dirty="0">
                <a:latin typeface="Arial"/>
                <a:cs typeface="Arial"/>
              </a:rPr>
              <a:t>System</a:t>
            </a:r>
            <a:endParaRPr sz="1400">
              <a:latin typeface="Arial"/>
              <a:cs typeface="Arial"/>
            </a:endParaRPr>
          </a:p>
        </p:txBody>
      </p:sp>
      <p:sp>
        <p:nvSpPr>
          <p:cNvPr id="25" name="object 25"/>
          <p:cNvSpPr txBox="1"/>
          <p:nvPr/>
        </p:nvSpPr>
        <p:spPr>
          <a:xfrm>
            <a:off x="6864857" y="1408557"/>
            <a:ext cx="105219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2C608A"/>
                </a:solidFill>
                <a:latin typeface="Arial MT"/>
                <a:cs typeface="Arial MT"/>
              </a:rPr>
              <a:t>Spam</a:t>
            </a:r>
            <a:r>
              <a:rPr sz="1400" spc="-95" dirty="0">
                <a:solidFill>
                  <a:srgbClr val="2C608A"/>
                </a:solidFill>
                <a:latin typeface="Arial MT"/>
                <a:cs typeface="Arial MT"/>
              </a:rPr>
              <a:t> </a:t>
            </a:r>
            <a:r>
              <a:rPr sz="1400" dirty="0">
                <a:solidFill>
                  <a:srgbClr val="2C608A"/>
                </a:solidFill>
                <a:latin typeface="Arial MT"/>
                <a:cs typeface="Arial MT"/>
              </a:rPr>
              <a:t>emails</a:t>
            </a:r>
            <a:endParaRPr sz="1400">
              <a:latin typeface="Arial MT"/>
              <a:cs typeface="Arial MT"/>
            </a:endParaRPr>
          </a:p>
        </p:txBody>
      </p:sp>
      <p:grpSp>
        <p:nvGrpSpPr>
          <p:cNvPr id="26" name="object 26"/>
          <p:cNvGrpSpPr/>
          <p:nvPr/>
        </p:nvGrpSpPr>
        <p:grpSpPr>
          <a:xfrm>
            <a:off x="6309614" y="3346958"/>
            <a:ext cx="2172970" cy="962660"/>
            <a:chOff x="6309614" y="3346958"/>
            <a:chExt cx="2172970" cy="962660"/>
          </a:xfrm>
        </p:grpSpPr>
        <p:pic>
          <p:nvPicPr>
            <p:cNvPr id="27" name="object 27"/>
            <p:cNvPicPr/>
            <p:nvPr/>
          </p:nvPicPr>
          <p:blipFill>
            <a:blip r:embed="rId4" cstate="print"/>
            <a:stretch>
              <a:fillRect/>
            </a:stretch>
          </p:blipFill>
          <p:spPr>
            <a:xfrm>
              <a:off x="6472428" y="3631692"/>
              <a:ext cx="460248" cy="265175"/>
            </a:xfrm>
            <a:prstGeom prst="rect">
              <a:avLst/>
            </a:prstGeom>
          </p:spPr>
        </p:pic>
        <p:pic>
          <p:nvPicPr>
            <p:cNvPr id="28" name="object 28"/>
            <p:cNvPicPr/>
            <p:nvPr/>
          </p:nvPicPr>
          <p:blipFill>
            <a:blip r:embed="rId4" cstate="print"/>
            <a:stretch>
              <a:fillRect/>
            </a:stretch>
          </p:blipFill>
          <p:spPr>
            <a:xfrm>
              <a:off x="7071360" y="3945636"/>
              <a:ext cx="460248" cy="266700"/>
            </a:xfrm>
            <a:prstGeom prst="rect">
              <a:avLst/>
            </a:prstGeom>
          </p:spPr>
        </p:pic>
        <p:pic>
          <p:nvPicPr>
            <p:cNvPr id="29" name="object 29"/>
            <p:cNvPicPr/>
            <p:nvPr/>
          </p:nvPicPr>
          <p:blipFill>
            <a:blip r:embed="rId4" cstate="print"/>
            <a:stretch>
              <a:fillRect/>
            </a:stretch>
          </p:blipFill>
          <p:spPr>
            <a:xfrm>
              <a:off x="7720584" y="3648456"/>
              <a:ext cx="460248" cy="265175"/>
            </a:xfrm>
            <a:prstGeom prst="rect">
              <a:avLst/>
            </a:prstGeom>
          </p:spPr>
        </p:pic>
        <p:sp>
          <p:nvSpPr>
            <p:cNvPr id="30" name="object 30"/>
            <p:cNvSpPr/>
            <p:nvPr/>
          </p:nvSpPr>
          <p:spPr>
            <a:xfrm>
              <a:off x="6322314" y="3359658"/>
              <a:ext cx="2147570" cy="937260"/>
            </a:xfrm>
            <a:custGeom>
              <a:avLst/>
              <a:gdLst/>
              <a:ahLst/>
              <a:cxnLst/>
              <a:rect l="l" t="t" r="r" b="b"/>
              <a:pathLst>
                <a:path w="2147570" h="937260">
                  <a:moveTo>
                    <a:pt x="0" y="156210"/>
                  </a:moveTo>
                  <a:lnTo>
                    <a:pt x="7967" y="106850"/>
                  </a:lnTo>
                  <a:lnTo>
                    <a:pt x="30150" y="63971"/>
                  </a:lnTo>
                  <a:lnTo>
                    <a:pt x="63971" y="30150"/>
                  </a:lnTo>
                  <a:lnTo>
                    <a:pt x="106850" y="7967"/>
                  </a:lnTo>
                  <a:lnTo>
                    <a:pt x="156210" y="0"/>
                  </a:lnTo>
                  <a:lnTo>
                    <a:pt x="1991106" y="0"/>
                  </a:lnTo>
                  <a:lnTo>
                    <a:pt x="2040465" y="7967"/>
                  </a:lnTo>
                  <a:lnTo>
                    <a:pt x="2083344" y="30150"/>
                  </a:lnTo>
                  <a:lnTo>
                    <a:pt x="2117165" y="63971"/>
                  </a:lnTo>
                  <a:lnTo>
                    <a:pt x="2139348" y="106850"/>
                  </a:lnTo>
                  <a:lnTo>
                    <a:pt x="2147316" y="156210"/>
                  </a:lnTo>
                  <a:lnTo>
                    <a:pt x="2147316" y="781050"/>
                  </a:lnTo>
                  <a:lnTo>
                    <a:pt x="2139348" y="830423"/>
                  </a:lnTo>
                  <a:lnTo>
                    <a:pt x="2117165" y="873305"/>
                  </a:lnTo>
                  <a:lnTo>
                    <a:pt x="2083344" y="907120"/>
                  </a:lnTo>
                  <a:lnTo>
                    <a:pt x="2040465" y="929296"/>
                  </a:lnTo>
                  <a:lnTo>
                    <a:pt x="1991106" y="937260"/>
                  </a:lnTo>
                  <a:lnTo>
                    <a:pt x="156210" y="937260"/>
                  </a:lnTo>
                  <a:lnTo>
                    <a:pt x="106850" y="929296"/>
                  </a:lnTo>
                  <a:lnTo>
                    <a:pt x="63971" y="907120"/>
                  </a:lnTo>
                  <a:lnTo>
                    <a:pt x="30150" y="873305"/>
                  </a:lnTo>
                  <a:lnTo>
                    <a:pt x="7967" y="830423"/>
                  </a:lnTo>
                  <a:lnTo>
                    <a:pt x="0" y="781050"/>
                  </a:lnTo>
                  <a:lnTo>
                    <a:pt x="0" y="156210"/>
                  </a:lnTo>
                  <a:close/>
                </a:path>
              </a:pathLst>
            </a:custGeom>
            <a:ln w="25400">
              <a:solidFill>
                <a:srgbClr val="285D87"/>
              </a:solidFill>
            </a:ln>
          </p:spPr>
          <p:txBody>
            <a:bodyPr wrap="square" lIns="0" tIns="0" rIns="0" bIns="0" rtlCol="0"/>
            <a:lstStyle/>
            <a:p>
              <a:endParaRPr/>
            </a:p>
          </p:txBody>
        </p:sp>
      </p:grpSp>
      <p:sp>
        <p:nvSpPr>
          <p:cNvPr id="31" name="object 31"/>
          <p:cNvSpPr txBox="1"/>
          <p:nvPr/>
        </p:nvSpPr>
        <p:spPr>
          <a:xfrm>
            <a:off x="6715125" y="3081274"/>
            <a:ext cx="1348105" cy="239395"/>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2C608A"/>
                </a:solidFill>
                <a:latin typeface="Arial MT"/>
                <a:cs typeface="Arial MT"/>
              </a:rPr>
              <a:t>N</a:t>
            </a:r>
            <a:r>
              <a:rPr sz="1400" dirty="0">
                <a:solidFill>
                  <a:srgbClr val="2C608A"/>
                </a:solidFill>
                <a:latin typeface="Arial MT"/>
                <a:cs typeface="Arial MT"/>
              </a:rPr>
              <a:t>onspam</a:t>
            </a:r>
            <a:r>
              <a:rPr sz="1400" spc="-35" dirty="0">
                <a:solidFill>
                  <a:srgbClr val="2C608A"/>
                </a:solidFill>
                <a:latin typeface="Arial MT"/>
                <a:cs typeface="Arial MT"/>
              </a:rPr>
              <a:t> </a:t>
            </a:r>
            <a:r>
              <a:rPr sz="1400" dirty="0">
                <a:solidFill>
                  <a:srgbClr val="2C608A"/>
                </a:solidFill>
                <a:latin typeface="Arial MT"/>
                <a:cs typeface="Arial MT"/>
              </a:rPr>
              <a:t>e</a:t>
            </a:r>
            <a:r>
              <a:rPr sz="1400" spc="-10" dirty="0">
                <a:solidFill>
                  <a:srgbClr val="2C608A"/>
                </a:solidFill>
                <a:latin typeface="Arial MT"/>
                <a:cs typeface="Arial MT"/>
              </a:rPr>
              <a:t>m</a:t>
            </a:r>
            <a:r>
              <a:rPr sz="1400" dirty="0">
                <a:solidFill>
                  <a:srgbClr val="2C608A"/>
                </a:solidFill>
                <a:latin typeface="Arial MT"/>
                <a:cs typeface="Arial MT"/>
              </a:rPr>
              <a:t>ails</a:t>
            </a:r>
            <a:endParaRPr sz="1400">
              <a:latin typeface="Arial MT"/>
              <a:cs typeface="Arial MT"/>
            </a:endParaRPr>
          </a:p>
        </p:txBody>
      </p:sp>
      <p:sp>
        <p:nvSpPr>
          <p:cNvPr id="32" name="object 32"/>
          <p:cNvSpPr txBox="1">
            <a:spLocks noGrp="1"/>
          </p:cNvSpPr>
          <p:nvPr>
            <p:ph type="sldNum" sz="quarter" idx="7"/>
          </p:nvPr>
        </p:nvSpPr>
        <p:spPr>
          <a:prstGeom prst="rect">
            <a:avLst/>
          </a:prstGeom>
        </p:spPr>
        <p:txBody>
          <a:bodyPr vert="horz" wrap="square" lIns="0" tIns="36830" rIns="0" bIns="0" rtlCol="0">
            <a:spAutoFit/>
          </a:bodyPr>
          <a:lstStyle/>
          <a:p>
            <a:pPr marL="98425">
              <a:lnSpc>
                <a:spcPct val="100000"/>
              </a:lnSpc>
              <a:spcBef>
                <a:spcPts val="290"/>
              </a:spcBef>
            </a:pPr>
            <a:fld id="{81D60167-4931-47E6-BA6A-407CBD079E47}" type="slidenum">
              <a:rPr spc="-25" dirty="0"/>
              <a:t>66</a:t>
            </a:fld>
            <a:endParaRPr spc="-25"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2" y="0"/>
            <a:ext cx="9153525" cy="5143500"/>
            <a:chOff x="-4762" y="0"/>
            <a:chExt cx="9153525" cy="5143500"/>
          </a:xfrm>
        </p:grpSpPr>
        <p:pic>
          <p:nvPicPr>
            <p:cNvPr id="3" name="object 3"/>
            <p:cNvPicPr/>
            <p:nvPr/>
          </p:nvPicPr>
          <p:blipFill>
            <a:blip r:embed="rId3" cstate="print"/>
            <a:stretch>
              <a:fillRect/>
            </a:stretch>
          </p:blipFill>
          <p:spPr>
            <a:xfrm>
              <a:off x="984503" y="2747772"/>
              <a:ext cx="725423" cy="417575"/>
            </a:xfrm>
            <a:prstGeom prst="rect">
              <a:avLst/>
            </a:prstGeom>
          </p:spPr>
        </p:pic>
        <p:sp>
          <p:nvSpPr>
            <p:cNvPr id="4" name="object 4"/>
            <p:cNvSpPr/>
            <p:nvPr/>
          </p:nvSpPr>
          <p:spPr>
            <a:xfrm>
              <a:off x="1905000" y="1790699"/>
              <a:ext cx="3273425" cy="2329180"/>
            </a:xfrm>
            <a:custGeom>
              <a:avLst/>
              <a:gdLst/>
              <a:ahLst/>
              <a:cxnLst/>
              <a:rect l="l" t="t" r="r" b="b"/>
              <a:pathLst>
                <a:path w="3273425" h="2329179">
                  <a:moveTo>
                    <a:pt x="3272917" y="38100"/>
                  </a:moveTo>
                  <a:lnTo>
                    <a:pt x="3260217" y="31750"/>
                  </a:lnTo>
                  <a:lnTo>
                    <a:pt x="3196717" y="0"/>
                  </a:lnTo>
                  <a:lnTo>
                    <a:pt x="3196717" y="31750"/>
                  </a:lnTo>
                  <a:lnTo>
                    <a:pt x="1632966" y="31750"/>
                  </a:lnTo>
                  <a:lnTo>
                    <a:pt x="1630172" y="34556"/>
                  </a:lnTo>
                  <a:lnTo>
                    <a:pt x="1630172" y="1156462"/>
                  </a:lnTo>
                  <a:lnTo>
                    <a:pt x="0" y="1156462"/>
                  </a:lnTo>
                  <a:lnTo>
                    <a:pt x="0" y="1159510"/>
                  </a:lnTo>
                  <a:lnTo>
                    <a:pt x="0" y="1169162"/>
                  </a:lnTo>
                  <a:lnTo>
                    <a:pt x="0" y="1172210"/>
                  </a:lnTo>
                  <a:lnTo>
                    <a:pt x="1630172" y="1172210"/>
                  </a:lnTo>
                  <a:lnTo>
                    <a:pt x="1630172" y="2294013"/>
                  </a:lnTo>
                  <a:lnTo>
                    <a:pt x="1632966" y="2296858"/>
                  </a:lnTo>
                  <a:lnTo>
                    <a:pt x="3196717" y="2296858"/>
                  </a:lnTo>
                  <a:lnTo>
                    <a:pt x="3196717" y="2328608"/>
                  </a:lnTo>
                  <a:lnTo>
                    <a:pt x="3260217" y="2296858"/>
                  </a:lnTo>
                  <a:lnTo>
                    <a:pt x="3272917" y="2290508"/>
                  </a:lnTo>
                  <a:lnTo>
                    <a:pt x="3260217" y="2284158"/>
                  </a:lnTo>
                  <a:lnTo>
                    <a:pt x="3196717" y="2252408"/>
                  </a:lnTo>
                  <a:lnTo>
                    <a:pt x="3196717" y="2284158"/>
                  </a:lnTo>
                  <a:lnTo>
                    <a:pt x="1642872" y="2284158"/>
                  </a:lnTo>
                  <a:lnTo>
                    <a:pt x="1642872" y="44450"/>
                  </a:lnTo>
                  <a:lnTo>
                    <a:pt x="3196717" y="44450"/>
                  </a:lnTo>
                  <a:lnTo>
                    <a:pt x="3196717" y="76200"/>
                  </a:lnTo>
                  <a:lnTo>
                    <a:pt x="3260217" y="44450"/>
                  </a:lnTo>
                  <a:lnTo>
                    <a:pt x="3272917" y="38100"/>
                  </a:lnTo>
                  <a:close/>
                </a:path>
              </a:pathLst>
            </a:custGeom>
            <a:solidFill>
              <a:srgbClr val="357DB8"/>
            </a:solidFill>
          </p:spPr>
          <p:txBody>
            <a:bodyPr wrap="square" lIns="0" tIns="0" rIns="0" bIns="0" rtlCol="0"/>
            <a:lstStyle/>
            <a:p>
              <a:endParaRPr/>
            </a:p>
          </p:txBody>
        </p:sp>
        <p:sp>
          <p:nvSpPr>
            <p:cNvPr id="5" name="object 5"/>
            <p:cNvSpPr/>
            <p:nvPr/>
          </p:nvSpPr>
          <p:spPr>
            <a:xfrm>
              <a:off x="2217420" y="2538983"/>
              <a:ext cx="1957070" cy="830580"/>
            </a:xfrm>
            <a:custGeom>
              <a:avLst/>
              <a:gdLst/>
              <a:ahLst/>
              <a:cxnLst/>
              <a:rect l="l" t="t" r="r" b="b"/>
              <a:pathLst>
                <a:path w="1957070" h="830579">
                  <a:moveTo>
                    <a:pt x="1956816" y="0"/>
                  </a:moveTo>
                  <a:lnTo>
                    <a:pt x="0" y="0"/>
                  </a:lnTo>
                  <a:lnTo>
                    <a:pt x="0" y="830580"/>
                  </a:lnTo>
                  <a:lnTo>
                    <a:pt x="1956816" y="830580"/>
                  </a:lnTo>
                  <a:lnTo>
                    <a:pt x="1956816" y="0"/>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624636" y="386334"/>
            <a:ext cx="7993380" cy="452120"/>
          </a:xfrm>
          <a:prstGeom prst="rect">
            <a:avLst/>
          </a:prstGeom>
        </p:spPr>
        <p:txBody>
          <a:bodyPr vert="horz" wrap="square" lIns="0" tIns="12065" rIns="0" bIns="0" rtlCol="0">
            <a:spAutoFit/>
          </a:bodyPr>
          <a:lstStyle/>
          <a:p>
            <a:pPr marL="12700">
              <a:lnSpc>
                <a:spcPct val="100000"/>
              </a:lnSpc>
              <a:spcBef>
                <a:spcPts val="95"/>
              </a:spcBef>
            </a:pPr>
            <a:r>
              <a:rPr sz="2800" spc="-265" dirty="0"/>
              <a:t>What</a:t>
            </a:r>
            <a:r>
              <a:rPr sz="2800" spc="-125" dirty="0"/>
              <a:t> </a:t>
            </a:r>
            <a:r>
              <a:rPr sz="2800" spc="-260" dirty="0"/>
              <a:t>would</a:t>
            </a:r>
            <a:r>
              <a:rPr sz="2800" spc="-114" dirty="0"/>
              <a:t> </a:t>
            </a:r>
            <a:r>
              <a:rPr sz="2800" spc="-245" dirty="0"/>
              <a:t>you</a:t>
            </a:r>
            <a:r>
              <a:rPr sz="2800" spc="-125" dirty="0"/>
              <a:t> </a:t>
            </a:r>
            <a:r>
              <a:rPr sz="2800" spc="-229" dirty="0"/>
              <a:t>do</a:t>
            </a:r>
            <a:r>
              <a:rPr sz="2800" spc="-125" dirty="0"/>
              <a:t> </a:t>
            </a:r>
            <a:r>
              <a:rPr sz="2800" spc="-185" dirty="0"/>
              <a:t>to</a:t>
            </a:r>
            <a:r>
              <a:rPr sz="2800" spc="-125" dirty="0"/>
              <a:t> </a:t>
            </a:r>
            <a:r>
              <a:rPr sz="2800" spc="-190" dirty="0"/>
              <a:t>create</a:t>
            </a:r>
            <a:r>
              <a:rPr sz="2800" spc="-125" dirty="0"/>
              <a:t> </a:t>
            </a:r>
            <a:r>
              <a:rPr sz="2800" spc="-160" dirty="0"/>
              <a:t>such</a:t>
            </a:r>
            <a:r>
              <a:rPr sz="2800" spc="-110" dirty="0"/>
              <a:t> </a:t>
            </a:r>
            <a:r>
              <a:rPr sz="2800" spc="-165" dirty="0"/>
              <a:t>a</a:t>
            </a:r>
            <a:r>
              <a:rPr sz="2800" spc="-125" dirty="0"/>
              <a:t> </a:t>
            </a:r>
            <a:r>
              <a:rPr sz="2800" spc="-170" dirty="0"/>
              <a:t>system</a:t>
            </a:r>
            <a:r>
              <a:rPr sz="2800" spc="-125" dirty="0"/>
              <a:t> </a:t>
            </a:r>
            <a:r>
              <a:rPr sz="2800" spc="-155" dirty="0"/>
              <a:t>(machine)?</a:t>
            </a:r>
            <a:endParaRPr sz="2800"/>
          </a:p>
        </p:txBody>
      </p:sp>
      <p:sp>
        <p:nvSpPr>
          <p:cNvPr id="13" name="object 13"/>
          <p:cNvSpPr txBox="1">
            <a:spLocks noGrp="1"/>
          </p:cNvSpPr>
          <p:nvPr>
            <p:ph type="sldNum" sz="quarter" idx="7"/>
          </p:nvPr>
        </p:nvSpPr>
        <p:spPr>
          <a:prstGeom prst="rect">
            <a:avLst/>
          </a:prstGeom>
        </p:spPr>
        <p:txBody>
          <a:bodyPr vert="horz" wrap="square" lIns="0" tIns="36830" rIns="0" bIns="0" rtlCol="0">
            <a:spAutoFit/>
          </a:bodyPr>
          <a:lstStyle/>
          <a:p>
            <a:pPr marL="98425">
              <a:lnSpc>
                <a:spcPct val="100000"/>
              </a:lnSpc>
              <a:spcBef>
                <a:spcPts val="290"/>
              </a:spcBef>
            </a:pPr>
            <a:fld id="{81D60167-4931-47E6-BA6A-407CBD079E47}" type="slidenum">
              <a:rPr spc="-25" dirty="0"/>
              <a:t>67</a:t>
            </a:fld>
            <a:endParaRPr spc="-25" dirty="0"/>
          </a:p>
        </p:txBody>
      </p:sp>
      <p:sp>
        <p:nvSpPr>
          <p:cNvPr id="7" name="object 7"/>
          <p:cNvSpPr txBox="1"/>
          <p:nvPr/>
        </p:nvSpPr>
        <p:spPr>
          <a:xfrm>
            <a:off x="688340" y="1223263"/>
            <a:ext cx="3006090" cy="330835"/>
          </a:xfrm>
          <a:prstGeom prst="rect">
            <a:avLst/>
          </a:prstGeom>
        </p:spPr>
        <p:txBody>
          <a:bodyPr vert="horz" wrap="square" lIns="0" tIns="13335" rIns="0" bIns="0" rtlCol="0">
            <a:spAutoFit/>
          </a:bodyPr>
          <a:lstStyle/>
          <a:p>
            <a:pPr marL="299085" indent="-287020">
              <a:lnSpc>
                <a:spcPct val="100000"/>
              </a:lnSpc>
              <a:spcBef>
                <a:spcPts val="105"/>
              </a:spcBef>
              <a:buFont typeface="Arial MT"/>
              <a:buChar char="•"/>
              <a:tabLst>
                <a:tab pos="299085" algn="l"/>
                <a:tab pos="299720" algn="l"/>
              </a:tabLst>
            </a:pPr>
            <a:r>
              <a:rPr sz="2000" b="1" dirty="0">
                <a:latin typeface="Arial"/>
                <a:cs typeface="Arial"/>
              </a:rPr>
              <a:t>Task</a:t>
            </a:r>
            <a:r>
              <a:rPr sz="2000" dirty="0">
                <a:latin typeface="Arial MT"/>
                <a:cs typeface="Arial MT"/>
              </a:rPr>
              <a:t>:</a:t>
            </a:r>
            <a:r>
              <a:rPr sz="2000" spc="-40" dirty="0">
                <a:latin typeface="Arial MT"/>
                <a:cs typeface="Arial MT"/>
              </a:rPr>
              <a:t> </a:t>
            </a:r>
            <a:r>
              <a:rPr sz="2000" spc="-5" dirty="0">
                <a:latin typeface="Arial MT"/>
                <a:cs typeface="Arial MT"/>
              </a:rPr>
              <a:t>filter</a:t>
            </a:r>
            <a:r>
              <a:rPr sz="2000" spc="-25" dirty="0">
                <a:latin typeface="Arial MT"/>
                <a:cs typeface="Arial MT"/>
              </a:rPr>
              <a:t> </a:t>
            </a:r>
            <a:r>
              <a:rPr sz="2000" dirty="0">
                <a:latin typeface="Arial MT"/>
                <a:cs typeface="Arial MT"/>
              </a:rPr>
              <a:t>spam</a:t>
            </a:r>
            <a:r>
              <a:rPr sz="2000" spc="-45" dirty="0">
                <a:latin typeface="Arial MT"/>
                <a:cs typeface="Arial MT"/>
              </a:rPr>
              <a:t> </a:t>
            </a:r>
            <a:r>
              <a:rPr sz="2000" dirty="0">
                <a:latin typeface="Arial MT"/>
                <a:cs typeface="Arial MT"/>
              </a:rPr>
              <a:t>emails</a:t>
            </a:r>
            <a:endParaRPr sz="2000">
              <a:latin typeface="Arial MT"/>
              <a:cs typeface="Arial MT"/>
            </a:endParaRPr>
          </a:p>
        </p:txBody>
      </p:sp>
      <p:sp>
        <p:nvSpPr>
          <p:cNvPr id="8" name="object 8"/>
          <p:cNvSpPr txBox="1"/>
          <p:nvPr/>
        </p:nvSpPr>
        <p:spPr>
          <a:xfrm>
            <a:off x="5255133" y="3997553"/>
            <a:ext cx="153860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2C608A"/>
                </a:solidFill>
                <a:latin typeface="Arial MT"/>
                <a:cs typeface="Arial MT"/>
              </a:rPr>
              <a:t>Nonspam</a:t>
            </a:r>
            <a:r>
              <a:rPr sz="1600" spc="-45" dirty="0">
                <a:solidFill>
                  <a:srgbClr val="2C608A"/>
                </a:solidFill>
                <a:latin typeface="Arial MT"/>
                <a:cs typeface="Arial MT"/>
              </a:rPr>
              <a:t> </a:t>
            </a:r>
            <a:r>
              <a:rPr sz="1600" spc="-5" dirty="0">
                <a:solidFill>
                  <a:srgbClr val="2C608A"/>
                </a:solidFill>
                <a:latin typeface="Arial MT"/>
                <a:cs typeface="Arial MT"/>
              </a:rPr>
              <a:t>emails</a:t>
            </a:r>
            <a:endParaRPr sz="1600">
              <a:latin typeface="Arial MT"/>
              <a:cs typeface="Arial MT"/>
            </a:endParaRPr>
          </a:p>
        </p:txBody>
      </p:sp>
      <p:sp>
        <p:nvSpPr>
          <p:cNvPr id="9" name="object 9"/>
          <p:cNvSpPr txBox="1"/>
          <p:nvPr/>
        </p:nvSpPr>
        <p:spPr>
          <a:xfrm>
            <a:off x="2217420" y="2538983"/>
            <a:ext cx="1957070" cy="830580"/>
          </a:xfrm>
          <a:prstGeom prst="rect">
            <a:avLst/>
          </a:prstGeom>
          <a:ln w="9525">
            <a:solidFill>
              <a:srgbClr val="000000"/>
            </a:solidFill>
          </a:ln>
        </p:spPr>
        <p:txBody>
          <a:bodyPr vert="horz" wrap="square" lIns="0" tIns="36830" rIns="0" bIns="0" rtlCol="0">
            <a:spAutoFit/>
          </a:bodyPr>
          <a:lstStyle/>
          <a:p>
            <a:pPr marL="426084" marR="513715" indent="-335280">
              <a:lnSpc>
                <a:spcPct val="100000"/>
              </a:lnSpc>
              <a:spcBef>
                <a:spcPts val="290"/>
              </a:spcBef>
            </a:pPr>
            <a:r>
              <a:rPr sz="1200" dirty="0">
                <a:solidFill>
                  <a:srgbClr val="00AF50"/>
                </a:solidFill>
                <a:latin typeface="Consolas"/>
                <a:cs typeface="Consolas"/>
              </a:rPr>
              <a:t>if</a:t>
            </a:r>
            <a:r>
              <a:rPr sz="1200" spc="40" dirty="0">
                <a:solidFill>
                  <a:srgbClr val="00AF50"/>
                </a:solidFill>
                <a:latin typeface="Consolas"/>
                <a:cs typeface="Consolas"/>
              </a:rPr>
              <a:t> </a:t>
            </a:r>
            <a:r>
              <a:rPr sz="1200" b="1" i="1" dirty="0">
                <a:solidFill>
                  <a:srgbClr val="FF0000"/>
                </a:solidFill>
                <a:latin typeface="Consolas"/>
                <a:cs typeface="Consolas"/>
              </a:rPr>
              <a:t>conditions</a:t>
            </a:r>
            <a:r>
              <a:rPr sz="1200" dirty="0">
                <a:latin typeface="Consolas"/>
                <a:cs typeface="Consolas"/>
              </a:rPr>
              <a:t>: </a:t>
            </a:r>
            <a:r>
              <a:rPr sz="1200" spc="5" dirty="0">
                <a:latin typeface="Consolas"/>
                <a:cs typeface="Consolas"/>
              </a:rPr>
              <a:t> </a:t>
            </a:r>
            <a:r>
              <a:rPr sz="1200" dirty="0">
                <a:latin typeface="Consolas"/>
                <a:cs typeface="Consolas"/>
              </a:rPr>
              <a:t>it</a:t>
            </a:r>
            <a:r>
              <a:rPr sz="1200" spc="-25" dirty="0">
                <a:latin typeface="Consolas"/>
                <a:cs typeface="Consolas"/>
              </a:rPr>
              <a:t> </a:t>
            </a:r>
            <a:r>
              <a:rPr sz="1200" dirty="0">
                <a:latin typeface="Consolas"/>
                <a:cs typeface="Consolas"/>
              </a:rPr>
              <a:t>is</a:t>
            </a:r>
            <a:r>
              <a:rPr sz="1200" spc="-35" dirty="0">
                <a:latin typeface="Consolas"/>
                <a:cs typeface="Consolas"/>
              </a:rPr>
              <a:t> </a:t>
            </a:r>
            <a:r>
              <a:rPr sz="1200" dirty="0">
                <a:latin typeface="Consolas"/>
                <a:cs typeface="Consolas"/>
              </a:rPr>
              <a:t>a</a:t>
            </a:r>
            <a:r>
              <a:rPr sz="1200" spc="-20" dirty="0">
                <a:latin typeface="Consolas"/>
                <a:cs typeface="Consolas"/>
              </a:rPr>
              <a:t> </a:t>
            </a:r>
            <a:r>
              <a:rPr sz="1200" dirty="0">
                <a:latin typeface="Consolas"/>
                <a:cs typeface="Consolas"/>
              </a:rPr>
              <a:t>spam</a:t>
            </a:r>
            <a:endParaRPr sz="1200">
              <a:latin typeface="Consolas"/>
              <a:cs typeface="Consolas"/>
            </a:endParaRPr>
          </a:p>
          <a:p>
            <a:pPr marL="91440">
              <a:lnSpc>
                <a:spcPct val="100000"/>
              </a:lnSpc>
            </a:pPr>
            <a:r>
              <a:rPr sz="1200" dirty="0">
                <a:solidFill>
                  <a:srgbClr val="00AF50"/>
                </a:solidFill>
                <a:latin typeface="Consolas"/>
                <a:cs typeface="Consolas"/>
              </a:rPr>
              <a:t>else</a:t>
            </a:r>
            <a:r>
              <a:rPr sz="1200" dirty="0">
                <a:latin typeface="Consolas"/>
                <a:cs typeface="Consolas"/>
              </a:rPr>
              <a:t>:</a:t>
            </a:r>
            <a:endParaRPr sz="1200">
              <a:latin typeface="Consolas"/>
              <a:cs typeface="Consolas"/>
            </a:endParaRPr>
          </a:p>
          <a:p>
            <a:pPr marL="426084">
              <a:lnSpc>
                <a:spcPct val="100000"/>
              </a:lnSpc>
            </a:pPr>
            <a:r>
              <a:rPr sz="1200" dirty="0">
                <a:latin typeface="Consolas"/>
                <a:cs typeface="Consolas"/>
              </a:rPr>
              <a:t>it</a:t>
            </a:r>
            <a:r>
              <a:rPr sz="1200" spc="-10" dirty="0">
                <a:latin typeface="Consolas"/>
                <a:cs typeface="Consolas"/>
              </a:rPr>
              <a:t> </a:t>
            </a:r>
            <a:r>
              <a:rPr sz="1200" dirty="0">
                <a:latin typeface="Consolas"/>
                <a:cs typeface="Consolas"/>
              </a:rPr>
              <a:t>is</a:t>
            </a:r>
            <a:r>
              <a:rPr sz="1200" spc="-15" dirty="0">
                <a:latin typeface="Consolas"/>
                <a:cs typeface="Consolas"/>
              </a:rPr>
              <a:t> </a:t>
            </a:r>
            <a:r>
              <a:rPr sz="1200" dirty="0">
                <a:latin typeface="Consolas"/>
                <a:cs typeface="Consolas"/>
              </a:rPr>
              <a:t>not</a:t>
            </a:r>
            <a:r>
              <a:rPr sz="1200" spc="-20" dirty="0">
                <a:latin typeface="Consolas"/>
                <a:cs typeface="Consolas"/>
              </a:rPr>
              <a:t> </a:t>
            </a:r>
            <a:r>
              <a:rPr sz="1200" dirty="0">
                <a:latin typeface="Consolas"/>
                <a:cs typeface="Consolas"/>
              </a:rPr>
              <a:t>a</a:t>
            </a:r>
            <a:r>
              <a:rPr sz="1200" spc="-5" dirty="0">
                <a:latin typeface="Consolas"/>
                <a:cs typeface="Consolas"/>
              </a:rPr>
              <a:t> </a:t>
            </a:r>
            <a:r>
              <a:rPr sz="1200" dirty="0">
                <a:latin typeface="Consolas"/>
                <a:cs typeface="Consolas"/>
              </a:rPr>
              <a:t>spam</a:t>
            </a:r>
            <a:endParaRPr sz="1200">
              <a:latin typeface="Consolas"/>
              <a:cs typeface="Consolas"/>
            </a:endParaRPr>
          </a:p>
        </p:txBody>
      </p:sp>
      <p:sp>
        <p:nvSpPr>
          <p:cNvPr id="10" name="object 10"/>
          <p:cNvSpPr txBox="1"/>
          <p:nvPr/>
        </p:nvSpPr>
        <p:spPr>
          <a:xfrm>
            <a:off x="4653153" y="1745106"/>
            <a:ext cx="2392045" cy="742315"/>
          </a:xfrm>
          <a:prstGeom prst="rect">
            <a:avLst/>
          </a:prstGeom>
        </p:spPr>
        <p:txBody>
          <a:bodyPr vert="horz" wrap="square" lIns="0" tIns="12065" rIns="0" bIns="0" rtlCol="0">
            <a:spAutoFit/>
          </a:bodyPr>
          <a:lstStyle/>
          <a:p>
            <a:pPr marL="10795" algn="ctr">
              <a:lnSpc>
                <a:spcPct val="100000"/>
              </a:lnSpc>
              <a:spcBef>
                <a:spcPts val="95"/>
              </a:spcBef>
            </a:pPr>
            <a:r>
              <a:rPr sz="1600" spc="-5" dirty="0">
                <a:solidFill>
                  <a:srgbClr val="2C608A"/>
                </a:solidFill>
                <a:latin typeface="Arial MT"/>
                <a:cs typeface="Arial MT"/>
              </a:rPr>
              <a:t>Spam</a:t>
            </a:r>
            <a:r>
              <a:rPr sz="1600" spc="-30" dirty="0">
                <a:solidFill>
                  <a:srgbClr val="2C608A"/>
                </a:solidFill>
                <a:latin typeface="Arial MT"/>
                <a:cs typeface="Arial MT"/>
              </a:rPr>
              <a:t> </a:t>
            </a:r>
            <a:r>
              <a:rPr sz="1600" spc="-5" dirty="0">
                <a:solidFill>
                  <a:srgbClr val="2C608A"/>
                </a:solidFill>
                <a:latin typeface="Arial MT"/>
                <a:cs typeface="Arial MT"/>
              </a:rPr>
              <a:t>emails</a:t>
            </a:r>
            <a:endParaRPr sz="1600">
              <a:latin typeface="Arial MT"/>
              <a:cs typeface="Arial MT"/>
            </a:endParaRPr>
          </a:p>
          <a:p>
            <a:pPr algn="ctr">
              <a:lnSpc>
                <a:spcPct val="100000"/>
              </a:lnSpc>
              <a:spcBef>
                <a:spcPts val="1570"/>
              </a:spcBef>
            </a:pPr>
            <a:r>
              <a:rPr sz="1800" spc="-5" dirty="0">
                <a:latin typeface="Calibri"/>
                <a:cs typeface="Calibri"/>
              </a:rPr>
              <a:t>What </a:t>
            </a:r>
            <a:r>
              <a:rPr sz="1800" dirty="0">
                <a:latin typeface="Calibri"/>
                <a:cs typeface="Calibri"/>
              </a:rPr>
              <a:t>are</a:t>
            </a:r>
            <a:r>
              <a:rPr sz="1800" spc="-20" dirty="0">
                <a:latin typeface="Calibri"/>
                <a:cs typeface="Calibri"/>
              </a:rPr>
              <a:t> </a:t>
            </a:r>
            <a:r>
              <a:rPr sz="1800" dirty="0">
                <a:latin typeface="Calibri"/>
                <a:cs typeface="Calibri"/>
              </a:rPr>
              <a:t>the</a:t>
            </a:r>
            <a:r>
              <a:rPr sz="1800" spc="10" dirty="0">
                <a:latin typeface="Calibri"/>
                <a:cs typeface="Calibri"/>
              </a:rPr>
              <a:t> </a:t>
            </a:r>
            <a:r>
              <a:rPr sz="1800" b="1" i="1" spc="-5" dirty="0">
                <a:solidFill>
                  <a:srgbClr val="FF0000"/>
                </a:solidFill>
                <a:latin typeface="Calibri"/>
                <a:cs typeface="Calibri"/>
              </a:rPr>
              <a:t>conditions</a:t>
            </a:r>
            <a:r>
              <a:rPr sz="1800" i="1" spc="-5" dirty="0">
                <a:latin typeface="Calibri"/>
                <a:cs typeface="Calibri"/>
              </a:rPr>
              <a:t>?</a:t>
            </a:r>
            <a:endParaRPr sz="1800">
              <a:latin typeface="Calibri"/>
              <a:cs typeface="Calibri"/>
            </a:endParaRPr>
          </a:p>
        </p:txBody>
      </p:sp>
      <p:sp>
        <p:nvSpPr>
          <p:cNvPr id="11" name="object 11"/>
          <p:cNvSpPr txBox="1"/>
          <p:nvPr/>
        </p:nvSpPr>
        <p:spPr>
          <a:xfrm>
            <a:off x="4741290" y="2593086"/>
            <a:ext cx="2004695" cy="880110"/>
          </a:xfrm>
          <a:prstGeom prst="rect">
            <a:avLst/>
          </a:prstGeom>
        </p:spPr>
        <p:txBody>
          <a:bodyPr vert="horz" wrap="square" lIns="0" tIns="12700" rIns="0" bIns="0" rtlCol="0">
            <a:spAutoFit/>
          </a:bodyPr>
          <a:lstStyle/>
          <a:p>
            <a:pPr marL="299085" indent="-287020">
              <a:lnSpc>
                <a:spcPct val="100000"/>
              </a:lnSpc>
              <a:spcBef>
                <a:spcPts val="100"/>
              </a:spcBef>
              <a:buFont typeface="Arial MT"/>
              <a:buChar char="•"/>
              <a:tabLst>
                <a:tab pos="299085" algn="l"/>
                <a:tab pos="299720" algn="l"/>
              </a:tabLst>
            </a:pPr>
            <a:r>
              <a:rPr sz="1400" spc="-5" dirty="0">
                <a:latin typeface="Calibri"/>
                <a:cs typeface="Calibri"/>
              </a:rPr>
              <a:t>bad</a:t>
            </a:r>
            <a:r>
              <a:rPr sz="1400" spc="-30" dirty="0">
                <a:latin typeface="Calibri"/>
                <a:cs typeface="Calibri"/>
              </a:rPr>
              <a:t> </a:t>
            </a:r>
            <a:r>
              <a:rPr sz="1400" dirty="0">
                <a:latin typeface="Calibri"/>
                <a:cs typeface="Calibri"/>
              </a:rPr>
              <a:t>words</a:t>
            </a:r>
          </a:p>
          <a:p>
            <a:pPr marL="299085" indent="-287020">
              <a:lnSpc>
                <a:spcPct val="100000"/>
              </a:lnSpc>
              <a:spcBef>
                <a:spcPts val="5"/>
              </a:spcBef>
              <a:buFont typeface="Arial MT"/>
              <a:buChar char="•"/>
              <a:tabLst>
                <a:tab pos="299085" algn="l"/>
                <a:tab pos="299720" algn="l"/>
              </a:tabLst>
            </a:pPr>
            <a:r>
              <a:rPr sz="1400" spc="-5" dirty="0">
                <a:latin typeface="Calibri"/>
                <a:cs typeface="Calibri"/>
              </a:rPr>
              <a:t>ads</a:t>
            </a:r>
            <a:r>
              <a:rPr sz="1400" spc="-10" dirty="0">
                <a:latin typeface="Calibri"/>
                <a:cs typeface="Calibri"/>
              </a:rPr>
              <a:t> </a:t>
            </a:r>
            <a:r>
              <a:rPr sz="1400" spc="-5" dirty="0">
                <a:latin typeface="Calibri"/>
                <a:cs typeface="Calibri"/>
              </a:rPr>
              <a:t>(what</a:t>
            </a:r>
            <a:r>
              <a:rPr sz="1400" spc="-10" dirty="0">
                <a:latin typeface="Calibri"/>
                <a:cs typeface="Calibri"/>
              </a:rPr>
              <a:t> </a:t>
            </a:r>
            <a:r>
              <a:rPr sz="1400" dirty="0">
                <a:latin typeface="Calibri"/>
                <a:cs typeface="Calibri"/>
              </a:rPr>
              <a:t>are</a:t>
            </a:r>
            <a:r>
              <a:rPr sz="1400" spc="-20" dirty="0">
                <a:latin typeface="Calibri"/>
                <a:cs typeface="Calibri"/>
              </a:rPr>
              <a:t> </a:t>
            </a:r>
            <a:r>
              <a:rPr sz="1400" spc="-5" dirty="0">
                <a:latin typeface="Calibri"/>
                <a:cs typeface="Calibri"/>
              </a:rPr>
              <a:t>the</a:t>
            </a:r>
            <a:r>
              <a:rPr sz="1400" spc="-10" dirty="0">
                <a:latin typeface="Calibri"/>
                <a:cs typeface="Calibri"/>
              </a:rPr>
              <a:t> </a:t>
            </a:r>
            <a:r>
              <a:rPr sz="1400" dirty="0">
                <a:latin typeface="Calibri"/>
                <a:cs typeface="Calibri"/>
              </a:rPr>
              <a:t>ads)?</a:t>
            </a:r>
          </a:p>
          <a:p>
            <a:pPr marL="299085" indent="-287020">
              <a:lnSpc>
                <a:spcPct val="100000"/>
              </a:lnSpc>
              <a:buFont typeface="Arial MT"/>
              <a:buChar char="•"/>
              <a:tabLst>
                <a:tab pos="299085" algn="l"/>
                <a:tab pos="299720" algn="l"/>
              </a:tabLst>
            </a:pPr>
            <a:r>
              <a:rPr sz="1400" spc="-5" dirty="0">
                <a:latin typeface="Calibri"/>
                <a:cs typeface="Calibri"/>
              </a:rPr>
              <a:t>suspicious</a:t>
            </a:r>
            <a:r>
              <a:rPr sz="1400" spc="-25" dirty="0">
                <a:latin typeface="Calibri"/>
                <a:cs typeface="Calibri"/>
              </a:rPr>
              <a:t> </a:t>
            </a:r>
            <a:r>
              <a:rPr sz="1400" spc="-5" dirty="0">
                <a:latin typeface="Calibri"/>
                <a:cs typeface="Calibri"/>
              </a:rPr>
              <a:t>senders?</a:t>
            </a:r>
            <a:endParaRPr sz="1400" dirty="0">
              <a:latin typeface="Calibri"/>
              <a:cs typeface="Calibri"/>
            </a:endParaRPr>
          </a:p>
          <a:p>
            <a:pPr marL="299085" indent="-287020">
              <a:lnSpc>
                <a:spcPct val="100000"/>
              </a:lnSpc>
              <a:buFont typeface="Arial MT"/>
              <a:buChar char="•"/>
              <a:tabLst>
                <a:tab pos="299085" algn="l"/>
                <a:tab pos="299720" algn="l"/>
              </a:tabLst>
            </a:pPr>
            <a:r>
              <a:rPr sz="1400" dirty="0">
                <a:latin typeface="Calibri"/>
                <a:cs typeface="Calibri"/>
              </a:rPr>
              <a:t>in</a:t>
            </a:r>
            <a:r>
              <a:rPr sz="1400" spc="-15" dirty="0">
                <a:latin typeface="Calibri"/>
                <a:cs typeface="Calibri"/>
              </a:rPr>
              <a:t> </a:t>
            </a:r>
            <a:r>
              <a:rPr sz="1400" dirty="0">
                <a:latin typeface="Calibri"/>
                <a:cs typeface="Calibri"/>
              </a:rPr>
              <a:t>title?</a:t>
            </a:r>
            <a:r>
              <a:rPr sz="1400" spc="-10" dirty="0">
                <a:latin typeface="Calibri"/>
                <a:cs typeface="Calibri"/>
              </a:rPr>
              <a:t> </a:t>
            </a:r>
            <a:r>
              <a:rPr sz="1400" spc="-5" dirty="0">
                <a:latin typeface="Calibri"/>
                <a:cs typeface="Calibri"/>
              </a:rPr>
              <a:t>In</a:t>
            </a:r>
            <a:r>
              <a:rPr sz="1400" spc="-10" dirty="0">
                <a:latin typeface="Calibri"/>
                <a:cs typeface="Calibri"/>
              </a:rPr>
              <a:t> </a:t>
            </a:r>
            <a:r>
              <a:rPr sz="1400" spc="-5" dirty="0">
                <a:latin typeface="Calibri"/>
                <a:cs typeface="Calibri"/>
              </a:rPr>
              <a:t>email body?</a:t>
            </a:r>
            <a:endParaRPr sz="1400" dirty="0">
              <a:latin typeface="Calibri"/>
              <a:cs typeface="Calibri"/>
            </a:endParaRPr>
          </a:p>
        </p:txBody>
      </p:sp>
      <p:sp>
        <p:nvSpPr>
          <p:cNvPr id="12" name="object 12"/>
          <p:cNvSpPr txBox="1"/>
          <p:nvPr/>
        </p:nvSpPr>
        <p:spPr>
          <a:xfrm>
            <a:off x="4110990" y="3577590"/>
            <a:ext cx="4386580" cy="368935"/>
          </a:xfrm>
          <a:prstGeom prst="rect">
            <a:avLst/>
          </a:prstGeom>
          <a:ln w="28575">
            <a:solidFill>
              <a:srgbClr val="FF0000"/>
            </a:solidFill>
          </a:ln>
        </p:spPr>
        <p:txBody>
          <a:bodyPr vert="horz" wrap="square" lIns="0" tIns="30480" rIns="0" bIns="0" rtlCol="0">
            <a:spAutoFit/>
          </a:bodyPr>
          <a:lstStyle/>
          <a:p>
            <a:pPr marL="91440">
              <a:lnSpc>
                <a:spcPct val="100000"/>
              </a:lnSpc>
              <a:spcBef>
                <a:spcPts val="240"/>
              </a:spcBef>
            </a:pPr>
            <a:r>
              <a:rPr sz="1600" b="1" spc="-5" dirty="0">
                <a:latin typeface="Calibri"/>
                <a:cs typeface="Calibri"/>
              </a:rPr>
              <a:t>Not</a:t>
            </a:r>
            <a:r>
              <a:rPr sz="1600" b="1" spc="-15" dirty="0">
                <a:latin typeface="Calibri"/>
                <a:cs typeface="Calibri"/>
              </a:rPr>
              <a:t> </a:t>
            </a:r>
            <a:r>
              <a:rPr sz="1600" b="1" spc="-5" dirty="0">
                <a:latin typeface="Calibri"/>
                <a:cs typeface="Calibri"/>
              </a:rPr>
              <a:t>possible</a:t>
            </a:r>
            <a:r>
              <a:rPr sz="1600" b="1" spc="10" dirty="0">
                <a:latin typeface="Calibri"/>
                <a:cs typeface="Calibri"/>
              </a:rPr>
              <a:t> </a:t>
            </a:r>
            <a:r>
              <a:rPr sz="1600" b="1" spc="-5" dirty="0">
                <a:latin typeface="Calibri"/>
                <a:cs typeface="Calibri"/>
              </a:rPr>
              <a:t>to</a:t>
            </a:r>
            <a:r>
              <a:rPr sz="1600" b="1" dirty="0">
                <a:latin typeface="Calibri"/>
                <a:cs typeface="Calibri"/>
              </a:rPr>
              <a:t> </a:t>
            </a:r>
            <a:r>
              <a:rPr sz="1800" b="1" spc="-5" dirty="0">
                <a:solidFill>
                  <a:srgbClr val="FF0000"/>
                </a:solidFill>
                <a:latin typeface="Calibri"/>
                <a:cs typeface="Calibri"/>
              </a:rPr>
              <a:t>write</a:t>
            </a:r>
            <a:r>
              <a:rPr sz="1800" b="1" spc="-15" dirty="0">
                <a:solidFill>
                  <a:srgbClr val="FF0000"/>
                </a:solidFill>
                <a:latin typeface="Calibri"/>
                <a:cs typeface="Calibri"/>
              </a:rPr>
              <a:t> </a:t>
            </a:r>
            <a:r>
              <a:rPr sz="1800" b="1" dirty="0">
                <a:solidFill>
                  <a:srgbClr val="FF0000"/>
                </a:solidFill>
                <a:latin typeface="Calibri"/>
                <a:cs typeface="Calibri"/>
              </a:rPr>
              <a:t>a</a:t>
            </a:r>
            <a:r>
              <a:rPr sz="1800" b="1" spc="10" dirty="0">
                <a:solidFill>
                  <a:srgbClr val="FF0000"/>
                </a:solidFill>
                <a:latin typeface="Calibri"/>
                <a:cs typeface="Calibri"/>
              </a:rPr>
              <a:t> </a:t>
            </a:r>
            <a:r>
              <a:rPr sz="1800" b="1" spc="-5" dirty="0">
                <a:solidFill>
                  <a:srgbClr val="FF0000"/>
                </a:solidFill>
                <a:latin typeface="Calibri"/>
                <a:cs typeface="Calibri"/>
              </a:rPr>
              <a:t>rule </a:t>
            </a:r>
            <a:r>
              <a:rPr sz="1600" b="1" spc="-5" dirty="0">
                <a:latin typeface="Calibri"/>
                <a:cs typeface="Calibri"/>
              </a:rPr>
              <a:t>to</a:t>
            </a:r>
            <a:r>
              <a:rPr sz="1600" b="1" spc="5" dirty="0">
                <a:latin typeface="Calibri"/>
                <a:cs typeface="Calibri"/>
              </a:rPr>
              <a:t> </a:t>
            </a:r>
            <a:r>
              <a:rPr sz="1600" b="1" spc="-10" dirty="0">
                <a:latin typeface="Calibri"/>
                <a:cs typeface="Calibri"/>
              </a:rPr>
              <a:t>exhaust</a:t>
            </a:r>
            <a:r>
              <a:rPr sz="1600" b="1" spc="10" dirty="0">
                <a:latin typeface="Calibri"/>
                <a:cs typeface="Calibri"/>
              </a:rPr>
              <a:t> </a:t>
            </a:r>
            <a:r>
              <a:rPr sz="1600" b="1" spc="-5" dirty="0">
                <a:latin typeface="Calibri"/>
                <a:cs typeface="Calibri"/>
              </a:rPr>
              <a:t>all</a:t>
            </a:r>
            <a:r>
              <a:rPr sz="1600" b="1" spc="-10" dirty="0">
                <a:latin typeface="Calibri"/>
                <a:cs typeface="Calibri"/>
              </a:rPr>
              <a:t> </a:t>
            </a:r>
            <a:r>
              <a:rPr sz="1600" b="1" spc="-5" dirty="0">
                <a:latin typeface="Calibri"/>
                <a:cs typeface="Calibri"/>
              </a:rPr>
              <a:t>cases!</a:t>
            </a:r>
            <a:endParaRPr sz="1600">
              <a:latin typeface="Calibri"/>
              <a:cs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2" y="0"/>
            <a:ext cx="9153525" cy="5143500"/>
            <a:chOff x="-4762" y="0"/>
            <a:chExt cx="9153525" cy="5143500"/>
          </a:xfrm>
        </p:grpSpPr>
        <p:pic>
          <p:nvPicPr>
            <p:cNvPr id="3" name="object 3"/>
            <p:cNvPicPr/>
            <p:nvPr/>
          </p:nvPicPr>
          <p:blipFill>
            <a:blip r:embed="rId3" cstate="print"/>
            <a:stretch>
              <a:fillRect/>
            </a:stretch>
          </p:blipFill>
          <p:spPr>
            <a:xfrm>
              <a:off x="3451859" y="2563367"/>
              <a:ext cx="1586484" cy="1173480"/>
            </a:xfrm>
            <a:prstGeom prst="rect">
              <a:avLst/>
            </a:prstGeom>
          </p:spPr>
        </p:pic>
        <p:pic>
          <p:nvPicPr>
            <p:cNvPr id="4" name="object 4"/>
            <p:cNvPicPr/>
            <p:nvPr/>
          </p:nvPicPr>
          <p:blipFill>
            <a:blip r:embed="rId4" cstate="print"/>
            <a:stretch>
              <a:fillRect/>
            </a:stretch>
          </p:blipFill>
          <p:spPr>
            <a:xfrm>
              <a:off x="411480" y="2593848"/>
              <a:ext cx="723900" cy="419100"/>
            </a:xfrm>
            <a:prstGeom prst="rect">
              <a:avLst/>
            </a:prstGeom>
          </p:spPr>
        </p:pic>
        <p:pic>
          <p:nvPicPr>
            <p:cNvPr id="5" name="object 5"/>
            <p:cNvPicPr/>
            <p:nvPr/>
          </p:nvPicPr>
          <p:blipFill>
            <a:blip r:embed="rId4" cstate="print"/>
            <a:stretch>
              <a:fillRect/>
            </a:stretch>
          </p:blipFill>
          <p:spPr>
            <a:xfrm>
              <a:off x="1386839" y="2941320"/>
              <a:ext cx="725423" cy="417575"/>
            </a:xfrm>
            <a:prstGeom prst="rect">
              <a:avLst/>
            </a:prstGeom>
          </p:spPr>
        </p:pic>
        <p:pic>
          <p:nvPicPr>
            <p:cNvPr id="6" name="object 6"/>
            <p:cNvPicPr/>
            <p:nvPr/>
          </p:nvPicPr>
          <p:blipFill>
            <a:blip r:embed="rId4" cstate="print"/>
            <a:stretch>
              <a:fillRect/>
            </a:stretch>
          </p:blipFill>
          <p:spPr>
            <a:xfrm>
              <a:off x="550163" y="3259835"/>
              <a:ext cx="725424" cy="419100"/>
            </a:xfrm>
            <a:prstGeom prst="rect">
              <a:avLst/>
            </a:prstGeom>
          </p:spPr>
        </p:pic>
        <p:pic>
          <p:nvPicPr>
            <p:cNvPr id="7" name="object 7"/>
            <p:cNvPicPr/>
            <p:nvPr/>
          </p:nvPicPr>
          <p:blipFill>
            <a:blip r:embed="rId4" cstate="print"/>
            <a:stretch>
              <a:fillRect/>
            </a:stretch>
          </p:blipFill>
          <p:spPr>
            <a:xfrm>
              <a:off x="1162811" y="2371344"/>
              <a:ext cx="725424" cy="417575"/>
            </a:xfrm>
            <a:prstGeom prst="rect">
              <a:avLst/>
            </a:prstGeom>
          </p:spPr>
        </p:pic>
        <p:pic>
          <p:nvPicPr>
            <p:cNvPr id="8" name="object 8"/>
            <p:cNvPicPr/>
            <p:nvPr/>
          </p:nvPicPr>
          <p:blipFill>
            <a:blip r:embed="rId4" cstate="print"/>
            <a:stretch>
              <a:fillRect/>
            </a:stretch>
          </p:blipFill>
          <p:spPr>
            <a:xfrm>
              <a:off x="2001011" y="2624327"/>
              <a:ext cx="725424" cy="417575"/>
            </a:xfrm>
            <a:prstGeom prst="rect">
              <a:avLst/>
            </a:prstGeom>
          </p:spPr>
        </p:pic>
        <p:pic>
          <p:nvPicPr>
            <p:cNvPr id="9" name="object 9"/>
            <p:cNvPicPr/>
            <p:nvPr/>
          </p:nvPicPr>
          <p:blipFill>
            <a:blip r:embed="rId4" cstate="print"/>
            <a:stretch>
              <a:fillRect/>
            </a:stretch>
          </p:blipFill>
          <p:spPr>
            <a:xfrm>
              <a:off x="1749551" y="3328415"/>
              <a:ext cx="725424" cy="419100"/>
            </a:xfrm>
            <a:prstGeom prst="rect">
              <a:avLst/>
            </a:prstGeom>
          </p:spPr>
        </p:pic>
        <p:pic>
          <p:nvPicPr>
            <p:cNvPr id="10" name="object 10"/>
            <p:cNvPicPr/>
            <p:nvPr/>
          </p:nvPicPr>
          <p:blipFill>
            <a:blip r:embed="rId4" cstate="print"/>
            <a:stretch>
              <a:fillRect/>
            </a:stretch>
          </p:blipFill>
          <p:spPr>
            <a:xfrm>
              <a:off x="1146047" y="3648455"/>
              <a:ext cx="723900" cy="417575"/>
            </a:xfrm>
            <a:prstGeom prst="rect">
              <a:avLst/>
            </a:prstGeom>
          </p:spPr>
        </p:pic>
        <p:sp>
          <p:nvSpPr>
            <p:cNvPr id="11" name="object 11"/>
            <p:cNvSpPr/>
            <p:nvPr/>
          </p:nvSpPr>
          <p:spPr>
            <a:xfrm>
              <a:off x="2865882" y="2942082"/>
              <a:ext cx="474345" cy="417830"/>
            </a:xfrm>
            <a:custGeom>
              <a:avLst/>
              <a:gdLst/>
              <a:ahLst/>
              <a:cxnLst/>
              <a:rect l="l" t="t" r="r" b="b"/>
              <a:pathLst>
                <a:path w="474345" h="417829">
                  <a:moveTo>
                    <a:pt x="265175" y="0"/>
                  </a:moveTo>
                  <a:lnTo>
                    <a:pt x="265175" y="104393"/>
                  </a:lnTo>
                  <a:lnTo>
                    <a:pt x="0" y="104393"/>
                  </a:lnTo>
                  <a:lnTo>
                    <a:pt x="0" y="313181"/>
                  </a:lnTo>
                  <a:lnTo>
                    <a:pt x="265175" y="313181"/>
                  </a:lnTo>
                  <a:lnTo>
                    <a:pt x="265175" y="417575"/>
                  </a:lnTo>
                  <a:lnTo>
                    <a:pt x="473964" y="208787"/>
                  </a:lnTo>
                  <a:lnTo>
                    <a:pt x="265175" y="0"/>
                  </a:lnTo>
                  <a:close/>
                </a:path>
              </a:pathLst>
            </a:custGeom>
            <a:solidFill>
              <a:srgbClr val="3981B9"/>
            </a:solidFill>
          </p:spPr>
          <p:txBody>
            <a:bodyPr wrap="square" lIns="0" tIns="0" rIns="0" bIns="0" rtlCol="0"/>
            <a:lstStyle/>
            <a:p>
              <a:endParaRPr/>
            </a:p>
          </p:txBody>
        </p:sp>
        <p:sp>
          <p:nvSpPr>
            <p:cNvPr id="12" name="object 12"/>
            <p:cNvSpPr/>
            <p:nvPr/>
          </p:nvSpPr>
          <p:spPr>
            <a:xfrm>
              <a:off x="2865882" y="2942082"/>
              <a:ext cx="474345" cy="417830"/>
            </a:xfrm>
            <a:custGeom>
              <a:avLst/>
              <a:gdLst/>
              <a:ahLst/>
              <a:cxnLst/>
              <a:rect l="l" t="t" r="r" b="b"/>
              <a:pathLst>
                <a:path w="474345" h="417829">
                  <a:moveTo>
                    <a:pt x="0" y="104393"/>
                  </a:moveTo>
                  <a:lnTo>
                    <a:pt x="265175" y="104393"/>
                  </a:lnTo>
                  <a:lnTo>
                    <a:pt x="265175" y="0"/>
                  </a:lnTo>
                  <a:lnTo>
                    <a:pt x="473964" y="208787"/>
                  </a:lnTo>
                  <a:lnTo>
                    <a:pt x="265175" y="417575"/>
                  </a:lnTo>
                  <a:lnTo>
                    <a:pt x="265175" y="313181"/>
                  </a:lnTo>
                  <a:lnTo>
                    <a:pt x="0" y="313181"/>
                  </a:lnTo>
                  <a:lnTo>
                    <a:pt x="0" y="104393"/>
                  </a:lnTo>
                  <a:close/>
                </a:path>
              </a:pathLst>
            </a:custGeom>
            <a:ln w="25400">
              <a:solidFill>
                <a:srgbClr val="285D87"/>
              </a:solidFill>
            </a:ln>
          </p:spPr>
          <p:txBody>
            <a:bodyPr wrap="square" lIns="0" tIns="0" rIns="0" bIns="0" rtlCol="0"/>
            <a:lstStyle/>
            <a:p>
              <a:endParaRPr/>
            </a:p>
          </p:txBody>
        </p:sp>
        <p:sp>
          <p:nvSpPr>
            <p:cNvPr id="13" name="object 13"/>
            <p:cNvSpPr/>
            <p:nvPr/>
          </p:nvSpPr>
          <p:spPr>
            <a:xfrm>
              <a:off x="5132959" y="2236216"/>
              <a:ext cx="965835" cy="735965"/>
            </a:xfrm>
            <a:custGeom>
              <a:avLst/>
              <a:gdLst/>
              <a:ahLst/>
              <a:cxnLst/>
              <a:rect l="l" t="t" r="r" b="b"/>
              <a:pathLst>
                <a:path w="965835" h="735964">
                  <a:moveTo>
                    <a:pt x="676528" y="0"/>
                  </a:moveTo>
                  <a:lnTo>
                    <a:pt x="733170" y="87883"/>
                  </a:lnTo>
                  <a:lnTo>
                    <a:pt x="0" y="559815"/>
                  </a:lnTo>
                  <a:lnTo>
                    <a:pt x="113283" y="735710"/>
                  </a:lnTo>
                  <a:lnTo>
                    <a:pt x="846327" y="263778"/>
                  </a:lnTo>
                  <a:lnTo>
                    <a:pt x="902969" y="351663"/>
                  </a:lnTo>
                  <a:lnTo>
                    <a:pt x="965580" y="62610"/>
                  </a:lnTo>
                  <a:lnTo>
                    <a:pt x="676528" y="0"/>
                  </a:lnTo>
                  <a:close/>
                </a:path>
              </a:pathLst>
            </a:custGeom>
            <a:solidFill>
              <a:srgbClr val="3981B9"/>
            </a:solidFill>
          </p:spPr>
          <p:txBody>
            <a:bodyPr wrap="square" lIns="0" tIns="0" rIns="0" bIns="0" rtlCol="0"/>
            <a:lstStyle/>
            <a:p>
              <a:endParaRPr/>
            </a:p>
          </p:txBody>
        </p:sp>
        <p:sp>
          <p:nvSpPr>
            <p:cNvPr id="14" name="object 14"/>
            <p:cNvSpPr/>
            <p:nvPr/>
          </p:nvSpPr>
          <p:spPr>
            <a:xfrm>
              <a:off x="5132959" y="2236216"/>
              <a:ext cx="965835" cy="735965"/>
            </a:xfrm>
            <a:custGeom>
              <a:avLst/>
              <a:gdLst/>
              <a:ahLst/>
              <a:cxnLst/>
              <a:rect l="l" t="t" r="r" b="b"/>
              <a:pathLst>
                <a:path w="965835" h="735964">
                  <a:moveTo>
                    <a:pt x="0" y="559815"/>
                  </a:moveTo>
                  <a:lnTo>
                    <a:pt x="733170" y="87883"/>
                  </a:lnTo>
                  <a:lnTo>
                    <a:pt x="676528" y="0"/>
                  </a:lnTo>
                  <a:lnTo>
                    <a:pt x="965580" y="62610"/>
                  </a:lnTo>
                  <a:lnTo>
                    <a:pt x="902969" y="351663"/>
                  </a:lnTo>
                  <a:lnTo>
                    <a:pt x="846327" y="263778"/>
                  </a:lnTo>
                  <a:lnTo>
                    <a:pt x="113283" y="735710"/>
                  </a:lnTo>
                  <a:lnTo>
                    <a:pt x="0" y="559815"/>
                  </a:lnTo>
                  <a:close/>
                </a:path>
              </a:pathLst>
            </a:custGeom>
            <a:ln w="25400">
              <a:solidFill>
                <a:srgbClr val="285D87"/>
              </a:solidFill>
            </a:ln>
          </p:spPr>
          <p:txBody>
            <a:bodyPr wrap="square" lIns="0" tIns="0" rIns="0" bIns="0" rtlCol="0"/>
            <a:lstStyle/>
            <a:p>
              <a:endParaRPr/>
            </a:p>
          </p:txBody>
        </p:sp>
        <p:sp>
          <p:nvSpPr>
            <p:cNvPr id="15" name="object 15"/>
            <p:cNvSpPr/>
            <p:nvPr/>
          </p:nvSpPr>
          <p:spPr>
            <a:xfrm>
              <a:off x="5133213" y="3174364"/>
              <a:ext cx="965200" cy="736600"/>
            </a:xfrm>
            <a:custGeom>
              <a:avLst/>
              <a:gdLst/>
              <a:ahLst/>
              <a:cxnLst/>
              <a:rect l="l" t="t" r="r" b="b"/>
              <a:pathLst>
                <a:path w="965200" h="736600">
                  <a:moveTo>
                    <a:pt x="113537" y="0"/>
                  </a:moveTo>
                  <a:lnTo>
                    <a:pt x="0" y="175768"/>
                  </a:lnTo>
                  <a:lnTo>
                    <a:pt x="732536" y="648589"/>
                  </a:lnTo>
                  <a:lnTo>
                    <a:pt x="675766" y="736473"/>
                  </a:lnTo>
                  <a:lnTo>
                    <a:pt x="964946" y="674243"/>
                  </a:lnTo>
                  <a:lnTo>
                    <a:pt x="902715" y="385064"/>
                  </a:lnTo>
                  <a:lnTo>
                    <a:pt x="845947" y="472948"/>
                  </a:lnTo>
                  <a:lnTo>
                    <a:pt x="113537" y="0"/>
                  </a:lnTo>
                  <a:close/>
                </a:path>
              </a:pathLst>
            </a:custGeom>
            <a:solidFill>
              <a:srgbClr val="3981B9"/>
            </a:solidFill>
          </p:spPr>
          <p:txBody>
            <a:bodyPr wrap="square" lIns="0" tIns="0" rIns="0" bIns="0" rtlCol="0"/>
            <a:lstStyle/>
            <a:p>
              <a:endParaRPr/>
            </a:p>
          </p:txBody>
        </p:sp>
        <p:sp>
          <p:nvSpPr>
            <p:cNvPr id="16" name="object 16"/>
            <p:cNvSpPr/>
            <p:nvPr/>
          </p:nvSpPr>
          <p:spPr>
            <a:xfrm>
              <a:off x="5133213" y="3174364"/>
              <a:ext cx="965200" cy="736600"/>
            </a:xfrm>
            <a:custGeom>
              <a:avLst/>
              <a:gdLst/>
              <a:ahLst/>
              <a:cxnLst/>
              <a:rect l="l" t="t" r="r" b="b"/>
              <a:pathLst>
                <a:path w="965200" h="736600">
                  <a:moveTo>
                    <a:pt x="113537" y="0"/>
                  </a:moveTo>
                  <a:lnTo>
                    <a:pt x="845947" y="472948"/>
                  </a:lnTo>
                  <a:lnTo>
                    <a:pt x="902715" y="385064"/>
                  </a:lnTo>
                  <a:lnTo>
                    <a:pt x="964946" y="674243"/>
                  </a:lnTo>
                  <a:lnTo>
                    <a:pt x="675766" y="736473"/>
                  </a:lnTo>
                  <a:lnTo>
                    <a:pt x="732536" y="648589"/>
                  </a:lnTo>
                  <a:lnTo>
                    <a:pt x="0" y="175768"/>
                  </a:lnTo>
                  <a:lnTo>
                    <a:pt x="113537" y="0"/>
                  </a:lnTo>
                  <a:close/>
                </a:path>
              </a:pathLst>
            </a:custGeom>
            <a:ln w="25399">
              <a:solidFill>
                <a:srgbClr val="285D87"/>
              </a:solidFill>
            </a:ln>
          </p:spPr>
          <p:txBody>
            <a:bodyPr wrap="square" lIns="0" tIns="0" rIns="0" bIns="0" rtlCol="0"/>
            <a:lstStyle/>
            <a:p>
              <a:endParaRPr/>
            </a:p>
          </p:txBody>
        </p:sp>
        <p:pic>
          <p:nvPicPr>
            <p:cNvPr id="17" name="object 17"/>
            <p:cNvPicPr/>
            <p:nvPr/>
          </p:nvPicPr>
          <p:blipFill>
            <a:blip r:embed="rId4" cstate="print"/>
            <a:stretch>
              <a:fillRect/>
            </a:stretch>
          </p:blipFill>
          <p:spPr>
            <a:xfrm>
              <a:off x="6472428" y="1959864"/>
              <a:ext cx="460248" cy="265175"/>
            </a:xfrm>
            <a:prstGeom prst="rect">
              <a:avLst/>
            </a:prstGeom>
          </p:spPr>
        </p:pic>
        <p:pic>
          <p:nvPicPr>
            <p:cNvPr id="18" name="object 18"/>
            <p:cNvPicPr/>
            <p:nvPr/>
          </p:nvPicPr>
          <p:blipFill>
            <a:blip r:embed="rId4" cstate="print"/>
            <a:stretch>
              <a:fillRect/>
            </a:stretch>
          </p:blipFill>
          <p:spPr>
            <a:xfrm>
              <a:off x="7071359" y="2273807"/>
              <a:ext cx="460248" cy="265175"/>
            </a:xfrm>
            <a:prstGeom prst="rect">
              <a:avLst/>
            </a:prstGeom>
          </p:spPr>
        </p:pic>
        <p:pic>
          <p:nvPicPr>
            <p:cNvPr id="19" name="object 19"/>
            <p:cNvPicPr/>
            <p:nvPr/>
          </p:nvPicPr>
          <p:blipFill>
            <a:blip r:embed="rId4" cstate="print"/>
            <a:stretch>
              <a:fillRect/>
            </a:stretch>
          </p:blipFill>
          <p:spPr>
            <a:xfrm>
              <a:off x="7225283" y="1735835"/>
              <a:ext cx="460248" cy="265175"/>
            </a:xfrm>
            <a:prstGeom prst="rect">
              <a:avLst/>
            </a:prstGeom>
          </p:spPr>
        </p:pic>
        <p:pic>
          <p:nvPicPr>
            <p:cNvPr id="20" name="object 20"/>
            <p:cNvPicPr/>
            <p:nvPr/>
          </p:nvPicPr>
          <p:blipFill>
            <a:blip r:embed="rId4" cstate="print"/>
            <a:stretch>
              <a:fillRect/>
            </a:stretch>
          </p:blipFill>
          <p:spPr>
            <a:xfrm>
              <a:off x="7770876" y="2052827"/>
              <a:ext cx="460248" cy="265175"/>
            </a:xfrm>
            <a:prstGeom prst="rect">
              <a:avLst/>
            </a:prstGeom>
          </p:spPr>
        </p:pic>
        <p:sp>
          <p:nvSpPr>
            <p:cNvPr id="21" name="object 21"/>
            <p:cNvSpPr/>
            <p:nvPr/>
          </p:nvSpPr>
          <p:spPr>
            <a:xfrm>
              <a:off x="6322314" y="1687829"/>
              <a:ext cx="2147570" cy="937260"/>
            </a:xfrm>
            <a:custGeom>
              <a:avLst/>
              <a:gdLst/>
              <a:ahLst/>
              <a:cxnLst/>
              <a:rect l="l" t="t" r="r" b="b"/>
              <a:pathLst>
                <a:path w="2147570" h="937260">
                  <a:moveTo>
                    <a:pt x="0" y="156210"/>
                  </a:moveTo>
                  <a:lnTo>
                    <a:pt x="7967" y="106850"/>
                  </a:lnTo>
                  <a:lnTo>
                    <a:pt x="30150" y="63971"/>
                  </a:lnTo>
                  <a:lnTo>
                    <a:pt x="63971" y="30150"/>
                  </a:lnTo>
                  <a:lnTo>
                    <a:pt x="106850" y="7967"/>
                  </a:lnTo>
                  <a:lnTo>
                    <a:pt x="156210" y="0"/>
                  </a:lnTo>
                  <a:lnTo>
                    <a:pt x="1991106" y="0"/>
                  </a:lnTo>
                  <a:lnTo>
                    <a:pt x="2040465" y="7967"/>
                  </a:lnTo>
                  <a:lnTo>
                    <a:pt x="2083344" y="30150"/>
                  </a:lnTo>
                  <a:lnTo>
                    <a:pt x="2117165" y="63971"/>
                  </a:lnTo>
                  <a:lnTo>
                    <a:pt x="2139348" y="106850"/>
                  </a:lnTo>
                  <a:lnTo>
                    <a:pt x="2147316" y="156210"/>
                  </a:lnTo>
                  <a:lnTo>
                    <a:pt x="2147316" y="781050"/>
                  </a:lnTo>
                  <a:lnTo>
                    <a:pt x="2139348" y="830409"/>
                  </a:lnTo>
                  <a:lnTo>
                    <a:pt x="2117165" y="873288"/>
                  </a:lnTo>
                  <a:lnTo>
                    <a:pt x="2083344" y="907109"/>
                  </a:lnTo>
                  <a:lnTo>
                    <a:pt x="2040465" y="929292"/>
                  </a:lnTo>
                  <a:lnTo>
                    <a:pt x="1991106" y="937260"/>
                  </a:lnTo>
                  <a:lnTo>
                    <a:pt x="156210" y="937260"/>
                  </a:lnTo>
                  <a:lnTo>
                    <a:pt x="106850" y="929292"/>
                  </a:lnTo>
                  <a:lnTo>
                    <a:pt x="63971" y="907109"/>
                  </a:lnTo>
                  <a:lnTo>
                    <a:pt x="30150" y="873288"/>
                  </a:lnTo>
                  <a:lnTo>
                    <a:pt x="7967" y="830409"/>
                  </a:lnTo>
                  <a:lnTo>
                    <a:pt x="0" y="781050"/>
                  </a:lnTo>
                  <a:lnTo>
                    <a:pt x="0" y="156210"/>
                  </a:lnTo>
                  <a:close/>
                </a:path>
              </a:pathLst>
            </a:custGeom>
            <a:ln w="25400">
              <a:solidFill>
                <a:srgbClr val="285D87"/>
              </a:solidFill>
            </a:ln>
          </p:spPr>
          <p:txBody>
            <a:bodyPr wrap="square" lIns="0" tIns="0" rIns="0" bIns="0" rtlCol="0"/>
            <a:lstStyle/>
            <a:p>
              <a:endParaRPr/>
            </a:p>
          </p:txBody>
        </p:sp>
      </p:grpSp>
      <p:sp>
        <p:nvSpPr>
          <p:cNvPr id="22" name="object 22"/>
          <p:cNvSpPr txBox="1"/>
          <p:nvPr/>
        </p:nvSpPr>
        <p:spPr>
          <a:xfrm>
            <a:off x="1093724" y="1507693"/>
            <a:ext cx="3645535" cy="331470"/>
          </a:xfrm>
          <a:prstGeom prst="rect">
            <a:avLst/>
          </a:prstGeom>
        </p:spPr>
        <p:txBody>
          <a:bodyPr vert="horz" wrap="square" lIns="0" tIns="13335" rIns="0" bIns="0" rtlCol="0">
            <a:spAutoFit/>
          </a:bodyPr>
          <a:lstStyle/>
          <a:p>
            <a:pPr marL="367665" indent="-355600">
              <a:lnSpc>
                <a:spcPct val="100000"/>
              </a:lnSpc>
              <a:spcBef>
                <a:spcPts val="105"/>
              </a:spcBef>
              <a:buFont typeface="Arial MT"/>
              <a:buChar char="•"/>
              <a:tabLst>
                <a:tab pos="367665" algn="l"/>
                <a:tab pos="368300" algn="l"/>
              </a:tabLst>
            </a:pPr>
            <a:r>
              <a:rPr sz="2000" b="1" spc="-135" dirty="0">
                <a:solidFill>
                  <a:srgbClr val="283149"/>
                </a:solidFill>
                <a:latin typeface="Tahoma"/>
                <a:cs typeface="Tahoma"/>
              </a:rPr>
              <a:t>Example</a:t>
            </a:r>
            <a:r>
              <a:rPr sz="2000" b="1" spc="-210" dirty="0">
                <a:solidFill>
                  <a:srgbClr val="283149"/>
                </a:solidFill>
                <a:latin typeface="Tahoma"/>
                <a:cs typeface="Tahoma"/>
              </a:rPr>
              <a:t> </a:t>
            </a:r>
            <a:r>
              <a:rPr sz="2000" b="1" spc="-170" dirty="0">
                <a:solidFill>
                  <a:srgbClr val="283149"/>
                </a:solidFill>
                <a:latin typeface="Tahoma"/>
                <a:cs typeface="Tahoma"/>
              </a:rPr>
              <a:t>1:</a:t>
            </a:r>
            <a:r>
              <a:rPr sz="2000" b="1" spc="-195" dirty="0">
                <a:solidFill>
                  <a:srgbClr val="283149"/>
                </a:solidFill>
                <a:latin typeface="Tahoma"/>
                <a:cs typeface="Tahoma"/>
              </a:rPr>
              <a:t> </a:t>
            </a:r>
            <a:r>
              <a:rPr sz="2000" b="1" spc="-150" dirty="0">
                <a:solidFill>
                  <a:srgbClr val="283149"/>
                </a:solidFill>
                <a:latin typeface="Tahoma"/>
                <a:cs typeface="Tahoma"/>
              </a:rPr>
              <a:t>Spam</a:t>
            </a:r>
            <a:r>
              <a:rPr sz="2000" b="1" spc="-204" dirty="0">
                <a:solidFill>
                  <a:srgbClr val="283149"/>
                </a:solidFill>
                <a:latin typeface="Tahoma"/>
                <a:cs typeface="Tahoma"/>
              </a:rPr>
              <a:t> </a:t>
            </a:r>
            <a:r>
              <a:rPr sz="2000" b="1" spc="-110" dirty="0">
                <a:solidFill>
                  <a:srgbClr val="283149"/>
                </a:solidFill>
                <a:latin typeface="Tahoma"/>
                <a:cs typeface="Tahoma"/>
              </a:rPr>
              <a:t>Email</a:t>
            </a:r>
            <a:r>
              <a:rPr sz="2000" b="1" spc="-204" dirty="0">
                <a:solidFill>
                  <a:srgbClr val="283149"/>
                </a:solidFill>
                <a:latin typeface="Tahoma"/>
                <a:cs typeface="Tahoma"/>
              </a:rPr>
              <a:t> </a:t>
            </a:r>
            <a:r>
              <a:rPr sz="2000" b="1" spc="-75" dirty="0">
                <a:solidFill>
                  <a:srgbClr val="283149"/>
                </a:solidFill>
                <a:latin typeface="Tahoma"/>
                <a:cs typeface="Tahoma"/>
              </a:rPr>
              <a:t>Filt</a:t>
            </a:r>
            <a:r>
              <a:rPr sz="2000" b="1" spc="-105" dirty="0">
                <a:solidFill>
                  <a:srgbClr val="283149"/>
                </a:solidFill>
                <a:latin typeface="Tahoma"/>
                <a:cs typeface="Tahoma"/>
              </a:rPr>
              <a:t>e</a:t>
            </a:r>
            <a:r>
              <a:rPr sz="2000" b="1" spc="-70" dirty="0">
                <a:solidFill>
                  <a:srgbClr val="283149"/>
                </a:solidFill>
                <a:latin typeface="Tahoma"/>
                <a:cs typeface="Tahoma"/>
              </a:rPr>
              <a:t>r</a:t>
            </a:r>
            <a:endParaRPr sz="2000">
              <a:latin typeface="Tahoma"/>
              <a:cs typeface="Tahoma"/>
            </a:endParaRPr>
          </a:p>
        </p:txBody>
      </p:sp>
      <p:sp>
        <p:nvSpPr>
          <p:cNvPr id="23" name="object 23"/>
          <p:cNvSpPr txBox="1">
            <a:spLocks noGrp="1"/>
          </p:cNvSpPr>
          <p:nvPr>
            <p:ph type="title"/>
          </p:nvPr>
        </p:nvSpPr>
        <p:spPr>
          <a:xfrm>
            <a:off x="2337054" y="705053"/>
            <a:ext cx="4470400" cy="514350"/>
          </a:xfrm>
          <a:prstGeom prst="rect">
            <a:avLst/>
          </a:prstGeom>
        </p:spPr>
        <p:txBody>
          <a:bodyPr vert="horz" wrap="square" lIns="0" tIns="13335" rIns="0" bIns="0" rtlCol="0">
            <a:spAutoFit/>
          </a:bodyPr>
          <a:lstStyle/>
          <a:p>
            <a:pPr marL="12700">
              <a:lnSpc>
                <a:spcPct val="100000"/>
              </a:lnSpc>
              <a:spcBef>
                <a:spcPts val="105"/>
              </a:spcBef>
            </a:pPr>
            <a:r>
              <a:rPr spc="-295" dirty="0"/>
              <a:t>What</a:t>
            </a:r>
            <a:r>
              <a:rPr spc="-160" dirty="0"/>
              <a:t> </a:t>
            </a:r>
            <a:r>
              <a:rPr spc="-65" dirty="0"/>
              <a:t>is</a:t>
            </a:r>
            <a:r>
              <a:rPr spc="-130" dirty="0"/>
              <a:t> </a:t>
            </a:r>
            <a:r>
              <a:rPr spc="-204" dirty="0"/>
              <a:t>Machine</a:t>
            </a:r>
            <a:r>
              <a:rPr spc="-160" dirty="0"/>
              <a:t> </a:t>
            </a:r>
            <a:r>
              <a:rPr spc="-335" dirty="0"/>
              <a:t>L</a:t>
            </a:r>
            <a:r>
              <a:rPr spc="-370" dirty="0"/>
              <a:t>e</a:t>
            </a:r>
            <a:r>
              <a:rPr spc="-180" dirty="0"/>
              <a:t>ar</a:t>
            </a:r>
            <a:r>
              <a:rPr spc="-240" dirty="0"/>
              <a:t>n</a:t>
            </a:r>
            <a:r>
              <a:rPr spc="-55" dirty="0"/>
              <a:t>ing?</a:t>
            </a:r>
          </a:p>
        </p:txBody>
      </p:sp>
      <p:sp>
        <p:nvSpPr>
          <p:cNvPr id="24" name="object 24"/>
          <p:cNvSpPr txBox="1"/>
          <p:nvPr/>
        </p:nvSpPr>
        <p:spPr>
          <a:xfrm>
            <a:off x="3418713" y="3884472"/>
            <a:ext cx="1628139"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Arial"/>
                <a:cs typeface="Arial"/>
              </a:rPr>
              <a:t>Trained</a:t>
            </a:r>
            <a:r>
              <a:rPr sz="1600" b="1" spc="-30" dirty="0">
                <a:solidFill>
                  <a:srgbClr val="FF0000"/>
                </a:solidFill>
                <a:latin typeface="Arial"/>
                <a:cs typeface="Arial"/>
              </a:rPr>
              <a:t> </a:t>
            </a:r>
            <a:r>
              <a:rPr sz="1600" b="1" spc="-5" dirty="0">
                <a:latin typeface="Arial"/>
                <a:cs typeface="Arial"/>
              </a:rPr>
              <a:t>Machine</a:t>
            </a:r>
            <a:endParaRPr sz="1600">
              <a:latin typeface="Arial"/>
              <a:cs typeface="Arial"/>
            </a:endParaRPr>
          </a:p>
        </p:txBody>
      </p:sp>
      <p:sp>
        <p:nvSpPr>
          <p:cNvPr id="25" name="object 25"/>
          <p:cNvSpPr txBox="1"/>
          <p:nvPr/>
        </p:nvSpPr>
        <p:spPr>
          <a:xfrm>
            <a:off x="3643629" y="2233041"/>
            <a:ext cx="1177290" cy="239395"/>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Email</a:t>
            </a:r>
            <a:r>
              <a:rPr sz="1400" b="1" spc="-70" dirty="0">
                <a:latin typeface="Arial"/>
                <a:cs typeface="Arial"/>
              </a:rPr>
              <a:t> </a:t>
            </a:r>
            <a:r>
              <a:rPr sz="1400" b="1" spc="-10" dirty="0">
                <a:latin typeface="Arial"/>
                <a:cs typeface="Arial"/>
              </a:rPr>
              <a:t>System</a:t>
            </a:r>
            <a:endParaRPr sz="1400">
              <a:latin typeface="Arial"/>
              <a:cs typeface="Arial"/>
            </a:endParaRPr>
          </a:p>
        </p:txBody>
      </p:sp>
      <p:sp>
        <p:nvSpPr>
          <p:cNvPr id="26" name="object 26"/>
          <p:cNvSpPr txBox="1"/>
          <p:nvPr/>
        </p:nvSpPr>
        <p:spPr>
          <a:xfrm>
            <a:off x="6864857" y="1408557"/>
            <a:ext cx="105219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2C608A"/>
                </a:solidFill>
                <a:latin typeface="Arial MT"/>
                <a:cs typeface="Arial MT"/>
              </a:rPr>
              <a:t>Spam</a:t>
            </a:r>
            <a:r>
              <a:rPr sz="1400" spc="-95" dirty="0">
                <a:solidFill>
                  <a:srgbClr val="2C608A"/>
                </a:solidFill>
                <a:latin typeface="Arial MT"/>
                <a:cs typeface="Arial MT"/>
              </a:rPr>
              <a:t> </a:t>
            </a:r>
            <a:r>
              <a:rPr sz="1400" dirty="0">
                <a:solidFill>
                  <a:srgbClr val="2C608A"/>
                </a:solidFill>
                <a:latin typeface="Arial MT"/>
                <a:cs typeface="Arial MT"/>
              </a:rPr>
              <a:t>emails</a:t>
            </a:r>
            <a:endParaRPr sz="1400">
              <a:latin typeface="Arial MT"/>
              <a:cs typeface="Arial MT"/>
            </a:endParaRPr>
          </a:p>
        </p:txBody>
      </p:sp>
      <p:grpSp>
        <p:nvGrpSpPr>
          <p:cNvPr id="27" name="object 27"/>
          <p:cNvGrpSpPr/>
          <p:nvPr/>
        </p:nvGrpSpPr>
        <p:grpSpPr>
          <a:xfrm>
            <a:off x="6309614" y="3346958"/>
            <a:ext cx="2172970" cy="962660"/>
            <a:chOff x="6309614" y="3346958"/>
            <a:chExt cx="2172970" cy="962660"/>
          </a:xfrm>
        </p:grpSpPr>
        <p:pic>
          <p:nvPicPr>
            <p:cNvPr id="28" name="object 28"/>
            <p:cNvPicPr/>
            <p:nvPr/>
          </p:nvPicPr>
          <p:blipFill>
            <a:blip r:embed="rId4" cstate="print"/>
            <a:stretch>
              <a:fillRect/>
            </a:stretch>
          </p:blipFill>
          <p:spPr>
            <a:xfrm>
              <a:off x="6472428" y="3631692"/>
              <a:ext cx="460248" cy="265175"/>
            </a:xfrm>
            <a:prstGeom prst="rect">
              <a:avLst/>
            </a:prstGeom>
          </p:spPr>
        </p:pic>
        <p:pic>
          <p:nvPicPr>
            <p:cNvPr id="29" name="object 29"/>
            <p:cNvPicPr/>
            <p:nvPr/>
          </p:nvPicPr>
          <p:blipFill>
            <a:blip r:embed="rId4" cstate="print"/>
            <a:stretch>
              <a:fillRect/>
            </a:stretch>
          </p:blipFill>
          <p:spPr>
            <a:xfrm>
              <a:off x="7071360" y="3945636"/>
              <a:ext cx="460248" cy="266700"/>
            </a:xfrm>
            <a:prstGeom prst="rect">
              <a:avLst/>
            </a:prstGeom>
          </p:spPr>
        </p:pic>
        <p:pic>
          <p:nvPicPr>
            <p:cNvPr id="30" name="object 30"/>
            <p:cNvPicPr/>
            <p:nvPr/>
          </p:nvPicPr>
          <p:blipFill>
            <a:blip r:embed="rId4" cstate="print"/>
            <a:stretch>
              <a:fillRect/>
            </a:stretch>
          </p:blipFill>
          <p:spPr>
            <a:xfrm>
              <a:off x="7720584" y="3648456"/>
              <a:ext cx="460248" cy="265175"/>
            </a:xfrm>
            <a:prstGeom prst="rect">
              <a:avLst/>
            </a:prstGeom>
          </p:spPr>
        </p:pic>
        <p:sp>
          <p:nvSpPr>
            <p:cNvPr id="31" name="object 31"/>
            <p:cNvSpPr/>
            <p:nvPr/>
          </p:nvSpPr>
          <p:spPr>
            <a:xfrm>
              <a:off x="6322314" y="3359658"/>
              <a:ext cx="2147570" cy="937260"/>
            </a:xfrm>
            <a:custGeom>
              <a:avLst/>
              <a:gdLst/>
              <a:ahLst/>
              <a:cxnLst/>
              <a:rect l="l" t="t" r="r" b="b"/>
              <a:pathLst>
                <a:path w="2147570" h="937260">
                  <a:moveTo>
                    <a:pt x="0" y="156210"/>
                  </a:moveTo>
                  <a:lnTo>
                    <a:pt x="7967" y="106850"/>
                  </a:lnTo>
                  <a:lnTo>
                    <a:pt x="30150" y="63971"/>
                  </a:lnTo>
                  <a:lnTo>
                    <a:pt x="63971" y="30150"/>
                  </a:lnTo>
                  <a:lnTo>
                    <a:pt x="106850" y="7967"/>
                  </a:lnTo>
                  <a:lnTo>
                    <a:pt x="156210" y="0"/>
                  </a:lnTo>
                  <a:lnTo>
                    <a:pt x="1991106" y="0"/>
                  </a:lnTo>
                  <a:lnTo>
                    <a:pt x="2040465" y="7967"/>
                  </a:lnTo>
                  <a:lnTo>
                    <a:pt x="2083344" y="30150"/>
                  </a:lnTo>
                  <a:lnTo>
                    <a:pt x="2117165" y="63971"/>
                  </a:lnTo>
                  <a:lnTo>
                    <a:pt x="2139348" y="106850"/>
                  </a:lnTo>
                  <a:lnTo>
                    <a:pt x="2147316" y="156210"/>
                  </a:lnTo>
                  <a:lnTo>
                    <a:pt x="2147316" y="781050"/>
                  </a:lnTo>
                  <a:lnTo>
                    <a:pt x="2139348" y="830423"/>
                  </a:lnTo>
                  <a:lnTo>
                    <a:pt x="2117165" y="873305"/>
                  </a:lnTo>
                  <a:lnTo>
                    <a:pt x="2083344" y="907120"/>
                  </a:lnTo>
                  <a:lnTo>
                    <a:pt x="2040465" y="929296"/>
                  </a:lnTo>
                  <a:lnTo>
                    <a:pt x="1991106" y="937260"/>
                  </a:lnTo>
                  <a:lnTo>
                    <a:pt x="156210" y="937260"/>
                  </a:lnTo>
                  <a:lnTo>
                    <a:pt x="106850" y="929296"/>
                  </a:lnTo>
                  <a:lnTo>
                    <a:pt x="63971" y="907120"/>
                  </a:lnTo>
                  <a:lnTo>
                    <a:pt x="30150" y="873305"/>
                  </a:lnTo>
                  <a:lnTo>
                    <a:pt x="7967" y="830423"/>
                  </a:lnTo>
                  <a:lnTo>
                    <a:pt x="0" y="781050"/>
                  </a:lnTo>
                  <a:lnTo>
                    <a:pt x="0" y="156210"/>
                  </a:lnTo>
                  <a:close/>
                </a:path>
              </a:pathLst>
            </a:custGeom>
            <a:ln w="25400">
              <a:solidFill>
                <a:srgbClr val="285D87"/>
              </a:solidFill>
            </a:ln>
          </p:spPr>
          <p:txBody>
            <a:bodyPr wrap="square" lIns="0" tIns="0" rIns="0" bIns="0" rtlCol="0"/>
            <a:lstStyle/>
            <a:p>
              <a:endParaRPr/>
            </a:p>
          </p:txBody>
        </p:sp>
      </p:grpSp>
      <p:sp>
        <p:nvSpPr>
          <p:cNvPr id="32" name="object 32"/>
          <p:cNvSpPr txBox="1"/>
          <p:nvPr/>
        </p:nvSpPr>
        <p:spPr>
          <a:xfrm>
            <a:off x="6715125" y="3081274"/>
            <a:ext cx="1348105" cy="239395"/>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2C608A"/>
                </a:solidFill>
                <a:latin typeface="Arial MT"/>
                <a:cs typeface="Arial MT"/>
              </a:rPr>
              <a:t>N</a:t>
            </a:r>
            <a:r>
              <a:rPr sz="1400" dirty="0">
                <a:solidFill>
                  <a:srgbClr val="2C608A"/>
                </a:solidFill>
                <a:latin typeface="Arial MT"/>
                <a:cs typeface="Arial MT"/>
              </a:rPr>
              <a:t>onspam</a:t>
            </a:r>
            <a:r>
              <a:rPr sz="1400" spc="-35" dirty="0">
                <a:solidFill>
                  <a:srgbClr val="2C608A"/>
                </a:solidFill>
                <a:latin typeface="Arial MT"/>
                <a:cs typeface="Arial MT"/>
              </a:rPr>
              <a:t> </a:t>
            </a:r>
            <a:r>
              <a:rPr sz="1400" dirty="0">
                <a:solidFill>
                  <a:srgbClr val="2C608A"/>
                </a:solidFill>
                <a:latin typeface="Arial MT"/>
                <a:cs typeface="Arial MT"/>
              </a:rPr>
              <a:t>e</a:t>
            </a:r>
            <a:r>
              <a:rPr sz="1400" spc="-10" dirty="0">
                <a:solidFill>
                  <a:srgbClr val="2C608A"/>
                </a:solidFill>
                <a:latin typeface="Arial MT"/>
                <a:cs typeface="Arial MT"/>
              </a:rPr>
              <a:t>m</a:t>
            </a:r>
            <a:r>
              <a:rPr sz="1400" dirty="0">
                <a:solidFill>
                  <a:srgbClr val="2C608A"/>
                </a:solidFill>
                <a:latin typeface="Arial MT"/>
                <a:cs typeface="Arial MT"/>
              </a:rPr>
              <a:t>ails</a:t>
            </a:r>
            <a:endParaRPr sz="1400">
              <a:latin typeface="Arial MT"/>
              <a:cs typeface="Arial MT"/>
            </a:endParaRPr>
          </a:p>
        </p:txBody>
      </p:sp>
      <p:sp>
        <p:nvSpPr>
          <p:cNvPr id="33" name="object 33"/>
          <p:cNvSpPr txBox="1">
            <a:spLocks noGrp="1"/>
          </p:cNvSpPr>
          <p:nvPr>
            <p:ph type="sldNum" sz="quarter" idx="7"/>
          </p:nvPr>
        </p:nvSpPr>
        <p:spPr>
          <a:prstGeom prst="rect">
            <a:avLst/>
          </a:prstGeom>
        </p:spPr>
        <p:txBody>
          <a:bodyPr vert="horz" wrap="square" lIns="0" tIns="36830" rIns="0" bIns="0" rtlCol="0">
            <a:spAutoFit/>
          </a:bodyPr>
          <a:lstStyle/>
          <a:p>
            <a:pPr marL="98425">
              <a:lnSpc>
                <a:spcPct val="100000"/>
              </a:lnSpc>
              <a:spcBef>
                <a:spcPts val="290"/>
              </a:spcBef>
            </a:pPr>
            <a:fld id="{81D60167-4931-47E6-BA6A-407CBD079E47}" type="slidenum">
              <a:rPr spc="-25" dirty="0"/>
              <a:t>68</a:t>
            </a:fld>
            <a:endParaRPr spc="-25"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2" y="0"/>
            <a:ext cx="9153525" cy="5143500"/>
            <a:chOff x="-4762" y="0"/>
            <a:chExt cx="9153525" cy="5143500"/>
          </a:xfrm>
        </p:grpSpPr>
        <p:pic>
          <p:nvPicPr>
            <p:cNvPr id="3" name="object 3"/>
            <p:cNvPicPr/>
            <p:nvPr/>
          </p:nvPicPr>
          <p:blipFill>
            <a:blip r:embed="rId3" cstate="print"/>
            <a:stretch>
              <a:fillRect/>
            </a:stretch>
          </p:blipFill>
          <p:spPr>
            <a:xfrm>
              <a:off x="3621023" y="1264919"/>
              <a:ext cx="1191768" cy="1191767"/>
            </a:xfrm>
            <a:prstGeom prst="rect">
              <a:avLst/>
            </a:prstGeom>
          </p:spPr>
        </p:pic>
        <p:pic>
          <p:nvPicPr>
            <p:cNvPr id="4" name="object 4"/>
            <p:cNvPicPr/>
            <p:nvPr/>
          </p:nvPicPr>
          <p:blipFill>
            <a:blip r:embed="rId4" cstate="print"/>
            <a:stretch>
              <a:fillRect/>
            </a:stretch>
          </p:blipFill>
          <p:spPr>
            <a:xfrm>
              <a:off x="3634740" y="3354323"/>
              <a:ext cx="1190243" cy="880872"/>
            </a:xfrm>
            <a:prstGeom prst="rect">
              <a:avLst/>
            </a:prstGeom>
          </p:spPr>
        </p:pic>
        <p:pic>
          <p:nvPicPr>
            <p:cNvPr id="5" name="object 5"/>
            <p:cNvPicPr/>
            <p:nvPr/>
          </p:nvPicPr>
          <p:blipFill>
            <a:blip r:embed="rId5" cstate="print"/>
            <a:stretch>
              <a:fillRect/>
            </a:stretch>
          </p:blipFill>
          <p:spPr>
            <a:xfrm>
              <a:off x="734568" y="1459991"/>
              <a:ext cx="554736" cy="320039"/>
            </a:xfrm>
            <a:prstGeom prst="rect">
              <a:avLst/>
            </a:prstGeom>
          </p:spPr>
        </p:pic>
        <p:pic>
          <p:nvPicPr>
            <p:cNvPr id="6" name="object 6"/>
            <p:cNvPicPr/>
            <p:nvPr/>
          </p:nvPicPr>
          <p:blipFill>
            <a:blip r:embed="rId5" cstate="print"/>
            <a:stretch>
              <a:fillRect/>
            </a:stretch>
          </p:blipFill>
          <p:spPr>
            <a:xfrm>
              <a:off x="1584960" y="1621536"/>
              <a:ext cx="554735" cy="320039"/>
            </a:xfrm>
            <a:prstGeom prst="rect">
              <a:avLst/>
            </a:prstGeom>
          </p:spPr>
        </p:pic>
        <p:pic>
          <p:nvPicPr>
            <p:cNvPr id="7" name="object 7"/>
            <p:cNvPicPr/>
            <p:nvPr/>
          </p:nvPicPr>
          <p:blipFill>
            <a:blip r:embed="rId5" cstate="print"/>
            <a:stretch>
              <a:fillRect/>
            </a:stretch>
          </p:blipFill>
          <p:spPr>
            <a:xfrm>
              <a:off x="867155" y="1920239"/>
              <a:ext cx="554736" cy="321563"/>
            </a:xfrm>
            <a:prstGeom prst="rect">
              <a:avLst/>
            </a:prstGeom>
          </p:spPr>
        </p:pic>
        <p:pic>
          <p:nvPicPr>
            <p:cNvPr id="8" name="object 8"/>
            <p:cNvPicPr/>
            <p:nvPr/>
          </p:nvPicPr>
          <p:blipFill>
            <a:blip r:embed="rId5" cstate="print"/>
            <a:stretch>
              <a:fillRect/>
            </a:stretch>
          </p:blipFill>
          <p:spPr>
            <a:xfrm>
              <a:off x="1487424" y="1235963"/>
              <a:ext cx="554736" cy="320039"/>
            </a:xfrm>
            <a:prstGeom prst="rect">
              <a:avLst/>
            </a:prstGeom>
          </p:spPr>
        </p:pic>
        <p:pic>
          <p:nvPicPr>
            <p:cNvPr id="9" name="object 9"/>
            <p:cNvPicPr/>
            <p:nvPr/>
          </p:nvPicPr>
          <p:blipFill>
            <a:blip r:embed="rId5" cstate="print"/>
            <a:stretch>
              <a:fillRect/>
            </a:stretch>
          </p:blipFill>
          <p:spPr>
            <a:xfrm>
              <a:off x="2247900" y="1540763"/>
              <a:ext cx="554736" cy="320039"/>
            </a:xfrm>
            <a:prstGeom prst="rect">
              <a:avLst/>
            </a:prstGeom>
          </p:spPr>
        </p:pic>
        <p:pic>
          <p:nvPicPr>
            <p:cNvPr id="10" name="object 10"/>
            <p:cNvPicPr/>
            <p:nvPr/>
          </p:nvPicPr>
          <p:blipFill>
            <a:blip r:embed="rId5" cstate="print"/>
            <a:stretch>
              <a:fillRect/>
            </a:stretch>
          </p:blipFill>
          <p:spPr>
            <a:xfrm>
              <a:off x="2068067" y="2002535"/>
              <a:ext cx="554736" cy="320039"/>
            </a:xfrm>
            <a:prstGeom prst="rect">
              <a:avLst/>
            </a:prstGeom>
          </p:spPr>
        </p:pic>
        <p:pic>
          <p:nvPicPr>
            <p:cNvPr id="11" name="object 11"/>
            <p:cNvPicPr/>
            <p:nvPr/>
          </p:nvPicPr>
          <p:blipFill>
            <a:blip r:embed="rId5" cstate="print"/>
            <a:stretch>
              <a:fillRect/>
            </a:stretch>
          </p:blipFill>
          <p:spPr>
            <a:xfrm>
              <a:off x="1443227" y="2104644"/>
              <a:ext cx="556260" cy="320039"/>
            </a:xfrm>
            <a:prstGeom prst="rect">
              <a:avLst/>
            </a:prstGeom>
          </p:spPr>
        </p:pic>
      </p:grpSp>
      <p:sp>
        <p:nvSpPr>
          <p:cNvPr id="12" name="object 12"/>
          <p:cNvSpPr txBox="1">
            <a:spLocks noGrp="1"/>
          </p:cNvSpPr>
          <p:nvPr>
            <p:ph type="title"/>
          </p:nvPr>
        </p:nvSpPr>
        <p:spPr>
          <a:xfrm>
            <a:off x="1202232" y="414274"/>
            <a:ext cx="6743065" cy="513715"/>
          </a:xfrm>
          <a:prstGeom prst="rect">
            <a:avLst/>
          </a:prstGeom>
        </p:spPr>
        <p:txBody>
          <a:bodyPr vert="horz" wrap="square" lIns="0" tIns="13335" rIns="0" bIns="0" rtlCol="0">
            <a:spAutoFit/>
          </a:bodyPr>
          <a:lstStyle/>
          <a:p>
            <a:pPr marL="12700">
              <a:lnSpc>
                <a:spcPct val="100000"/>
              </a:lnSpc>
              <a:spcBef>
                <a:spcPts val="105"/>
              </a:spcBef>
            </a:pPr>
            <a:r>
              <a:rPr spc="-265" dirty="0"/>
              <a:t>A</a:t>
            </a:r>
            <a:r>
              <a:rPr spc="-145" dirty="0"/>
              <a:t> </a:t>
            </a:r>
            <a:r>
              <a:rPr spc="-200" dirty="0"/>
              <a:t>spam</a:t>
            </a:r>
            <a:r>
              <a:rPr spc="-140" dirty="0"/>
              <a:t> </a:t>
            </a:r>
            <a:r>
              <a:rPr spc="-160" dirty="0"/>
              <a:t>filter</a:t>
            </a:r>
            <a:r>
              <a:rPr spc="-145" dirty="0"/>
              <a:t> </a:t>
            </a:r>
            <a:r>
              <a:rPr spc="-210" dirty="0"/>
              <a:t>based</a:t>
            </a:r>
            <a:r>
              <a:rPr spc="-130" dirty="0"/>
              <a:t> </a:t>
            </a:r>
            <a:r>
              <a:rPr spc="-265" dirty="0"/>
              <a:t>on</a:t>
            </a:r>
            <a:r>
              <a:rPr spc="-130" dirty="0"/>
              <a:t> </a:t>
            </a:r>
            <a:r>
              <a:rPr spc="-235" dirty="0"/>
              <a:t>machine</a:t>
            </a:r>
            <a:r>
              <a:rPr spc="-160" dirty="0"/>
              <a:t> </a:t>
            </a:r>
            <a:r>
              <a:rPr spc="-175" dirty="0"/>
              <a:t>learning</a:t>
            </a:r>
          </a:p>
        </p:txBody>
      </p:sp>
      <p:sp>
        <p:nvSpPr>
          <p:cNvPr id="13" name="object 13"/>
          <p:cNvSpPr txBox="1"/>
          <p:nvPr/>
        </p:nvSpPr>
        <p:spPr>
          <a:xfrm>
            <a:off x="752855" y="1488947"/>
            <a:ext cx="533400" cy="247015"/>
          </a:xfrm>
          <a:prstGeom prst="rect">
            <a:avLst/>
          </a:prstGeom>
          <a:solidFill>
            <a:srgbClr val="CCCCCC">
              <a:alpha val="65881"/>
            </a:srgbClr>
          </a:solidFill>
        </p:spPr>
        <p:txBody>
          <a:bodyPr vert="horz" wrap="square" lIns="0" tIns="43180" rIns="0" bIns="0" rtlCol="0">
            <a:spAutoFit/>
          </a:bodyPr>
          <a:lstStyle/>
          <a:p>
            <a:pPr marL="91440">
              <a:lnSpc>
                <a:spcPct val="100000"/>
              </a:lnSpc>
              <a:spcBef>
                <a:spcPts val="340"/>
              </a:spcBef>
            </a:pPr>
            <a:r>
              <a:rPr sz="1000" b="1" spc="-5" dirty="0">
                <a:solidFill>
                  <a:srgbClr val="2C608A"/>
                </a:solidFill>
                <a:latin typeface="Arial"/>
                <a:cs typeface="Arial"/>
              </a:rPr>
              <a:t>Spam</a:t>
            </a:r>
            <a:endParaRPr sz="1000">
              <a:latin typeface="Arial"/>
              <a:cs typeface="Arial"/>
            </a:endParaRPr>
          </a:p>
        </p:txBody>
      </p:sp>
      <p:sp>
        <p:nvSpPr>
          <p:cNvPr id="14" name="object 14"/>
          <p:cNvSpPr txBox="1"/>
          <p:nvPr/>
        </p:nvSpPr>
        <p:spPr>
          <a:xfrm>
            <a:off x="1502663" y="1274063"/>
            <a:ext cx="532130" cy="245745"/>
          </a:xfrm>
          <a:prstGeom prst="rect">
            <a:avLst/>
          </a:prstGeom>
          <a:solidFill>
            <a:srgbClr val="CCCCCC">
              <a:alpha val="65881"/>
            </a:srgbClr>
          </a:solidFill>
        </p:spPr>
        <p:txBody>
          <a:bodyPr vert="horz" wrap="square" lIns="0" tIns="41910" rIns="0" bIns="0" rtlCol="0">
            <a:spAutoFit/>
          </a:bodyPr>
          <a:lstStyle/>
          <a:p>
            <a:pPr marL="90805">
              <a:lnSpc>
                <a:spcPct val="100000"/>
              </a:lnSpc>
              <a:spcBef>
                <a:spcPts val="330"/>
              </a:spcBef>
            </a:pPr>
            <a:r>
              <a:rPr sz="1000" b="1" spc="-5" dirty="0">
                <a:solidFill>
                  <a:srgbClr val="2C608A"/>
                </a:solidFill>
                <a:latin typeface="Arial"/>
                <a:cs typeface="Arial"/>
              </a:rPr>
              <a:t>Spam</a:t>
            </a:r>
            <a:endParaRPr sz="1000">
              <a:latin typeface="Arial"/>
              <a:cs typeface="Arial"/>
            </a:endParaRPr>
          </a:p>
        </p:txBody>
      </p:sp>
      <p:sp>
        <p:nvSpPr>
          <p:cNvPr id="15" name="object 15"/>
          <p:cNvSpPr txBox="1"/>
          <p:nvPr/>
        </p:nvSpPr>
        <p:spPr>
          <a:xfrm>
            <a:off x="1580388" y="1659635"/>
            <a:ext cx="533400" cy="247015"/>
          </a:xfrm>
          <a:prstGeom prst="rect">
            <a:avLst/>
          </a:prstGeom>
          <a:solidFill>
            <a:srgbClr val="CCCCCC">
              <a:alpha val="65881"/>
            </a:srgbClr>
          </a:solidFill>
        </p:spPr>
        <p:txBody>
          <a:bodyPr vert="horz" wrap="square" lIns="0" tIns="43180" rIns="0" bIns="0" rtlCol="0">
            <a:spAutoFit/>
          </a:bodyPr>
          <a:lstStyle/>
          <a:p>
            <a:pPr marL="92075">
              <a:lnSpc>
                <a:spcPct val="100000"/>
              </a:lnSpc>
              <a:spcBef>
                <a:spcPts val="340"/>
              </a:spcBef>
            </a:pPr>
            <a:r>
              <a:rPr sz="1000" b="1" spc="-5" dirty="0">
                <a:solidFill>
                  <a:srgbClr val="2C608A"/>
                </a:solidFill>
                <a:latin typeface="Arial"/>
                <a:cs typeface="Arial"/>
              </a:rPr>
              <a:t>Spam</a:t>
            </a:r>
            <a:endParaRPr sz="1000">
              <a:latin typeface="Arial"/>
              <a:cs typeface="Arial"/>
            </a:endParaRPr>
          </a:p>
        </p:txBody>
      </p:sp>
      <p:sp>
        <p:nvSpPr>
          <p:cNvPr id="16" name="object 16"/>
          <p:cNvSpPr txBox="1"/>
          <p:nvPr/>
        </p:nvSpPr>
        <p:spPr>
          <a:xfrm>
            <a:off x="885444" y="1941576"/>
            <a:ext cx="520065" cy="247015"/>
          </a:xfrm>
          <a:prstGeom prst="rect">
            <a:avLst/>
          </a:prstGeom>
          <a:solidFill>
            <a:srgbClr val="CCCCCC">
              <a:alpha val="65881"/>
            </a:srgbClr>
          </a:solidFill>
        </p:spPr>
        <p:txBody>
          <a:bodyPr vert="horz" wrap="square" lIns="0" tIns="42545" rIns="0" bIns="0" rtlCol="0">
            <a:spAutoFit/>
          </a:bodyPr>
          <a:lstStyle/>
          <a:p>
            <a:pPr marL="90805">
              <a:lnSpc>
                <a:spcPct val="100000"/>
              </a:lnSpc>
              <a:spcBef>
                <a:spcPts val="335"/>
              </a:spcBef>
            </a:pPr>
            <a:r>
              <a:rPr sz="1000" b="1" spc="-5" dirty="0">
                <a:solidFill>
                  <a:srgbClr val="2C608A"/>
                </a:solidFill>
                <a:latin typeface="Arial"/>
                <a:cs typeface="Arial"/>
              </a:rPr>
              <a:t>Good</a:t>
            </a:r>
            <a:endParaRPr sz="1000">
              <a:latin typeface="Arial"/>
              <a:cs typeface="Arial"/>
            </a:endParaRPr>
          </a:p>
        </p:txBody>
      </p:sp>
      <p:sp>
        <p:nvSpPr>
          <p:cNvPr id="17" name="object 17"/>
          <p:cNvSpPr txBox="1"/>
          <p:nvPr/>
        </p:nvSpPr>
        <p:spPr>
          <a:xfrm>
            <a:off x="1453896" y="2139695"/>
            <a:ext cx="520065" cy="247015"/>
          </a:xfrm>
          <a:prstGeom prst="rect">
            <a:avLst/>
          </a:prstGeom>
          <a:solidFill>
            <a:srgbClr val="CCCCCC">
              <a:alpha val="65881"/>
            </a:srgbClr>
          </a:solidFill>
        </p:spPr>
        <p:txBody>
          <a:bodyPr vert="horz" wrap="square" lIns="0" tIns="43180" rIns="0" bIns="0" rtlCol="0">
            <a:spAutoFit/>
          </a:bodyPr>
          <a:lstStyle/>
          <a:p>
            <a:pPr marL="90805">
              <a:lnSpc>
                <a:spcPct val="100000"/>
              </a:lnSpc>
              <a:spcBef>
                <a:spcPts val="340"/>
              </a:spcBef>
            </a:pPr>
            <a:r>
              <a:rPr sz="1000" b="1" spc="-5" dirty="0">
                <a:solidFill>
                  <a:srgbClr val="2C608A"/>
                </a:solidFill>
                <a:latin typeface="Arial"/>
                <a:cs typeface="Arial"/>
              </a:rPr>
              <a:t>Good</a:t>
            </a:r>
            <a:endParaRPr sz="1000">
              <a:latin typeface="Arial"/>
              <a:cs typeface="Arial"/>
            </a:endParaRPr>
          </a:p>
        </p:txBody>
      </p:sp>
      <p:sp>
        <p:nvSpPr>
          <p:cNvPr id="18" name="object 18"/>
          <p:cNvSpPr txBox="1"/>
          <p:nvPr/>
        </p:nvSpPr>
        <p:spPr>
          <a:xfrm>
            <a:off x="2086355" y="2042160"/>
            <a:ext cx="520065" cy="247015"/>
          </a:xfrm>
          <a:prstGeom prst="rect">
            <a:avLst/>
          </a:prstGeom>
          <a:solidFill>
            <a:srgbClr val="CCCCCC">
              <a:alpha val="65881"/>
            </a:srgbClr>
          </a:solidFill>
        </p:spPr>
        <p:txBody>
          <a:bodyPr vert="horz" wrap="square" lIns="0" tIns="42545" rIns="0" bIns="0" rtlCol="0">
            <a:spAutoFit/>
          </a:bodyPr>
          <a:lstStyle/>
          <a:p>
            <a:pPr marL="90805">
              <a:lnSpc>
                <a:spcPct val="100000"/>
              </a:lnSpc>
              <a:spcBef>
                <a:spcPts val="335"/>
              </a:spcBef>
            </a:pPr>
            <a:r>
              <a:rPr sz="1000" b="1" spc="-5" dirty="0">
                <a:solidFill>
                  <a:srgbClr val="2C608A"/>
                </a:solidFill>
                <a:latin typeface="Arial"/>
                <a:cs typeface="Arial"/>
              </a:rPr>
              <a:t>Good</a:t>
            </a:r>
            <a:endParaRPr sz="1000">
              <a:latin typeface="Arial"/>
              <a:cs typeface="Arial"/>
            </a:endParaRPr>
          </a:p>
        </p:txBody>
      </p:sp>
      <p:sp>
        <p:nvSpPr>
          <p:cNvPr id="19" name="object 19"/>
          <p:cNvSpPr txBox="1"/>
          <p:nvPr/>
        </p:nvSpPr>
        <p:spPr>
          <a:xfrm>
            <a:off x="2269235" y="1584960"/>
            <a:ext cx="520065" cy="247015"/>
          </a:xfrm>
          <a:prstGeom prst="rect">
            <a:avLst/>
          </a:prstGeom>
          <a:solidFill>
            <a:srgbClr val="CCCCCC">
              <a:alpha val="65881"/>
            </a:srgbClr>
          </a:solidFill>
        </p:spPr>
        <p:txBody>
          <a:bodyPr vert="horz" wrap="square" lIns="0" tIns="42545" rIns="0" bIns="0" rtlCol="0">
            <a:spAutoFit/>
          </a:bodyPr>
          <a:lstStyle/>
          <a:p>
            <a:pPr marL="92075">
              <a:lnSpc>
                <a:spcPct val="100000"/>
              </a:lnSpc>
              <a:spcBef>
                <a:spcPts val="335"/>
              </a:spcBef>
            </a:pPr>
            <a:r>
              <a:rPr sz="1000" b="1" spc="-5" dirty="0">
                <a:solidFill>
                  <a:srgbClr val="2C608A"/>
                </a:solidFill>
                <a:latin typeface="Arial"/>
                <a:cs typeface="Arial"/>
              </a:rPr>
              <a:t>Good</a:t>
            </a:r>
            <a:endParaRPr sz="1000">
              <a:latin typeface="Arial"/>
              <a:cs typeface="Arial"/>
            </a:endParaRPr>
          </a:p>
        </p:txBody>
      </p:sp>
      <p:grpSp>
        <p:nvGrpSpPr>
          <p:cNvPr id="20" name="object 20"/>
          <p:cNvGrpSpPr/>
          <p:nvPr/>
        </p:nvGrpSpPr>
        <p:grpSpPr>
          <a:xfrm>
            <a:off x="833627" y="1644650"/>
            <a:ext cx="6603365" cy="2597150"/>
            <a:chOff x="833627" y="1644650"/>
            <a:chExt cx="6603365" cy="2597150"/>
          </a:xfrm>
        </p:grpSpPr>
        <p:sp>
          <p:nvSpPr>
            <p:cNvPr id="21" name="object 21"/>
            <p:cNvSpPr/>
            <p:nvPr/>
          </p:nvSpPr>
          <p:spPr>
            <a:xfrm>
              <a:off x="2958845" y="1657350"/>
              <a:ext cx="556260" cy="346075"/>
            </a:xfrm>
            <a:custGeom>
              <a:avLst/>
              <a:gdLst/>
              <a:ahLst/>
              <a:cxnLst/>
              <a:rect l="l" t="t" r="r" b="b"/>
              <a:pathLst>
                <a:path w="556260" h="346075">
                  <a:moveTo>
                    <a:pt x="383286" y="0"/>
                  </a:moveTo>
                  <a:lnTo>
                    <a:pt x="383286" y="86487"/>
                  </a:lnTo>
                  <a:lnTo>
                    <a:pt x="0" y="86487"/>
                  </a:lnTo>
                  <a:lnTo>
                    <a:pt x="0" y="259461"/>
                  </a:lnTo>
                  <a:lnTo>
                    <a:pt x="383286" y="259461"/>
                  </a:lnTo>
                  <a:lnTo>
                    <a:pt x="383286" y="345948"/>
                  </a:lnTo>
                  <a:lnTo>
                    <a:pt x="556259" y="172974"/>
                  </a:lnTo>
                  <a:lnTo>
                    <a:pt x="383286" y="0"/>
                  </a:lnTo>
                  <a:close/>
                </a:path>
              </a:pathLst>
            </a:custGeom>
            <a:solidFill>
              <a:srgbClr val="3981B9"/>
            </a:solidFill>
          </p:spPr>
          <p:txBody>
            <a:bodyPr wrap="square" lIns="0" tIns="0" rIns="0" bIns="0" rtlCol="0"/>
            <a:lstStyle/>
            <a:p>
              <a:endParaRPr/>
            </a:p>
          </p:txBody>
        </p:sp>
        <p:sp>
          <p:nvSpPr>
            <p:cNvPr id="22" name="object 22"/>
            <p:cNvSpPr/>
            <p:nvPr/>
          </p:nvSpPr>
          <p:spPr>
            <a:xfrm>
              <a:off x="2958845" y="1657350"/>
              <a:ext cx="556260" cy="346075"/>
            </a:xfrm>
            <a:custGeom>
              <a:avLst/>
              <a:gdLst/>
              <a:ahLst/>
              <a:cxnLst/>
              <a:rect l="l" t="t" r="r" b="b"/>
              <a:pathLst>
                <a:path w="556260" h="346075">
                  <a:moveTo>
                    <a:pt x="0" y="86487"/>
                  </a:moveTo>
                  <a:lnTo>
                    <a:pt x="383286" y="86487"/>
                  </a:lnTo>
                  <a:lnTo>
                    <a:pt x="383286" y="0"/>
                  </a:lnTo>
                  <a:lnTo>
                    <a:pt x="556259" y="172974"/>
                  </a:lnTo>
                  <a:lnTo>
                    <a:pt x="383286" y="345948"/>
                  </a:lnTo>
                  <a:lnTo>
                    <a:pt x="383286" y="259461"/>
                  </a:lnTo>
                  <a:lnTo>
                    <a:pt x="0" y="259461"/>
                  </a:lnTo>
                  <a:lnTo>
                    <a:pt x="0" y="86487"/>
                  </a:lnTo>
                  <a:close/>
                </a:path>
              </a:pathLst>
            </a:custGeom>
            <a:ln w="25400">
              <a:solidFill>
                <a:srgbClr val="285D87"/>
              </a:solidFill>
            </a:ln>
          </p:spPr>
          <p:txBody>
            <a:bodyPr wrap="square" lIns="0" tIns="0" rIns="0" bIns="0" rtlCol="0"/>
            <a:lstStyle/>
            <a:p>
              <a:endParaRPr/>
            </a:p>
          </p:txBody>
        </p:sp>
        <p:sp>
          <p:nvSpPr>
            <p:cNvPr id="23" name="object 23"/>
            <p:cNvSpPr/>
            <p:nvPr/>
          </p:nvSpPr>
          <p:spPr>
            <a:xfrm>
              <a:off x="4031742" y="2468117"/>
              <a:ext cx="372110" cy="693420"/>
            </a:xfrm>
            <a:custGeom>
              <a:avLst/>
              <a:gdLst/>
              <a:ahLst/>
              <a:cxnLst/>
              <a:rect l="l" t="t" r="r" b="b"/>
              <a:pathLst>
                <a:path w="372110" h="693419">
                  <a:moveTo>
                    <a:pt x="278892" y="0"/>
                  </a:moveTo>
                  <a:lnTo>
                    <a:pt x="92963" y="0"/>
                  </a:lnTo>
                  <a:lnTo>
                    <a:pt x="92963" y="507492"/>
                  </a:lnTo>
                  <a:lnTo>
                    <a:pt x="0" y="507492"/>
                  </a:lnTo>
                  <a:lnTo>
                    <a:pt x="185928" y="693419"/>
                  </a:lnTo>
                  <a:lnTo>
                    <a:pt x="371856" y="507492"/>
                  </a:lnTo>
                  <a:lnTo>
                    <a:pt x="278892" y="507492"/>
                  </a:lnTo>
                  <a:lnTo>
                    <a:pt x="278892" y="0"/>
                  </a:lnTo>
                  <a:close/>
                </a:path>
              </a:pathLst>
            </a:custGeom>
            <a:solidFill>
              <a:srgbClr val="3981B9"/>
            </a:solidFill>
          </p:spPr>
          <p:txBody>
            <a:bodyPr wrap="square" lIns="0" tIns="0" rIns="0" bIns="0" rtlCol="0"/>
            <a:lstStyle/>
            <a:p>
              <a:endParaRPr/>
            </a:p>
          </p:txBody>
        </p:sp>
        <p:sp>
          <p:nvSpPr>
            <p:cNvPr id="24" name="object 24"/>
            <p:cNvSpPr/>
            <p:nvPr/>
          </p:nvSpPr>
          <p:spPr>
            <a:xfrm>
              <a:off x="4031742" y="2468117"/>
              <a:ext cx="372110" cy="693420"/>
            </a:xfrm>
            <a:custGeom>
              <a:avLst/>
              <a:gdLst/>
              <a:ahLst/>
              <a:cxnLst/>
              <a:rect l="l" t="t" r="r" b="b"/>
              <a:pathLst>
                <a:path w="372110" h="693419">
                  <a:moveTo>
                    <a:pt x="278892" y="0"/>
                  </a:moveTo>
                  <a:lnTo>
                    <a:pt x="278892" y="507492"/>
                  </a:lnTo>
                  <a:lnTo>
                    <a:pt x="371856" y="507492"/>
                  </a:lnTo>
                  <a:lnTo>
                    <a:pt x="185928" y="693419"/>
                  </a:lnTo>
                  <a:lnTo>
                    <a:pt x="0" y="507492"/>
                  </a:lnTo>
                  <a:lnTo>
                    <a:pt x="92963" y="507492"/>
                  </a:lnTo>
                  <a:lnTo>
                    <a:pt x="92963" y="0"/>
                  </a:lnTo>
                  <a:lnTo>
                    <a:pt x="278892" y="0"/>
                  </a:lnTo>
                  <a:close/>
                </a:path>
              </a:pathLst>
            </a:custGeom>
            <a:ln w="25400">
              <a:solidFill>
                <a:srgbClr val="285D87"/>
              </a:solidFill>
            </a:ln>
          </p:spPr>
          <p:txBody>
            <a:bodyPr wrap="square" lIns="0" tIns="0" rIns="0" bIns="0" rtlCol="0"/>
            <a:lstStyle/>
            <a:p>
              <a:endParaRPr/>
            </a:p>
          </p:txBody>
        </p:sp>
        <p:pic>
          <p:nvPicPr>
            <p:cNvPr id="25" name="object 25"/>
            <p:cNvPicPr/>
            <p:nvPr/>
          </p:nvPicPr>
          <p:blipFill>
            <a:blip r:embed="rId5" cstate="print"/>
            <a:stretch>
              <a:fillRect/>
            </a:stretch>
          </p:blipFill>
          <p:spPr>
            <a:xfrm>
              <a:off x="833627" y="3354323"/>
              <a:ext cx="554735" cy="320039"/>
            </a:xfrm>
            <a:prstGeom prst="rect">
              <a:avLst/>
            </a:prstGeom>
          </p:spPr>
        </p:pic>
        <p:pic>
          <p:nvPicPr>
            <p:cNvPr id="26" name="object 26"/>
            <p:cNvPicPr/>
            <p:nvPr/>
          </p:nvPicPr>
          <p:blipFill>
            <a:blip r:embed="rId5" cstate="print"/>
            <a:stretch>
              <a:fillRect/>
            </a:stretch>
          </p:blipFill>
          <p:spPr>
            <a:xfrm>
              <a:off x="1694688" y="3496055"/>
              <a:ext cx="556260" cy="320040"/>
            </a:xfrm>
            <a:prstGeom prst="rect">
              <a:avLst/>
            </a:prstGeom>
          </p:spPr>
        </p:pic>
        <p:pic>
          <p:nvPicPr>
            <p:cNvPr id="27" name="object 27"/>
            <p:cNvPicPr/>
            <p:nvPr/>
          </p:nvPicPr>
          <p:blipFill>
            <a:blip r:embed="rId5" cstate="print"/>
            <a:stretch>
              <a:fillRect/>
            </a:stretch>
          </p:blipFill>
          <p:spPr>
            <a:xfrm>
              <a:off x="858011" y="3814572"/>
              <a:ext cx="554736" cy="320040"/>
            </a:xfrm>
            <a:prstGeom prst="rect">
              <a:avLst/>
            </a:prstGeom>
          </p:spPr>
        </p:pic>
        <p:pic>
          <p:nvPicPr>
            <p:cNvPr id="28" name="object 28"/>
            <p:cNvPicPr/>
            <p:nvPr/>
          </p:nvPicPr>
          <p:blipFill>
            <a:blip r:embed="rId5" cstate="print"/>
            <a:stretch>
              <a:fillRect/>
            </a:stretch>
          </p:blipFill>
          <p:spPr>
            <a:xfrm>
              <a:off x="1463040" y="3118103"/>
              <a:ext cx="554735" cy="321563"/>
            </a:xfrm>
            <a:prstGeom prst="rect">
              <a:avLst/>
            </a:prstGeom>
          </p:spPr>
        </p:pic>
        <p:pic>
          <p:nvPicPr>
            <p:cNvPr id="29" name="object 29"/>
            <p:cNvPicPr/>
            <p:nvPr/>
          </p:nvPicPr>
          <p:blipFill>
            <a:blip r:embed="rId5" cstate="print"/>
            <a:stretch>
              <a:fillRect/>
            </a:stretch>
          </p:blipFill>
          <p:spPr>
            <a:xfrm>
              <a:off x="2058924" y="3921251"/>
              <a:ext cx="554736" cy="320040"/>
            </a:xfrm>
            <a:prstGeom prst="rect">
              <a:avLst/>
            </a:prstGeom>
          </p:spPr>
        </p:pic>
        <p:sp>
          <p:nvSpPr>
            <p:cNvPr id="30" name="object 30"/>
            <p:cNvSpPr/>
            <p:nvPr/>
          </p:nvSpPr>
          <p:spPr>
            <a:xfrm>
              <a:off x="2958845" y="3618738"/>
              <a:ext cx="556260" cy="344805"/>
            </a:xfrm>
            <a:custGeom>
              <a:avLst/>
              <a:gdLst/>
              <a:ahLst/>
              <a:cxnLst/>
              <a:rect l="l" t="t" r="r" b="b"/>
              <a:pathLst>
                <a:path w="556260" h="344804">
                  <a:moveTo>
                    <a:pt x="384048" y="0"/>
                  </a:moveTo>
                  <a:lnTo>
                    <a:pt x="384048" y="86106"/>
                  </a:lnTo>
                  <a:lnTo>
                    <a:pt x="0" y="86106"/>
                  </a:lnTo>
                  <a:lnTo>
                    <a:pt x="0" y="258318"/>
                  </a:lnTo>
                  <a:lnTo>
                    <a:pt x="384048" y="258318"/>
                  </a:lnTo>
                  <a:lnTo>
                    <a:pt x="384048" y="344424"/>
                  </a:lnTo>
                  <a:lnTo>
                    <a:pt x="556259" y="172212"/>
                  </a:lnTo>
                  <a:lnTo>
                    <a:pt x="384048" y="0"/>
                  </a:lnTo>
                  <a:close/>
                </a:path>
              </a:pathLst>
            </a:custGeom>
            <a:solidFill>
              <a:srgbClr val="3981B9"/>
            </a:solidFill>
          </p:spPr>
          <p:txBody>
            <a:bodyPr wrap="square" lIns="0" tIns="0" rIns="0" bIns="0" rtlCol="0"/>
            <a:lstStyle/>
            <a:p>
              <a:endParaRPr/>
            </a:p>
          </p:txBody>
        </p:sp>
        <p:sp>
          <p:nvSpPr>
            <p:cNvPr id="31" name="object 31"/>
            <p:cNvSpPr/>
            <p:nvPr/>
          </p:nvSpPr>
          <p:spPr>
            <a:xfrm>
              <a:off x="2958845" y="3618738"/>
              <a:ext cx="556260" cy="344805"/>
            </a:xfrm>
            <a:custGeom>
              <a:avLst/>
              <a:gdLst/>
              <a:ahLst/>
              <a:cxnLst/>
              <a:rect l="l" t="t" r="r" b="b"/>
              <a:pathLst>
                <a:path w="556260" h="344804">
                  <a:moveTo>
                    <a:pt x="0" y="86106"/>
                  </a:moveTo>
                  <a:lnTo>
                    <a:pt x="384048" y="86106"/>
                  </a:lnTo>
                  <a:lnTo>
                    <a:pt x="384048" y="0"/>
                  </a:lnTo>
                  <a:lnTo>
                    <a:pt x="556259" y="172212"/>
                  </a:lnTo>
                  <a:lnTo>
                    <a:pt x="384048" y="344424"/>
                  </a:lnTo>
                  <a:lnTo>
                    <a:pt x="384048" y="258318"/>
                  </a:lnTo>
                  <a:lnTo>
                    <a:pt x="0" y="258318"/>
                  </a:lnTo>
                  <a:lnTo>
                    <a:pt x="0" y="86106"/>
                  </a:lnTo>
                  <a:close/>
                </a:path>
              </a:pathLst>
            </a:custGeom>
            <a:ln w="25400">
              <a:solidFill>
                <a:srgbClr val="285D87"/>
              </a:solidFill>
            </a:ln>
          </p:spPr>
          <p:txBody>
            <a:bodyPr wrap="square" lIns="0" tIns="0" rIns="0" bIns="0" rtlCol="0"/>
            <a:lstStyle/>
            <a:p>
              <a:endParaRPr/>
            </a:p>
          </p:txBody>
        </p:sp>
        <p:sp>
          <p:nvSpPr>
            <p:cNvPr id="32" name="object 32"/>
            <p:cNvSpPr/>
            <p:nvPr/>
          </p:nvSpPr>
          <p:spPr>
            <a:xfrm>
              <a:off x="4916805" y="3446272"/>
              <a:ext cx="562610" cy="289560"/>
            </a:xfrm>
            <a:custGeom>
              <a:avLst/>
              <a:gdLst/>
              <a:ahLst/>
              <a:cxnLst/>
              <a:rect l="l" t="t" r="r" b="b"/>
              <a:pathLst>
                <a:path w="562610" h="289560">
                  <a:moveTo>
                    <a:pt x="393700" y="0"/>
                  </a:moveTo>
                  <a:lnTo>
                    <a:pt x="418084" y="89788"/>
                  </a:lnTo>
                  <a:lnTo>
                    <a:pt x="0" y="203072"/>
                  </a:lnTo>
                  <a:lnTo>
                    <a:pt x="23368" y="289178"/>
                  </a:lnTo>
                  <a:lnTo>
                    <a:pt x="441325" y="175894"/>
                  </a:lnTo>
                  <a:lnTo>
                    <a:pt x="465709" y="265683"/>
                  </a:lnTo>
                  <a:lnTo>
                    <a:pt x="562483" y="96773"/>
                  </a:lnTo>
                  <a:lnTo>
                    <a:pt x="393700" y="0"/>
                  </a:lnTo>
                  <a:close/>
                </a:path>
              </a:pathLst>
            </a:custGeom>
            <a:solidFill>
              <a:srgbClr val="3981B9"/>
            </a:solidFill>
          </p:spPr>
          <p:txBody>
            <a:bodyPr wrap="square" lIns="0" tIns="0" rIns="0" bIns="0" rtlCol="0"/>
            <a:lstStyle/>
            <a:p>
              <a:endParaRPr/>
            </a:p>
          </p:txBody>
        </p:sp>
        <p:sp>
          <p:nvSpPr>
            <p:cNvPr id="33" name="object 33"/>
            <p:cNvSpPr/>
            <p:nvPr/>
          </p:nvSpPr>
          <p:spPr>
            <a:xfrm>
              <a:off x="4916805" y="3446272"/>
              <a:ext cx="562610" cy="289560"/>
            </a:xfrm>
            <a:custGeom>
              <a:avLst/>
              <a:gdLst/>
              <a:ahLst/>
              <a:cxnLst/>
              <a:rect l="l" t="t" r="r" b="b"/>
              <a:pathLst>
                <a:path w="562610" h="289560">
                  <a:moveTo>
                    <a:pt x="0" y="203072"/>
                  </a:moveTo>
                  <a:lnTo>
                    <a:pt x="418084" y="89788"/>
                  </a:lnTo>
                  <a:lnTo>
                    <a:pt x="393700" y="0"/>
                  </a:lnTo>
                  <a:lnTo>
                    <a:pt x="562483" y="96773"/>
                  </a:lnTo>
                  <a:lnTo>
                    <a:pt x="465709" y="265683"/>
                  </a:lnTo>
                  <a:lnTo>
                    <a:pt x="441325" y="175894"/>
                  </a:lnTo>
                  <a:lnTo>
                    <a:pt x="23368" y="289178"/>
                  </a:lnTo>
                  <a:lnTo>
                    <a:pt x="0" y="203072"/>
                  </a:lnTo>
                </a:path>
              </a:pathLst>
            </a:custGeom>
            <a:ln w="25400">
              <a:solidFill>
                <a:srgbClr val="285D87"/>
              </a:solidFill>
            </a:ln>
          </p:spPr>
          <p:txBody>
            <a:bodyPr wrap="square" lIns="0" tIns="0" rIns="0" bIns="0" rtlCol="0"/>
            <a:lstStyle/>
            <a:p>
              <a:endParaRPr/>
            </a:p>
          </p:txBody>
        </p:sp>
        <p:pic>
          <p:nvPicPr>
            <p:cNvPr id="34" name="object 34"/>
            <p:cNvPicPr/>
            <p:nvPr/>
          </p:nvPicPr>
          <p:blipFill>
            <a:blip r:embed="rId5" cstate="print"/>
            <a:stretch>
              <a:fillRect/>
            </a:stretch>
          </p:blipFill>
          <p:spPr>
            <a:xfrm>
              <a:off x="5814060" y="3300983"/>
              <a:ext cx="295656" cy="187451"/>
            </a:xfrm>
            <a:prstGeom prst="rect">
              <a:avLst/>
            </a:prstGeom>
          </p:spPr>
        </p:pic>
        <p:pic>
          <p:nvPicPr>
            <p:cNvPr id="35" name="object 35"/>
            <p:cNvPicPr/>
            <p:nvPr/>
          </p:nvPicPr>
          <p:blipFill>
            <a:blip r:embed="rId5" cstate="print"/>
            <a:stretch>
              <a:fillRect/>
            </a:stretch>
          </p:blipFill>
          <p:spPr>
            <a:xfrm>
              <a:off x="6470904" y="3300983"/>
              <a:ext cx="361188" cy="204215"/>
            </a:xfrm>
            <a:prstGeom prst="rect">
              <a:avLst/>
            </a:prstGeom>
          </p:spPr>
        </p:pic>
        <p:sp>
          <p:nvSpPr>
            <p:cNvPr id="36" name="object 36"/>
            <p:cNvSpPr/>
            <p:nvPr/>
          </p:nvSpPr>
          <p:spPr>
            <a:xfrm>
              <a:off x="5567933" y="3172205"/>
              <a:ext cx="1856739" cy="483234"/>
            </a:xfrm>
            <a:custGeom>
              <a:avLst/>
              <a:gdLst/>
              <a:ahLst/>
              <a:cxnLst/>
              <a:rect l="l" t="t" r="r" b="b"/>
              <a:pathLst>
                <a:path w="1856740" h="483235">
                  <a:moveTo>
                    <a:pt x="0" y="80518"/>
                  </a:moveTo>
                  <a:lnTo>
                    <a:pt x="6330" y="49184"/>
                  </a:lnTo>
                  <a:lnTo>
                    <a:pt x="23590" y="23590"/>
                  </a:lnTo>
                  <a:lnTo>
                    <a:pt x="49184" y="6330"/>
                  </a:lnTo>
                  <a:lnTo>
                    <a:pt x="80517" y="0"/>
                  </a:lnTo>
                  <a:lnTo>
                    <a:pt x="1775714" y="0"/>
                  </a:lnTo>
                  <a:lnTo>
                    <a:pt x="1807047" y="6330"/>
                  </a:lnTo>
                  <a:lnTo>
                    <a:pt x="1832641" y="23590"/>
                  </a:lnTo>
                  <a:lnTo>
                    <a:pt x="1849901" y="49184"/>
                  </a:lnTo>
                  <a:lnTo>
                    <a:pt x="1856232" y="80518"/>
                  </a:lnTo>
                  <a:lnTo>
                    <a:pt x="1856232" y="402590"/>
                  </a:lnTo>
                  <a:lnTo>
                    <a:pt x="1849901" y="433923"/>
                  </a:lnTo>
                  <a:lnTo>
                    <a:pt x="1832641" y="459517"/>
                  </a:lnTo>
                  <a:lnTo>
                    <a:pt x="1807047" y="476777"/>
                  </a:lnTo>
                  <a:lnTo>
                    <a:pt x="1775714" y="483107"/>
                  </a:lnTo>
                  <a:lnTo>
                    <a:pt x="80517" y="483107"/>
                  </a:lnTo>
                  <a:lnTo>
                    <a:pt x="49184" y="476777"/>
                  </a:lnTo>
                  <a:lnTo>
                    <a:pt x="23590" y="459517"/>
                  </a:lnTo>
                  <a:lnTo>
                    <a:pt x="6330" y="433923"/>
                  </a:lnTo>
                  <a:lnTo>
                    <a:pt x="0" y="402590"/>
                  </a:lnTo>
                  <a:lnTo>
                    <a:pt x="0" y="80518"/>
                  </a:lnTo>
                  <a:close/>
                </a:path>
              </a:pathLst>
            </a:custGeom>
            <a:ln w="25400">
              <a:solidFill>
                <a:srgbClr val="285D87"/>
              </a:solidFill>
            </a:ln>
          </p:spPr>
          <p:txBody>
            <a:bodyPr wrap="square" lIns="0" tIns="0" rIns="0" bIns="0" rtlCol="0"/>
            <a:lstStyle/>
            <a:p>
              <a:endParaRPr/>
            </a:p>
          </p:txBody>
        </p:sp>
      </p:grpSp>
      <p:sp>
        <p:nvSpPr>
          <p:cNvPr id="37" name="object 37"/>
          <p:cNvSpPr txBox="1"/>
          <p:nvPr/>
        </p:nvSpPr>
        <p:spPr>
          <a:xfrm>
            <a:off x="5979667" y="2911221"/>
            <a:ext cx="105219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2C608A"/>
                </a:solidFill>
                <a:latin typeface="Arial MT"/>
                <a:cs typeface="Arial MT"/>
              </a:rPr>
              <a:t>Spam</a:t>
            </a:r>
            <a:r>
              <a:rPr sz="1400" spc="-95" dirty="0">
                <a:solidFill>
                  <a:srgbClr val="2C608A"/>
                </a:solidFill>
                <a:latin typeface="Arial MT"/>
                <a:cs typeface="Arial MT"/>
              </a:rPr>
              <a:t> </a:t>
            </a:r>
            <a:r>
              <a:rPr sz="1400" dirty="0">
                <a:solidFill>
                  <a:srgbClr val="2C608A"/>
                </a:solidFill>
                <a:latin typeface="Arial MT"/>
                <a:cs typeface="Arial MT"/>
              </a:rPr>
              <a:t>emails</a:t>
            </a:r>
            <a:endParaRPr sz="1400">
              <a:latin typeface="Arial MT"/>
              <a:cs typeface="Arial MT"/>
            </a:endParaRPr>
          </a:p>
        </p:txBody>
      </p:sp>
      <p:grpSp>
        <p:nvGrpSpPr>
          <p:cNvPr id="38" name="object 38"/>
          <p:cNvGrpSpPr/>
          <p:nvPr/>
        </p:nvGrpSpPr>
        <p:grpSpPr>
          <a:xfrm>
            <a:off x="5585714" y="3939794"/>
            <a:ext cx="1854200" cy="523875"/>
            <a:chOff x="5585714" y="3939794"/>
            <a:chExt cx="1854200" cy="523875"/>
          </a:xfrm>
        </p:grpSpPr>
        <p:pic>
          <p:nvPicPr>
            <p:cNvPr id="39" name="object 39"/>
            <p:cNvPicPr/>
            <p:nvPr/>
          </p:nvPicPr>
          <p:blipFill>
            <a:blip r:embed="rId5" cstate="print"/>
            <a:stretch>
              <a:fillRect/>
            </a:stretch>
          </p:blipFill>
          <p:spPr>
            <a:xfrm>
              <a:off x="5920740" y="4056888"/>
              <a:ext cx="313943" cy="179831"/>
            </a:xfrm>
            <a:prstGeom prst="rect">
              <a:avLst/>
            </a:prstGeom>
          </p:spPr>
        </p:pic>
        <p:pic>
          <p:nvPicPr>
            <p:cNvPr id="40" name="object 40"/>
            <p:cNvPicPr/>
            <p:nvPr/>
          </p:nvPicPr>
          <p:blipFill>
            <a:blip r:embed="rId5" cstate="print"/>
            <a:stretch>
              <a:fillRect/>
            </a:stretch>
          </p:blipFill>
          <p:spPr>
            <a:xfrm>
              <a:off x="6454140" y="4125468"/>
              <a:ext cx="313943" cy="181356"/>
            </a:xfrm>
            <a:prstGeom prst="rect">
              <a:avLst/>
            </a:prstGeom>
          </p:spPr>
        </p:pic>
        <p:pic>
          <p:nvPicPr>
            <p:cNvPr id="41" name="object 41"/>
            <p:cNvPicPr/>
            <p:nvPr/>
          </p:nvPicPr>
          <p:blipFill>
            <a:blip r:embed="rId5" cstate="print"/>
            <a:stretch>
              <a:fillRect/>
            </a:stretch>
          </p:blipFill>
          <p:spPr>
            <a:xfrm>
              <a:off x="6923532" y="4081272"/>
              <a:ext cx="313944" cy="179831"/>
            </a:xfrm>
            <a:prstGeom prst="rect">
              <a:avLst/>
            </a:prstGeom>
          </p:spPr>
        </p:pic>
        <p:sp>
          <p:nvSpPr>
            <p:cNvPr id="42" name="object 42"/>
            <p:cNvSpPr/>
            <p:nvPr/>
          </p:nvSpPr>
          <p:spPr>
            <a:xfrm>
              <a:off x="5598414" y="3952494"/>
              <a:ext cx="1828800" cy="498475"/>
            </a:xfrm>
            <a:custGeom>
              <a:avLst/>
              <a:gdLst/>
              <a:ahLst/>
              <a:cxnLst/>
              <a:rect l="l" t="t" r="r" b="b"/>
              <a:pathLst>
                <a:path w="1828800" h="498475">
                  <a:moveTo>
                    <a:pt x="0" y="83057"/>
                  </a:moveTo>
                  <a:lnTo>
                    <a:pt x="6530" y="50727"/>
                  </a:lnTo>
                  <a:lnTo>
                    <a:pt x="24336" y="24326"/>
                  </a:lnTo>
                  <a:lnTo>
                    <a:pt x="50738" y="6527"/>
                  </a:lnTo>
                  <a:lnTo>
                    <a:pt x="83058" y="0"/>
                  </a:lnTo>
                  <a:lnTo>
                    <a:pt x="1745741" y="0"/>
                  </a:lnTo>
                  <a:lnTo>
                    <a:pt x="1778061" y="6527"/>
                  </a:lnTo>
                  <a:lnTo>
                    <a:pt x="1804463" y="24326"/>
                  </a:lnTo>
                  <a:lnTo>
                    <a:pt x="1822269" y="50727"/>
                  </a:lnTo>
                  <a:lnTo>
                    <a:pt x="1828800" y="83057"/>
                  </a:lnTo>
                  <a:lnTo>
                    <a:pt x="1828800" y="415289"/>
                  </a:lnTo>
                  <a:lnTo>
                    <a:pt x="1822269" y="447620"/>
                  </a:lnTo>
                  <a:lnTo>
                    <a:pt x="1804463" y="474021"/>
                  </a:lnTo>
                  <a:lnTo>
                    <a:pt x="1778061" y="491820"/>
                  </a:lnTo>
                  <a:lnTo>
                    <a:pt x="1745741" y="498347"/>
                  </a:lnTo>
                  <a:lnTo>
                    <a:pt x="83058" y="498347"/>
                  </a:lnTo>
                  <a:lnTo>
                    <a:pt x="50738" y="491820"/>
                  </a:lnTo>
                  <a:lnTo>
                    <a:pt x="24336" y="474021"/>
                  </a:lnTo>
                  <a:lnTo>
                    <a:pt x="6530" y="447620"/>
                  </a:lnTo>
                  <a:lnTo>
                    <a:pt x="0" y="415289"/>
                  </a:lnTo>
                  <a:lnTo>
                    <a:pt x="0" y="83057"/>
                  </a:lnTo>
                  <a:close/>
                </a:path>
              </a:pathLst>
            </a:custGeom>
            <a:ln w="25399">
              <a:solidFill>
                <a:srgbClr val="285D87"/>
              </a:solidFill>
            </a:ln>
          </p:spPr>
          <p:txBody>
            <a:bodyPr wrap="square" lIns="0" tIns="0" rIns="0" bIns="0" rtlCol="0"/>
            <a:lstStyle/>
            <a:p>
              <a:endParaRPr/>
            </a:p>
          </p:txBody>
        </p:sp>
      </p:grpSp>
      <p:sp>
        <p:nvSpPr>
          <p:cNvPr id="43" name="object 43"/>
          <p:cNvSpPr txBox="1"/>
          <p:nvPr/>
        </p:nvSpPr>
        <p:spPr>
          <a:xfrm>
            <a:off x="5901309" y="3701592"/>
            <a:ext cx="1348105" cy="239395"/>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2C608A"/>
                </a:solidFill>
                <a:latin typeface="Arial MT"/>
                <a:cs typeface="Arial MT"/>
              </a:rPr>
              <a:t>N</a:t>
            </a:r>
            <a:r>
              <a:rPr sz="1400" dirty="0">
                <a:solidFill>
                  <a:srgbClr val="2C608A"/>
                </a:solidFill>
                <a:latin typeface="Arial MT"/>
                <a:cs typeface="Arial MT"/>
              </a:rPr>
              <a:t>onspam</a:t>
            </a:r>
            <a:r>
              <a:rPr sz="1400" spc="-35" dirty="0">
                <a:solidFill>
                  <a:srgbClr val="2C608A"/>
                </a:solidFill>
                <a:latin typeface="Arial MT"/>
                <a:cs typeface="Arial MT"/>
              </a:rPr>
              <a:t> </a:t>
            </a:r>
            <a:r>
              <a:rPr sz="1400" dirty="0">
                <a:solidFill>
                  <a:srgbClr val="2C608A"/>
                </a:solidFill>
                <a:latin typeface="Arial MT"/>
                <a:cs typeface="Arial MT"/>
              </a:rPr>
              <a:t>e</a:t>
            </a:r>
            <a:r>
              <a:rPr sz="1400" spc="-10" dirty="0">
                <a:solidFill>
                  <a:srgbClr val="2C608A"/>
                </a:solidFill>
                <a:latin typeface="Arial MT"/>
                <a:cs typeface="Arial MT"/>
              </a:rPr>
              <a:t>m</a:t>
            </a:r>
            <a:r>
              <a:rPr sz="1400" dirty="0">
                <a:solidFill>
                  <a:srgbClr val="2C608A"/>
                </a:solidFill>
                <a:latin typeface="Arial MT"/>
                <a:cs typeface="Arial MT"/>
              </a:rPr>
              <a:t>ails</a:t>
            </a:r>
            <a:endParaRPr sz="1400">
              <a:latin typeface="Arial MT"/>
              <a:cs typeface="Arial MT"/>
            </a:endParaRPr>
          </a:p>
        </p:txBody>
      </p:sp>
      <p:grpSp>
        <p:nvGrpSpPr>
          <p:cNvPr id="44" name="object 44"/>
          <p:cNvGrpSpPr/>
          <p:nvPr/>
        </p:nvGrpSpPr>
        <p:grpSpPr>
          <a:xfrm>
            <a:off x="382777" y="1021333"/>
            <a:ext cx="8535670" cy="3510915"/>
            <a:chOff x="382777" y="1021333"/>
            <a:chExt cx="8535670" cy="3510915"/>
          </a:xfrm>
        </p:grpSpPr>
        <p:sp>
          <p:nvSpPr>
            <p:cNvPr id="45" name="object 45"/>
            <p:cNvSpPr/>
            <p:nvPr/>
          </p:nvSpPr>
          <p:spPr>
            <a:xfrm>
              <a:off x="4930267" y="3929062"/>
              <a:ext cx="562610" cy="289560"/>
            </a:xfrm>
            <a:custGeom>
              <a:avLst/>
              <a:gdLst/>
              <a:ahLst/>
              <a:cxnLst/>
              <a:rect l="l" t="t" r="r" b="b"/>
              <a:pathLst>
                <a:path w="562610" h="289560">
                  <a:moveTo>
                    <a:pt x="23241" y="0"/>
                  </a:moveTo>
                  <a:lnTo>
                    <a:pt x="0" y="86004"/>
                  </a:lnTo>
                  <a:lnTo>
                    <a:pt x="417957" y="199288"/>
                  </a:lnTo>
                  <a:lnTo>
                    <a:pt x="393700" y="289128"/>
                  </a:lnTo>
                  <a:lnTo>
                    <a:pt x="562483" y="192290"/>
                  </a:lnTo>
                  <a:lnTo>
                    <a:pt x="465709" y="23456"/>
                  </a:lnTo>
                  <a:lnTo>
                    <a:pt x="441325" y="113284"/>
                  </a:lnTo>
                  <a:lnTo>
                    <a:pt x="23241" y="0"/>
                  </a:lnTo>
                  <a:close/>
                </a:path>
              </a:pathLst>
            </a:custGeom>
            <a:solidFill>
              <a:srgbClr val="3981B9"/>
            </a:solidFill>
          </p:spPr>
          <p:txBody>
            <a:bodyPr wrap="square" lIns="0" tIns="0" rIns="0" bIns="0" rtlCol="0"/>
            <a:lstStyle/>
            <a:p>
              <a:endParaRPr/>
            </a:p>
          </p:txBody>
        </p:sp>
        <p:sp>
          <p:nvSpPr>
            <p:cNvPr id="46" name="object 46"/>
            <p:cNvSpPr/>
            <p:nvPr/>
          </p:nvSpPr>
          <p:spPr>
            <a:xfrm>
              <a:off x="4930267" y="3929062"/>
              <a:ext cx="562610" cy="289560"/>
            </a:xfrm>
            <a:custGeom>
              <a:avLst/>
              <a:gdLst/>
              <a:ahLst/>
              <a:cxnLst/>
              <a:rect l="l" t="t" r="r" b="b"/>
              <a:pathLst>
                <a:path w="562610" h="289560">
                  <a:moveTo>
                    <a:pt x="0" y="86004"/>
                  </a:moveTo>
                  <a:lnTo>
                    <a:pt x="417957" y="199288"/>
                  </a:lnTo>
                  <a:lnTo>
                    <a:pt x="393700" y="289128"/>
                  </a:lnTo>
                  <a:lnTo>
                    <a:pt x="562483" y="192290"/>
                  </a:lnTo>
                  <a:lnTo>
                    <a:pt x="465709" y="23456"/>
                  </a:lnTo>
                  <a:lnTo>
                    <a:pt x="441325" y="113284"/>
                  </a:lnTo>
                  <a:lnTo>
                    <a:pt x="23241" y="0"/>
                  </a:lnTo>
                  <a:lnTo>
                    <a:pt x="0" y="86004"/>
                  </a:lnTo>
                  <a:close/>
                </a:path>
              </a:pathLst>
            </a:custGeom>
            <a:ln w="25399">
              <a:solidFill>
                <a:srgbClr val="285D87"/>
              </a:solidFill>
            </a:ln>
          </p:spPr>
          <p:txBody>
            <a:bodyPr wrap="square" lIns="0" tIns="0" rIns="0" bIns="0" rtlCol="0"/>
            <a:lstStyle/>
            <a:p>
              <a:endParaRPr/>
            </a:p>
          </p:txBody>
        </p:sp>
        <p:sp>
          <p:nvSpPr>
            <p:cNvPr id="47" name="object 47"/>
            <p:cNvSpPr/>
            <p:nvPr/>
          </p:nvSpPr>
          <p:spPr>
            <a:xfrm>
              <a:off x="395477" y="1034033"/>
              <a:ext cx="8510270" cy="3485515"/>
            </a:xfrm>
            <a:custGeom>
              <a:avLst/>
              <a:gdLst/>
              <a:ahLst/>
              <a:cxnLst/>
              <a:rect l="l" t="t" r="r" b="b"/>
              <a:pathLst>
                <a:path w="8510270" h="3485515">
                  <a:moveTo>
                    <a:pt x="42671" y="288543"/>
                  </a:moveTo>
                  <a:lnTo>
                    <a:pt x="46448" y="241734"/>
                  </a:lnTo>
                  <a:lnTo>
                    <a:pt x="57382" y="197331"/>
                  </a:lnTo>
                  <a:lnTo>
                    <a:pt x="74878" y="155929"/>
                  </a:lnTo>
                  <a:lnTo>
                    <a:pt x="98344" y="118122"/>
                  </a:lnTo>
                  <a:lnTo>
                    <a:pt x="127185" y="84502"/>
                  </a:lnTo>
                  <a:lnTo>
                    <a:pt x="160807" y="55664"/>
                  </a:lnTo>
                  <a:lnTo>
                    <a:pt x="198617" y="32201"/>
                  </a:lnTo>
                  <a:lnTo>
                    <a:pt x="240019" y="14707"/>
                  </a:lnTo>
                  <a:lnTo>
                    <a:pt x="284421" y="3775"/>
                  </a:lnTo>
                  <a:lnTo>
                    <a:pt x="331228" y="0"/>
                  </a:lnTo>
                  <a:lnTo>
                    <a:pt x="8221472" y="0"/>
                  </a:lnTo>
                  <a:lnTo>
                    <a:pt x="8268281" y="3775"/>
                  </a:lnTo>
                  <a:lnTo>
                    <a:pt x="8312684" y="14707"/>
                  </a:lnTo>
                  <a:lnTo>
                    <a:pt x="8354086" y="32201"/>
                  </a:lnTo>
                  <a:lnTo>
                    <a:pt x="8391893" y="55664"/>
                  </a:lnTo>
                  <a:lnTo>
                    <a:pt x="8425513" y="84502"/>
                  </a:lnTo>
                  <a:lnTo>
                    <a:pt x="8454351" y="118122"/>
                  </a:lnTo>
                  <a:lnTo>
                    <a:pt x="8477814" y="155929"/>
                  </a:lnTo>
                  <a:lnTo>
                    <a:pt x="8495308" y="197331"/>
                  </a:lnTo>
                  <a:lnTo>
                    <a:pt x="8506240" y="241734"/>
                  </a:lnTo>
                  <a:lnTo>
                    <a:pt x="8510016" y="288543"/>
                  </a:lnTo>
                  <a:lnTo>
                    <a:pt x="8510016" y="1442720"/>
                  </a:lnTo>
                  <a:lnTo>
                    <a:pt x="8506240" y="1489529"/>
                  </a:lnTo>
                  <a:lnTo>
                    <a:pt x="8495308" y="1533932"/>
                  </a:lnTo>
                  <a:lnTo>
                    <a:pt x="8477814" y="1575334"/>
                  </a:lnTo>
                  <a:lnTo>
                    <a:pt x="8454351" y="1613141"/>
                  </a:lnTo>
                  <a:lnTo>
                    <a:pt x="8425513" y="1646761"/>
                  </a:lnTo>
                  <a:lnTo>
                    <a:pt x="8391893" y="1675599"/>
                  </a:lnTo>
                  <a:lnTo>
                    <a:pt x="8354086" y="1699062"/>
                  </a:lnTo>
                  <a:lnTo>
                    <a:pt x="8312684" y="1716556"/>
                  </a:lnTo>
                  <a:lnTo>
                    <a:pt x="8268281" y="1727488"/>
                  </a:lnTo>
                  <a:lnTo>
                    <a:pt x="8221472" y="1731264"/>
                  </a:lnTo>
                  <a:lnTo>
                    <a:pt x="331228" y="1731264"/>
                  </a:lnTo>
                  <a:lnTo>
                    <a:pt x="284421" y="1727488"/>
                  </a:lnTo>
                  <a:lnTo>
                    <a:pt x="240019" y="1716556"/>
                  </a:lnTo>
                  <a:lnTo>
                    <a:pt x="198617" y="1699062"/>
                  </a:lnTo>
                  <a:lnTo>
                    <a:pt x="160807" y="1675599"/>
                  </a:lnTo>
                  <a:lnTo>
                    <a:pt x="127185" y="1646761"/>
                  </a:lnTo>
                  <a:lnTo>
                    <a:pt x="98344" y="1613141"/>
                  </a:lnTo>
                  <a:lnTo>
                    <a:pt x="74878" y="1575334"/>
                  </a:lnTo>
                  <a:lnTo>
                    <a:pt x="57382" y="1533932"/>
                  </a:lnTo>
                  <a:lnTo>
                    <a:pt x="46448" y="1489529"/>
                  </a:lnTo>
                  <a:lnTo>
                    <a:pt x="42671" y="1442720"/>
                  </a:lnTo>
                  <a:lnTo>
                    <a:pt x="42671" y="288543"/>
                  </a:lnTo>
                  <a:close/>
                </a:path>
                <a:path w="8510270" h="3485515">
                  <a:moveTo>
                    <a:pt x="0" y="2139188"/>
                  </a:moveTo>
                  <a:lnTo>
                    <a:pt x="4337" y="2090786"/>
                  </a:lnTo>
                  <a:lnTo>
                    <a:pt x="16844" y="2045233"/>
                  </a:lnTo>
                  <a:lnTo>
                    <a:pt x="36760" y="2003288"/>
                  </a:lnTo>
                  <a:lnTo>
                    <a:pt x="63323" y="1965711"/>
                  </a:lnTo>
                  <a:lnTo>
                    <a:pt x="95774" y="1933263"/>
                  </a:lnTo>
                  <a:lnTo>
                    <a:pt x="133351" y="1906702"/>
                  </a:lnTo>
                  <a:lnTo>
                    <a:pt x="175295" y="1886790"/>
                  </a:lnTo>
                  <a:lnTo>
                    <a:pt x="220845" y="1874285"/>
                  </a:lnTo>
                  <a:lnTo>
                    <a:pt x="269240" y="1869947"/>
                  </a:lnTo>
                  <a:lnTo>
                    <a:pt x="8234680" y="1869947"/>
                  </a:lnTo>
                  <a:lnTo>
                    <a:pt x="8283081" y="1874285"/>
                  </a:lnTo>
                  <a:lnTo>
                    <a:pt x="8328634" y="1886790"/>
                  </a:lnTo>
                  <a:lnTo>
                    <a:pt x="8370579" y="1906702"/>
                  </a:lnTo>
                  <a:lnTo>
                    <a:pt x="8408156" y="1933263"/>
                  </a:lnTo>
                  <a:lnTo>
                    <a:pt x="8440604" y="1965711"/>
                  </a:lnTo>
                  <a:lnTo>
                    <a:pt x="8467165" y="2003288"/>
                  </a:lnTo>
                  <a:lnTo>
                    <a:pt x="8487077" y="2045233"/>
                  </a:lnTo>
                  <a:lnTo>
                    <a:pt x="8499582" y="2090786"/>
                  </a:lnTo>
                  <a:lnTo>
                    <a:pt x="8503920" y="2139188"/>
                  </a:lnTo>
                  <a:lnTo>
                    <a:pt x="8503920" y="3216147"/>
                  </a:lnTo>
                  <a:lnTo>
                    <a:pt x="8499582" y="3264542"/>
                  </a:lnTo>
                  <a:lnTo>
                    <a:pt x="8487077" y="3310092"/>
                  </a:lnTo>
                  <a:lnTo>
                    <a:pt x="8467165" y="3352036"/>
                  </a:lnTo>
                  <a:lnTo>
                    <a:pt x="8440604" y="3389613"/>
                  </a:lnTo>
                  <a:lnTo>
                    <a:pt x="8408156" y="3422064"/>
                  </a:lnTo>
                  <a:lnTo>
                    <a:pt x="8370579" y="3448627"/>
                  </a:lnTo>
                  <a:lnTo>
                    <a:pt x="8328634" y="3468543"/>
                  </a:lnTo>
                  <a:lnTo>
                    <a:pt x="8283081" y="3481050"/>
                  </a:lnTo>
                  <a:lnTo>
                    <a:pt x="8234680" y="3485388"/>
                  </a:lnTo>
                  <a:lnTo>
                    <a:pt x="269240" y="3485388"/>
                  </a:lnTo>
                  <a:lnTo>
                    <a:pt x="220845" y="3481050"/>
                  </a:lnTo>
                  <a:lnTo>
                    <a:pt x="175295" y="3468543"/>
                  </a:lnTo>
                  <a:lnTo>
                    <a:pt x="133351" y="3448627"/>
                  </a:lnTo>
                  <a:lnTo>
                    <a:pt x="95774" y="3422064"/>
                  </a:lnTo>
                  <a:lnTo>
                    <a:pt x="63323" y="3389613"/>
                  </a:lnTo>
                  <a:lnTo>
                    <a:pt x="36760" y="3352036"/>
                  </a:lnTo>
                  <a:lnTo>
                    <a:pt x="16844" y="3310092"/>
                  </a:lnTo>
                  <a:lnTo>
                    <a:pt x="4337" y="3264542"/>
                  </a:lnTo>
                  <a:lnTo>
                    <a:pt x="0" y="3216147"/>
                  </a:lnTo>
                  <a:lnTo>
                    <a:pt x="0" y="2139188"/>
                  </a:lnTo>
                  <a:close/>
                </a:path>
              </a:pathLst>
            </a:custGeom>
            <a:ln w="25400">
              <a:solidFill>
                <a:srgbClr val="285D87"/>
              </a:solidFill>
              <a:prstDash val="sysDash"/>
            </a:ln>
          </p:spPr>
          <p:txBody>
            <a:bodyPr wrap="square" lIns="0" tIns="0" rIns="0" bIns="0" rtlCol="0"/>
            <a:lstStyle/>
            <a:p>
              <a:endParaRPr/>
            </a:p>
          </p:txBody>
        </p:sp>
      </p:grpSp>
      <p:sp>
        <p:nvSpPr>
          <p:cNvPr id="48" name="object 48"/>
          <p:cNvSpPr txBox="1"/>
          <p:nvPr/>
        </p:nvSpPr>
        <p:spPr>
          <a:xfrm>
            <a:off x="7690866" y="1763090"/>
            <a:ext cx="929640" cy="300355"/>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a:cs typeface="Arial"/>
              </a:rPr>
              <a:t>Train</a:t>
            </a:r>
            <a:r>
              <a:rPr sz="1800" b="1" spc="5" dirty="0">
                <a:latin typeface="Arial"/>
                <a:cs typeface="Arial"/>
              </a:rPr>
              <a:t>i</a:t>
            </a:r>
            <a:r>
              <a:rPr sz="1800" b="1" dirty="0">
                <a:latin typeface="Arial"/>
                <a:cs typeface="Arial"/>
              </a:rPr>
              <a:t>ng</a:t>
            </a:r>
            <a:endParaRPr sz="1800">
              <a:latin typeface="Arial"/>
              <a:cs typeface="Arial"/>
            </a:endParaRPr>
          </a:p>
        </p:txBody>
      </p:sp>
      <p:sp>
        <p:nvSpPr>
          <p:cNvPr id="50" name="object 50"/>
          <p:cNvSpPr txBox="1">
            <a:spLocks noGrp="1"/>
          </p:cNvSpPr>
          <p:nvPr>
            <p:ph type="sldNum" sz="quarter" idx="7"/>
          </p:nvPr>
        </p:nvSpPr>
        <p:spPr>
          <a:prstGeom prst="rect">
            <a:avLst/>
          </a:prstGeom>
        </p:spPr>
        <p:txBody>
          <a:bodyPr vert="horz" wrap="square" lIns="0" tIns="36830" rIns="0" bIns="0" rtlCol="0">
            <a:spAutoFit/>
          </a:bodyPr>
          <a:lstStyle/>
          <a:p>
            <a:pPr marL="98425">
              <a:lnSpc>
                <a:spcPct val="100000"/>
              </a:lnSpc>
              <a:spcBef>
                <a:spcPts val="290"/>
              </a:spcBef>
            </a:pPr>
            <a:fld id="{81D60167-4931-47E6-BA6A-407CBD079E47}" type="slidenum">
              <a:rPr spc="-25" dirty="0"/>
              <a:t>69</a:t>
            </a:fld>
            <a:endParaRPr spc="-25" dirty="0"/>
          </a:p>
        </p:txBody>
      </p:sp>
      <p:sp>
        <p:nvSpPr>
          <p:cNvPr id="49" name="object 49"/>
          <p:cNvSpPr txBox="1"/>
          <p:nvPr/>
        </p:nvSpPr>
        <p:spPr>
          <a:xfrm>
            <a:off x="7671561" y="3640023"/>
            <a:ext cx="1143000"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a:cs typeface="Arial"/>
              </a:rPr>
              <a:t>Prediction</a:t>
            </a:r>
            <a:endParaRPr sz="1800">
              <a:latin typeface="Arial"/>
              <a:cs typeface="Arial"/>
            </a:endParaRPr>
          </a:p>
        </p:txBody>
      </p:sp>
      <p:sp>
        <p:nvSpPr>
          <p:cNvPr id="51" name="object 11">
            <a:extLst>
              <a:ext uri="{FF2B5EF4-FFF2-40B4-BE49-F238E27FC236}">
                <a16:creationId xmlns:a16="http://schemas.microsoft.com/office/drawing/2014/main" id="{AAF21A46-EB4F-2B38-A3D8-A835F677E168}"/>
              </a:ext>
            </a:extLst>
          </p:cNvPr>
          <p:cNvSpPr txBox="1"/>
          <p:nvPr/>
        </p:nvSpPr>
        <p:spPr>
          <a:xfrm>
            <a:off x="5173472" y="1361834"/>
            <a:ext cx="2004695" cy="1102866"/>
          </a:xfrm>
          <a:prstGeom prst="rect">
            <a:avLst/>
          </a:prstGeom>
        </p:spPr>
        <p:txBody>
          <a:bodyPr vert="horz" wrap="square" lIns="0" tIns="12700" rIns="0" bIns="0" rtlCol="0">
            <a:spAutoFit/>
          </a:bodyPr>
          <a:lstStyle/>
          <a:p>
            <a:pPr marL="12065">
              <a:spcBef>
                <a:spcPts val="100"/>
              </a:spcBef>
              <a:tabLst>
                <a:tab pos="299085" algn="l"/>
                <a:tab pos="299720" algn="l"/>
              </a:tabLst>
            </a:pPr>
            <a:r>
              <a:rPr lang="en-US" sz="1400" b="1" dirty="0"/>
              <a:t>conditions: </a:t>
            </a:r>
            <a:endParaRPr lang="en-US" sz="1400" spc="-5" dirty="0">
              <a:latin typeface="Calibri"/>
              <a:cs typeface="Calibri"/>
            </a:endParaRPr>
          </a:p>
          <a:p>
            <a:pPr marL="299085" indent="-287020">
              <a:lnSpc>
                <a:spcPct val="100000"/>
              </a:lnSpc>
              <a:spcBef>
                <a:spcPts val="100"/>
              </a:spcBef>
              <a:buFont typeface="Arial MT"/>
              <a:buChar char="•"/>
              <a:tabLst>
                <a:tab pos="299085" algn="l"/>
                <a:tab pos="299720" algn="l"/>
              </a:tabLst>
            </a:pPr>
            <a:r>
              <a:rPr sz="1400" spc="-5" dirty="0">
                <a:latin typeface="Calibri"/>
                <a:cs typeface="Calibri"/>
              </a:rPr>
              <a:t>bad</a:t>
            </a:r>
            <a:r>
              <a:rPr sz="1400" spc="-30" dirty="0">
                <a:latin typeface="Calibri"/>
                <a:cs typeface="Calibri"/>
              </a:rPr>
              <a:t> </a:t>
            </a:r>
            <a:r>
              <a:rPr sz="1400" dirty="0">
                <a:latin typeface="Calibri"/>
                <a:cs typeface="Calibri"/>
              </a:rPr>
              <a:t>words</a:t>
            </a:r>
          </a:p>
          <a:p>
            <a:pPr marL="299085" indent="-287020">
              <a:lnSpc>
                <a:spcPct val="100000"/>
              </a:lnSpc>
              <a:spcBef>
                <a:spcPts val="5"/>
              </a:spcBef>
              <a:buFont typeface="Arial MT"/>
              <a:buChar char="•"/>
              <a:tabLst>
                <a:tab pos="299085" algn="l"/>
                <a:tab pos="299720" algn="l"/>
              </a:tabLst>
            </a:pPr>
            <a:r>
              <a:rPr sz="1400" spc="-5" dirty="0">
                <a:latin typeface="Calibri"/>
                <a:cs typeface="Calibri"/>
              </a:rPr>
              <a:t>ads</a:t>
            </a:r>
            <a:r>
              <a:rPr sz="1400" spc="-10" dirty="0">
                <a:latin typeface="Calibri"/>
                <a:cs typeface="Calibri"/>
              </a:rPr>
              <a:t> </a:t>
            </a:r>
            <a:r>
              <a:rPr sz="1400" spc="-5" dirty="0">
                <a:latin typeface="Calibri"/>
                <a:cs typeface="Calibri"/>
              </a:rPr>
              <a:t>(what</a:t>
            </a:r>
            <a:r>
              <a:rPr sz="1400" spc="-10" dirty="0">
                <a:latin typeface="Calibri"/>
                <a:cs typeface="Calibri"/>
              </a:rPr>
              <a:t> </a:t>
            </a:r>
            <a:r>
              <a:rPr sz="1400" dirty="0">
                <a:latin typeface="Calibri"/>
                <a:cs typeface="Calibri"/>
              </a:rPr>
              <a:t>are</a:t>
            </a:r>
            <a:r>
              <a:rPr sz="1400" spc="-20" dirty="0">
                <a:latin typeface="Calibri"/>
                <a:cs typeface="Calibri"/>
              </a:rPr>
              <a:t> </a:t>
            </a:r>
            <a:r>
              <a:rPr sz="1400" spc="-5" dirty="0">
                <a:latin typeface="Calibri"/>
                <a:cs typeface="Calibri"/>
              </a:rPr>
              <a:t>the</a:t>
            </a:r>
            <a:r>
              <a:rPr sz="1400" spc="-10" dirty="0">
                <a:latin typeface="Calibri"/>
                <a:cs typeface="Calibri"/>
              </a:rPr>
              <a:t> </a:t>
            </a:r>
            <a:r>
              <a:rPr sz="1400" dirty="0">
                <a:latin typeface="Calibri"/>
                <a:cs typeface="Calibri"/>
              </a:rPr>
              <a:t>ads)?</a:t>
            </a:r>
          </a:p>
          <a:p>
            <a:pPr marL="299085" indent="-287020">
              <a:lnSpc>
                <a:spcPct val="100000"/>
              </a:lnSpc>
              <a:buFont typeface="Arial MT"/>
              <a:buChar char="•"/>
              <a:tabLst>
                <a:tab pos="299085" algn="l"/>
                <a:tab pos="299720" algn="l"/>
              </a:tabLst>
            </a:pPr>
            <a:r>
              <a:rPr sz="1400" spc="-5" dirty="0">
                <a:latin typeface="Calibri"/>
                <a:cs typeface="Calibri"/>
              </a:rPr>
              <a:t>suspicious</a:t>
            </a:r>
            <a:r>
              <a:rPr sz="1400" spc="-25" dirty="0">
                <a:latin typeface="Calibri"/>
                <a:cs typeface="Calibri"/>
              </a:rPr>
              <a:t> </a:t>
            </a:r>
            <a:r>
              <a:rPr sz="1400" spc="-5" dirty="0">
                <a:latin typeface="Calibri"/>
                <a:cs typeface="Calibri"/>
              </a:rPr>
              <a:t>senders?</a:t>
            </a:r>
            <a:endParaRPr sz="1400" dirty="0">
              <a:latin typeface="Calibri"/>
              <a:cs typeface="Calibri"/>
            </a:endParaRPr>
          </a:p>
          <a:p>
            <a:pPr marL="299085" indent="-287020">
              <a:lnSpc>
                <a:spcPct val="100000"/>
              </a:lnSpc>
              <a:buFont typeface="Arial MT"/>
              <a:buChar char="•"/>
              <a:tabLst>
                <a:tab pos="299085" algn="l"/>
                <a:tab pos="299720" algn="l"/>
              </a:tabLst>
            </a:pPr>
            <a:r>
              <a:rPr sz="1400" dirty="0">
                <a:latin typeface="Calibri"/>
                <a:cs typeface="Calibri"/>
              </a:rPr>
              <a:t>in</a:t>
            </a:r>
            <a:r>
              <a:rPr sz="1400" spc="-15" dirty="0">
                <a:latin typeface="Calibri"/>
                <a:cs typeface="Calibri"/>
              </a:rPr>
              <a:t> </a:t>
            </a:r>
            <a:r>
              <a:rPr sz="1400" dirty="0">
                <a:latin typeface="Calibri"/>
                <a:cs typeface="Calibri"/>
              </a:rPr>
              <a:t>title?</a:t>
            </a:r>
            <a:r>
              <a:rPr sz="1400" spc="-10" dirty="0">
                <a:latin typeface="Calibri"/>
                <a:cs typeface="Calibri"/>
              </a:rPr>
              <a:t> </a:t>
            </a:r>
            <a:r>
              <a:rPr sz="1400" spc="-5" dirty="0">
                <a:latin typeface="Calibri"/>
                <a:cs typeface="Calibri"/>
              </a:rPr>
              <a:t>In</a:t>
            </a:r>
            <a:r>
              <a:rPr sz="1400" spc="-10" dirty="0">
                <a:latin typeface="Calibri"/>
                <a:cs typeface="Calibri"/>
              </a:rPr>
              <a:t> </a:t>
            </a:r>
            <a:r>
              <a:rPr sz="1400" spc="-5" dirty="0">
                <a:latin typeface="Calibri"/>
                <a:cs typeface="Calibri"/>
              </a:rPr>
              <a:t>email body?</a:t>
            </a:r>
            <a:endParaRPr sz="1400" dirty="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Supervised learning: Classification</a:t>
            </a:r>
            <a:endParaRPr dirty="0"/>
          </a:p>
        </p:txBody>
      </p:sp>
      <p:sp>
        <p:nvSpPr>
          <p:cNvPr id="146" name="Google Shape;146;p26"/>
          <p:cNvSpPr txBox="1">
            <a:spLocks noGrp="1"/>
          </p:cNvSpPr>
          <p:nvPr>
            <p:ph type="body" idx="1"/>
          </p:nvPr>
        </p:nvSpPr>
        <p:spPr>
          <a:xfrm>
            <a:off x="311700" y="1468825"/>
            <a:ext cx="4018200" cy="309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Let’s look at some examples</a:t>
            </a:r>
            <a:endParaRPr sz="1400" dirty="0"/>
          </a:p>
          <a:p>
            <a:pPr marL="457200" lvl="0" indent="-317500" algn="l" rtl="0">
              <a:spcBef>
                <a:spcPts val="0"/>
              </a:spcBef>
              <a:spcAft>
                <a:spcPts val="0"/>
              </a:spcAft>
              <a:buSzPts val="1400"/>
              <a:buChar char="-"/>
            </a:pPr>
            <a:r>
              <a:rPr lang="en" sz="1400" dirty="0"/>
              <a:t>Here, we have a two-dimensional (read: two columns) dataset</a:t>
            </a:r>
            <a:endParaRPr sz="1400" dirty="0"/>
          </a:p>
          <a:p>
            <a:pPr marL="457200" lvl="0" indent="-317500" algn="l" rtl="0">
              <a:spcBef>
                <a:spcPts val="0"/>
              </a:spcBef>
              <a:spcAft>
                <a:spcPts val="0"/>
              </a:spcAft>
              <a:buSzPts val="1400"/>
              <a:buChar char="-"/>
            </a:pPr>
            <a:r>
              <a:rPr lang="en" sz="1400" dirty="0"/>
              <a:t>We know which dots are blue and which are red. </a:t>
            </a:r>
            <a:endParaRPr sz="1400" dirty="0"/>
          </a:p>
          <a:p>
            <a:pPr marL="457200" lvl="0" indent="-317500" algn="l" rtl="0">
              <a:spcBef>
                <a:spcPts val="0"/>
              </a:spcBef>
              <a:spcAft>
                <a:spcPts val="0"/>
              </a:spcAft>
              <a:buSzPts val="1400"/>
              <a:buChar char="-"/>
            </a:pPr>
            <a:r>
              <a:rPr lang="en" sz="1400" dirty="0"/>
              <a:t>The classification question then asks: </a:t>
            </a:r>
            <a:endParaRPr sz="1400" dirty="0"/>
          </a:p>
          <a:p>
            <a:pPr marL="914400" lvl="1" indent="-317500" algn="l" rtl="0">
              <a:spcBef>
                <a:spcPts val="0"/>
              </a:spcBef>
              <a:spcAft>
                <a:spcPts val="0"/>
              </a:spcAft>
              <a:buSzPts val="1400"/>
              <a:buChar char="-"/>
            </a:pPr>
            <a:r>
              <a:rPr lang="en" dirty="0">
                <a:latin typeface="Edu Diatype Rounded Semi-Mono" panose="020B0509040202060203" pitchFamily="49" charset="77"/>
              </a:rPr>
              <a:t>Can we create a “separator” model that separates these two points? </a:t>
            </a:r>
            <a:endParaRPr dirty="0">
              <a:latin typeface="Edu Diatype Rounded Semi-Mono" panose="020B0509040202060203" pitchFamily="49" charset="77"/>
            </a:endParaRPr>
          </a:p>
          <a:p>
            <a:pPr marL="0" lvl="0" indent="0" algn="l" rtl="0">
              <a:spcBef>
                <a:spcPts val="1600"/>
              </a:spcBef>
              <a:spcAft>
                <a:spcPts val="1600"/>
              </a:spcAft>
              <a:buNone/>
            </a:pPr>
            <a:endParaRPr dirty="0"/>
          </a:p>
        </p:txBody>
      </p:sp>
      <p:pic>
        <p:nvPicPr>
          <p:cNvPr id="147" name="Google Shape;147;p26"/>
          <p:cNvPicPr preferRelativeResize="0"/>
          <p:nvPr/>
        </p:nvPicPr>
        <p:blipFill>
          <a:blip r:embed="rId3">
            <a:alphaModFix/>
          </a:blip>
          <a:stretch>
            <a:fillRect/>
          </a:stretch>
        </p:blipFill>
        <p:spPr>
          <a:xfrm>
            <a:off x="4482300" y="1468825"/>
            <a:ext cx="4509300" cy="33819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25559" y="4633671"/>
            <a:ext cx="141605" cy="177800"/>
          </a:xfrm>
          <a:prstGeom prst="rect">
            <a:avLst/>
          </a:prstGeom>
        </p:spPr>
        <p:txBody>
          <a:bodyPr vert="horz" wrap="square" lIns="0" tIns="12065" rIns="0" bIns="0" rtlCol="0">
            <a:spAutoFit/>
          </a:bodyPr>
          <a:lstStyle/>
          <a:p>
            <a:pPr marL="12700">
              <a:lnSpc>
                <a:spcPct val="100000"/>
              </a:lnSpc>
              <a:spcBef>
                <a:spcPts val="95"/>
              </a:spcBef>
            </a:pPr>
            <a:r>
              <a:rPr sz="1000" spc="-70" dirty="0">
                <a:solidFill>
                  <a:srgbClr val="FFFFFF"/>
                </a:solidFill>
                <a:latin typeface="Trebuchet MS"/>
                <a:cs typeface="Trebuchet MS"/>
              </a:rPr>
              <a:t>10</a:t>
            </a:r>
            <a:endParaRPr sz="1000">
              <a:latin typeface="Trebuchet MS"/>
              <a:cs typeface="Trebuchet MS"/>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295" dirty="0"/>
              <a:t>What</a:t>
            </a:r>
            <a:r>
              <a:rPr spc="-145" dirty="0"/>
              <a:t> </a:t>
            </a:r>
            <a:r>
              <a:rPr spc="-65" dirty="0"/>
              <a:t>is</a:t>
            </a:r>
            <a:r>
              <a:rPr spc="-140" dirty="0"/>
              <a:t> </a:t>
            </a:r>
            <a:r>
              <a:rPr spc="-204" dirty="0"/>
              <a:t>Machine</a:t>
            </a:r>
            <a:r>
              <a:rPr spc="-145" dirty="0"/>
              <a:t> </a:t>
            </a:r>
            <a:r>
              <a:rPr spc="-365" dirty="0"/>
              <a:t>L</a:t>
            </a:r>
            <a:r>
              <a:rPr spc="-240" dirty="0"/>
              <a:t>ea</a:t>
            </a:r>
            <a:r>
              <a:rPr spc="-195" dirty="0"/>
              <a:t>r</a:t>
            </a:r>
            <a:r>
              <a:rPr spc="-100" dirty="0"/>
              <a:t>ning?</a:t>
            </a:r>
          </a:p>
        </p:txBody>
      </p:sp>
      <p:grpSp>
        <p:nvGrpSpPr>
          <p:cNvPr id="4" name="object 4"/>
          <p:cNvGrpSpPr/>
          <p:nvPr/>
        </p:nvGrpSpPr>
        <p:grpSpPr>
          <a:xfrm>
            <a:off x="3834384" y="1059180"/>
            <a:ext cx="4813300" cy="3268979"/>
            <a:chOff x="3834384" y="1059180"/>
            <a:chExt cx="4813300" cy="3268979"/>
          </a:xfrm>
        </p:grpSpPr>
        <p:pic>
          <p:nvPicPr>
            <p:cNvPr id="5" name="object 5"/>
            <p:cNvPicPr/>
            <p:nvPr/>
          </p:nvPicPr>
          <p:blipFill>
            <a:blip r:embed="rId3" cstate="print"/>
            <a:stretch>
              <a:fillRect/>
            </a:stretch>
          </p:blipFill>
          <p:spPr>
            <a:xfrm>
              <a:off x="3834384" y="2292096"/>
              <a:ext cx="1703832" cy="1702307"/>
            </a:xfrm>
            <a:prstGeom prst="rect">
              <a:avLst/>
            </a:prstGeom>
          </p:spPr>
        </p:pic>
        <p:pic>
          <p:nvPicPr>
            <p:cNvPr id="6" name="object 6"/>
            <p:cNvPicPr/>
            <p:nvPr/>
          </p:nvPicPr>
          <p:blipFill>
            <a:blip r:embed="rId4" cstate="print"/>
            <a:stretch>
              <a:fillRect/>
            </a:stretch>
          </p:blipFill>
          <p:spPr>
            <a:xfrm>
              <a:off x="4355592" y="2577083"/>
              <a:ext cx="662939" cy="662939"/>
            </a:xfrm>
            <a:prstGeom prst="rect">
              <a:avLst/>
            </a:prstGeom>
          </p:spPr>
        </p:pic>
        <p:pic>
          <p:nvPicPr>
            <p:cNvPr id="7" name="object 7"/>
            <p:cNvPicPr/>
            <p:nvPr/>
          </p:nvPicPr>
          <p:blipFill>
            <a:blip r:embed="rId5" cstate="print"/>
            <a:stretch>
              <a:fillRect/>
            </a:stretch>
          </p:blipFill>
          <p:spPr>
            <a:xfrm>
              <a:off x="6982968" y="1059180"/>
              <a:ext cx="1664207" cy="1091184"/>
            </a:xfrm>
            <a:prstGeom prst="rect">
              <a:avLst/>
            </a:prstGeom>
          </p:spPr>
        </p:pic>
        <p:pic>
          <p:nvPicPr>
            <p:cNvPr id="8" name="object 8"/>
            <p:cNvPicPr/>
            <p:nvPr/>
          </p:nvPicPr>
          <p:blipFill>
            <a:blip r:embed="rId6" cstate="print"/>
            <a:stretch>
              <a:fillRect/>
            </a:stretch>
          </p:blipFill>
          <p:spPr>
            <a:xfrm>
              <a:off x="6262116" y="2679191"/>
              <a:ext cx="2197608" cy="1648968"/>
            </a:xfrm>
            <a:prstGeom prst="rect">
              <a:avLst/>
            </a:prstGeom>
          </p:spPr>
        </p:pic>
      </p:grpSp>
      <p:sp>
        <p:nvSpPr>
          <p:cNvPr id="9" name="object 9"/>
          <p:cNvSpPr txBox="1"/>
          <p:nvPr/>
        </p:nvSpPr>
        <p:spPr>
          <a:xfrm>
            <a:off x="1139444" y="1240916"/>
            <a:ext cx="4281170" cy="777875"/>
          </a:xfrm>
          <a:prstGeom prst="rect">
            <a:avLst/>
          </a:prstGeom>
        </p:spPr>
        <p:txBody>
          <a:bodyPr vert="horz" wrap="square" lIns="0" tIns="13335" rIns="0" bIns="0" rtlCol="0">
            <a:spAutoFit/>
          </a:bodyPr>
          <a:lstStyle/>
          <a:p>
            <a:pPr marL="367665" indent="-355600">
              <a:lnSpc>
                <a:spcPct val="100000"/>
              </a:lnSpc>
              <a:spcBef>
                <a:spcPts val="105"/>
              </a:spcBef>
              <a:buFont typeface="Arial MT"/>
              <a:buChar char="•"/>
              <a:tabLst>
                <a:tab pos="367665" algn="l"/>
                <a:tab pos="368300" algn="l"/>
              </a:tabLst>
            </a:pPr>
            <a:r>
              <a:rPr sz="2000" b="1" spc="-160" dirty="0">
                <a:solidFill>
                  <a:srgbClr val="283149"/>
                </a:solidFill>
                <a:latin typeface="Tahoma"/>
                <a:cs typeface="Tahoma"/>
              </a:rPr>
              <a:t>E</a:t>
            </a:r>
            <a:r>
              <a:rPr sz="2000" b="1" spc="-150" dirty="0">
                <a:solidFill>
                  <a:srgbClr val="283149"/>
                </a:solidFill>
                <a:latin typeface="Tahoma"/>
                <a:cs typeface="Tahoma"/>
              </a:rPr>
              <a:t>x</a:t>
            </a:r>
            <a:r>
              <a:rPr sz="2000" b="1" spc="-125" dirty="0">
                <a:solidFill>
                  <a:srgbClr val="283149"/>
                </a:solidFill>
                <a:latin typeface="Tahoma"/>
                <a:cs typeface="Tahoma"/>
              </a:rPr>
              <a:t>ample</a:t>
            </a:r>
            <a:r>
              <a:rPr sz="2000" b="1" spc="-210" dirty="0">
                <a:solidFill>
                  <a:srgbClr val="283149"/>
                </a:solidFill>
                <a:latin typeface="Tahoma"/>
                <a:cs typeface="Tahoma"/>
              </a:rPr>
              <a:t> </a:t>
            </a:r>
            <a:r>
              <a:rPr sz="2000" b="1" spc="-175" dirty="0">
                <a:solidFill>
                  <a:srgbClr val="283149"/>
                </a:solidFill>
                <a:latin typeface="Tahoma"/>
                <a:cs typeface="Tahoma"/>
              </a:rPr>
              <a:t>2:</a:t>
            </a:r>
            <a:r>
              <a:rPr sz="2000" b="1" spc="-195" dirty="0">
                <a:solidFill>
                  <a:srgbClr val="283149"/>
                </a:solidFill>
                <a:latin typeface="Tahoma"/>
                <a:cs typeface="Tahoma"/>
              </a:rPr>
              <a:t> </a:t>
            </a:r>
            <a:r>
              <a:rPr sz="2000" b="1" spc="-225" dirty="0">
                <a:solidFill>
                  <a:srgbClr val="283149"/>
                </a:solidFill>
                <a:latin typeface="Tahoma"/>
                <a:cs typeface="Tahoma"/>
              </a:rPr>
              <a:t>Ima</a:t>
            </a:r>
            <a:r>
              <a:rPr sz="2000" b="1" spc="-220" dirty="0">
                <a:solidFill>
                  <a:srgbClr val="283149"/>
                </a:solidFill>
                <a:latin typeface="Tahoma"/>
                <a:cs typeface="Tahoma"/>
              </a:rPr>
              <a:t>g</a:t>
            </a:r>
            <a:r>
              <a:rPr sz="2000" b="1" spc="-150" dirty="0">
                <a:solidFill>
                  <a:srgbClr val="283149"/>
                </a:solidFill>
                <a:latin typeface="Tahoma"/>
                <a:cs typeface="Tahoma"/>
              </a:rPr>
              <a:t>e</a:t>
            </a:r>
            <a:r>
              <a:rPr sz="2000" b="1" spc="-210" dirty="0">
                <a:solidFill>
                  <a:srgbClr val="283149"/>
                </a:solidFill>
                <a:latin typeface="Tahoma"/>
                <a:cs typeface="Tahoma"/>
              </a:rPr>
              <a:t> </a:t>
            </a:r>
            <a:r>
              <a:rPr sz="2000" b="1" spc="-160" dirty="0">
                <a:solidFill>
                  <a:srgbClr val="283149"/>
                </a:solidFill>
                <a:latin typeface="Tahoma"/>
                <a:cs typeface="Tahoma"/>
              </a:rPr>
              <a:t>Recogn</a:t>
            </a:r>
            <a:r>
              <a:rPr sz="2000" b="1" spc="-85" dirty="0">
                <a:solidFill>
                  <a:srgbClr val="283149"/>
                </a:solidFill>
                <a:latin typeface="Tahoma"/>
                <a:cs typeface="Tahoma"/>
              </a:rPr>
              <a:t>ition</a:t>
            </a:r>
            <a:endParaRPr sz="2000">
              <a:latin typeface="Tahoma"/>
              <a:cs typeface="Tahoma"/>
            </a:endParaRPr>
          </a:p>
          <a:p>
            <a:pPr marL="414655">
              <a:lnSpc>
                <a:spcPct val="100000"/>
              </a:lnSpc>
              <a:spcBef>
                <a:spcPts val="1600"/>
              </a:spcBef>
            </a:pPr>
            <a:r>
              <a:rPr sz="1600" b="1" spc="-5" dirty="0">
                <a:latin typeface="Arial"/>
                <a:cs typeface="Arial"/>
              </a:rPr>
              <a:t>Task</a:t>
            </a:r>
            <a:r>
              <a:rPr sz="1600" spc="-5" dirty="0">
                <a:latin typeface="Arial MT"/>
                <a:cs typeface="Arial MT"/>
              </a:rPr>
              <a:t>:</a:t>
            </a:r>
            <a:r>
              <a:rPr sz="1600" spc="5" dirty="0">
                <a:latin typeface="Arial MT"/>
                <a:cs typeface="Arial MT"/>
              </a:rPr>
              <a:t> </a:t>
            </a:r>
            <a:r>
              <a:rPr sz="1600" spc="-5" dirty="0">
                <a:latin typeface="Arial MT"/>
                <a:cs typeface="Arial MT"/>
              </a:rPr>
              <a:t>whether</a:t>
            </a:r>
            <a:r>
              <a:rPr sz="1600" spc="30" dirty="0">
                <a:latin typeface="Arial MT"/>
                <a:cs typeface="Arial MT"/>
              </a:rPr>
              <a:t> </a:t>
            </a:r>
            <a:r>
              <a:rPr sz="1600" spc="-5" dirty="0">
                <a:latin typeface="Arial MT"/>
                <a:cs typeface="Arial MT"/>
              </a:rPr>
              <a:t>there</a:t>
            </a:r>
            <a:r>
              <a:rPr sz="1600" spc="5" dirty="0">
                <a:latin typeface="Arial MT"/>
                <a:cs typeface="Arial MT"/>
              </a:rPr>
              <a:t> </a:t>
            </a:r>
            <a:r>
              <a:rPr sz="1600" spc="-5" dirty="0">
                <a:latin typeface="Arial MT"/>
                <a:cs typeface="Arial MT"/>
              </a:rPr>
              <a:t>is</a:t>
            </a:r>
            <a:r>
              <a:rPr sz="1600" spc="5" dirty="0">
                <a:latin typeface="Arial MT"/>
                <a:cs typeface="Arial MT"/>
              </a:rPr>
              <a:t> </a:t>
            </a:r>
            <a:r>
              <a:rPr sz="1600" spc="-5" dirty="0">
                <a:latin typeface="Arial MT"/>
                <a:cs typeface="Arial MT"/>
              </a:rPr>
              <a:t>a</a:t>
            </a:r>
            <a:r>
              <a:rPr sz="1600" dirty="0">
                <a:latin typeface="Arial MT"/>
                <a:cs typeface="Arial MT"/>
              </a:rPr>
              <a:t> </a:t>
            </a:r>
            <a:r>
              <a:rPr sz="1600" spc="-5" dirty="0">
                <a:latin typeface="Arial MT"/>
                <a:cs typeface="Arial MT"/>
              </a:rPr>
              <a:t>table in the</a:t>
            </a:r>
            <a:r>
              <a:rPr sz="1600" spc="5" dirty="0">
                <a:latin typeface="Arial MT"/>
                <a:cs typeface="Arial MT"/>
              </a:rPr>
              <a:t> </a:t>
            </a:r>
            <a:r>
              <a:rPr sz="1600" spc="-5" dirty="0">
                <a:latin typeface="Arial MT"/>
                <a:cs typeface="Arial MT"/>
              </a:rPr>
              <a:t>image</a:t>
            </a:r>
            <a:endParaRPr sz="1600">
              <a:latin typeface="Arial MT"/>
              <a:cs typeface="Arial MT"/>
            </a:endParaRPr>
          </a:p>
        </p:txBody>
      </p:sp>
      <p:grpSp>
        <p:nvGrpSpPr>
          <p:cNvPr id="10" name="object 10"/>
          <p:cNvGrpSpPr/>
          <p:nvPr/>
        </p:nvGrpSpPr>
        <p:grpSpPr>
          <a:xfrm>
            <a:off x="155447" y="1937004"/>
            <a:ext cx="3264535" cy="2885440"/>
            <a:chOff x="155447" y="1937004"/>
            <a:chExt cx="3264535" cy="2885440"/>
          </a:xfrm>
        </p:grpSpPr>
        <p:pic>
          <p:nvPicPr>
            <p:cNvPr id="11" name="object 11"/>
            <p:cNvPicPr/>
            <p:nvPr/>
          </p:nvPicPr>
          <p:blipFill>
            <a:blip r:embed="rId7" cstate="print"/>
            <a:stretch>
              <a:fillRect/>
            </a:stretch>
          </p:blipFill>
          <p:spPr>
            <a:xfrm>
              <a:off x="1339595" y="1937004"/>
              <a:ext cx="1485900" cy="1485900"/>
            </a:xfrm>
            <a:prstGeom prst="rect">
              <a:avLst/>
            </a:prstGeom>
          </p:spPr>
        </p:pic>
        <p:pic>
          <p:nvPicPr>
            <p:cNvPr id="12" name="object 12"/>
            <p:cNvPicPr/>
            <p:nvPr/>
          </p:nvPicPr>
          <p:blipFill>
            <a:blip r:embed="rId8" cstate="print"/>
            <a:stretch>
              <a:fillRect/>
            </a:stretch>
          </p:blipFill>
          <p:spPr>
            <a:xfrm>
              <a:off x="1859280" y="3422904"/>
              <a:ext cx="1560575" cy="822960"/>
            </a:xfrm>
            <a:prstGeom prst="rect">
              <a:avLst/>
            </a:prstGeom>
          </p:spPr>
        </p:pic>
        <p:pic>
          <p:nvPicPr>
            <p:cNvPr id="13" name="object 13"/>
            <p:cNvPicPr/>
            <p:nvPr/>
          </p:nvPicPr>
          <p:blipFill>
            <a:blip r:embed="rId9" cstate="print"/>
            <a:stretch>
              <a:fillRect/>
            </a:stretch>
          </p:blipFill>
          <p:spPr>
            <a:xfrm>
              <a:off x="155447" y="3240024"/>
              <a:ext cx="1391412" cy="1581912"/>
            </a:xfrm>
            <a:prstGeom prst="rect">
              <a:avLst/>
            </a:prstGeom>
          </p:spPr>
        </p:pic>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6083" y="414274"/>
            <a:ext cx="7289800" cy="513715"/>
          </a:xfrm>
          <a:prstGeom prst="rect">
            <a:avLst/>
          </a:prstGeom>
        </p:spPr>
        <p:txBody>
          <a:bodyPr vert="horz" wrap="square" lIns="0" tIns="13335" rIns="0" bIns="0" rtlCol="0">
            <a:spAutoFit/>
          </a:bodyPr>
          <a:lstStyle/>
          <a:p>
            <a:pPr marL="12700">
              <a:lnSpc>
                <a:spcPct val="100000"/>
              </a:lnSpc>
              <a:spcBef>
                <a:spcPts val="105"/>
              </a:spcBef>
            </a:pPr>
            <a:r>
              <a:rPr spc="-265" dirty="0"/>
              <a:t>A</a:t>
            </a:r>
            <a:r>
              <a:rPr spc="-145" dirty="0"/>
              <a:t> </a:t>
            </a:r>
            <a:r>
              <a:rPr spc="-190" dirty="0"/>
              <a:t>table</a:t>
            </a:r>
            <a:r>
              <a:rPr spc="-155" dirty="0"/>
              <a:t> </a:t>
            </a:r>
            <a:r>
              <a:rPr spc="-220" dirty="0"/>
              <a:t>detector</a:t>
            </a:r>
            <a:r>
              <a:rPr spc="-145" dirty="0"/>
              <a:t> </a:t>
            </a:r>
            <a:r>
              <a:rPr spc="-204" dirty="0"/>
              <a:t>based</a:t>
            </a:r>
            <a:r>
              <a:rPr spc="-135" dirty="0"/>
              <a:t> </a:t>
            </a:r>
            <a:r>
              <a:rPr spc="-265" dirty="0"/>
              <a:t>on</a:t>
            </a:r>
            <a:r>
              <a:rPr spc="-145" dirty="0"/>
              <a:t> </a:t>
            </a:r>
            <a:r>
              <a:rPr spc="-235" dirty="0"/>
              <a:t>machine</a:t>
            </a:r>
            <a:r>
              <a:rPr spc="-145" dirty="0"/>
              <a:t> </a:t>
            </a:r>
            <a:r>
              <a:rPr spc="-175" dirty="0"/>
              <a:t>learning</a:t>
            </a:r>
          </a:p>
        </p:txBody>
      </p:sp>
      <p:sp>
        <p:nvSpPr>
          <p:cNvPr id="3" name="object 3"/>
          <p:cNvSpPr txBox="1"/>
          <p:nvPr/>
        </p:nvSpPr>
        <p:spPr>
          <a:xfrm>
            <a:off x="8902445" y="4902809"/>
            <a:ext cx="126364" cy="177800"/>
          </a:xfrm>
          <a:prstGeom prst="rect">
            <a:avLst/>
          </a:prstGeom>
        </p:spPr>
        <p:txBody>
          <a:bodyPr vert="horz" wrap="square" lIns="0" tIns="12065" rIns="0" bIns="0" rtlCol="0">
            <a:spAutoFit/>
          </a:bodyPr>
          <a:lstStyle/>
          <a:p>
            <a:pPr marL="12700">
              <a:lnSpc>
                <a:spcPct val="100000"/>
              </a:lnSpc>
              <a:spcBef>
                <a:spcPts val="95"/>
              </a:spcBef>
            </a:pPr>
            <a:r>
              <a:rPr sz="1000" spc="-130" dirty="0">
                <a:solidFill>
                  <a:srgbClr val="FFFFFF"/>
                </a:solidFill>
                <a:latin typeface="Trebuchet MS"/>
                <a:cs typeface="Trebuchet MS"/>
              </a:rPr>
              <a:t>11</a:t>
            </a:r>
            <a:endParaRPr sz="1000">
              <a:latin typeface="Trebuchet MS"/>
              <a:cs typeface="Trebuchet MS"/>
            </a:endParaRPr>
          </a:p>
        </p:txBody>
      </p:sp>
      <p:grpSp>
        <p:nvGrpSpPr>
          <p:cNvPr id="4" name="object 4"/>
          <p:cNvGrpSpPr/>
          <p:nvPr/>
        </p:nvGrpSpPr>
        <p:grpSpPr>
          <a:xfrm>
            <a:off x="2946145" y="1264919"/>
            <a:ext cx="4490720" cy="2711450"/>
            <a:chOff x="2946145" y="1264919"/>
            <a:chExt cx="4490720" cy="2711450"/>
          </a:xfrm>
        </p:grpSpPr>
        <p:pic>
          <p:nvPicPr>
            <p:cNvPr id="5" name="object 5"/>
            <p:cNvPicPr/>
            <p:nvPr/>
          </p:nvPicPr>
          <p:blipFill>
            <a:blip r:embed="rId3" cstate="print"/>
            <a:stretch>
              <a:fillRect/>
            </a:stretch>
          </p:blipFill>
          <p:spPr>
            <a:xfrm>
              <a:off x="3621023" y="1264919"/>
              <a:ext cx="1191768" cy="1191767"/>
            </a:xfrm>
            <a:prstGeom prst="rect">
              <a:avLst/>
            </a:prstGeom>
          </p:spPr>
        </p:pic>
        <p:sp>
          <p:nvSpPr>
            <p:cNvPr id="6" name="object 6"/>
            <p:cNvSpPr/>
            <p:nvPr/>
          </p:nvSpPr>
          <p:spPr>
            <a:xfrm>
              <a:off x="2958845" y="1657349"/>
              <a:ext cx="556260" cy="346075"/>
            </a:xfrm>
            <a:custGeom>
              <a:avLst/>
              <a:gdLst/>
              <a:ahLst/>
              <a:cxnLst/>
              <a:rect l="l" t="t" r="r" b="b"/>
              <a:pathLst>
                <a:path w="556260" h="346075">
                  <a:moveTo>
                    <a:pt x="383286" y="0"/>
                  </a:moveTo>
                  <a:lnTo>
                    <a:pt x="383286" y="86487"/>
                  </a:lnTo>
                  <a:lnTo>
                    <a:pt x="0" y="86487"/>
                  </a:lnTo>
                  <a:lnTo>
                    <a:pt x="0" y="259461"/>
                  </a:lnTo>
                  <a:lnTo>
                    <a:pt x="383286" y="259461"/>
                  </a:lnTo>
                  <a:lnTo>
                    <a:pt x="383286" y="345948"/>
                  </a:lnTo>
                  <a:lnTo>
                    <a:pt x="556259" y="172974"/>
                  </a:lnTo>
                  <a:lnTo>
                    <a:pt x="383286" y="0"/>
                  </a:lnTo>
                  <a:close/>
                </a:path>
              </a:pathLst>
            </a:custGeom>
            <a:solidFill>
              <a:srgbClr val="3981B9"/>
            </a:solidFill>
          </p:spPr>
          <p:txBody>
            <a:bodyPr wrap="square" lIns="0" tIns="0" rIns="0" bIns="0" rtlCol="0"/>
            <a:lstStyle/>
            <a:p>
              <a:endParaRPr/>
            </a:p>
          </p:txBody>
        </p:sp>
        <p:sp>
          <p:nvSpPr>
            <p:cNvPr id="7" name="object 7"/>
            <p:cNvSpPr/>
            <p:nvPr/>
          </p:nvSpPr>
          <p:spPr>
            <a:xfrm>
              <a:off x="2958845" y="1657349"/>
              <a:ext cx="556260" cy="346075"/>
            </a:xfrm>
            <a:custGeom>
              <a:avLst/>
              <a:gdLst/>
              <a:ahLst/>
              <a:cxnLst/>
              <a:rect l="l" t="t" r="r" b="b"/>
              <a:pathLst>
                <a:path w="556260" h="346075">
                  <a:moveTo>
                    <a:pt x="0" y="86487"/>
                  </a:moveTo>
                  <a:lnTo>
                    <a:pt x="383286" y="86487"/>
                  </a:lnTo>
                  <a:lnTo>
                    <a:pt x="383286" y="0"/>
                  </a:lnTo>
                  <a:lnTo>
                    <a:pt x="556259" y="172974"/>
                  </a:lnTo>
                  <a:lnTo>
                    <a:pt x="383286" y="345948"/>
                  </a:lnTo>
                  <a:lnTo>
                    <a:pt x="383286" y="259461"/>
                  </a:lnTo>
                  <a:lnTo>
                    <a:pt x="0" y="259461"/>
                  </a:lnTo>
                  <a:lnTo>
                    <a:pt x="0" y="86487"/>
                  </a:lnTo>
                  <a:close/>
                </a:path>
              </a:pathLst>
            </a:custGeom>
            <a:ln w="25400">
              <a:solidFill>
                <a:srgbClr val="285D87"/>
              </a:solidFill>
            </a:ln>
          </p:spPr>
          <p:txBody>
            <a:bodyPr wrap="square" lIns="0" tIns="0" rIns="0" bIns="0" rtlCol="0"/>
            <a:lstStyle/>
            <a:p>
              <a:endParaRPr/>
            </a:p>
          </p:txBody>
        </p:sp>
        <p:sp>
          <p:nvSpPr>
            <p:cNvPr id="8" name="object 8"/>
            <p:cNvSpPr/>
            <p:nvPr/>
          </p:nvSpPr>
          <p:spPr>
            <a:xfrm>
              <a:off x="4031741" y="2468117"/>
              <a:ext cx="372110" cy="693420"/>
            </a:xfrm>
            <a:custGeom>
              <a:avLst/>
              <a:gdLst/>
              <a:ahLst/>
              <a:cxnLst/>
              <a:rect l="l" t="t" r="r" b="b"/>
              <a:pathLst>
                <a:path w="372110" h="693419">
                  <a:moveTo>
                    <a:pt x="278892" y="0"/>
                  </a:moveTo>
                  <a:lnTo>
                    <a:pt x="92963" y="0"/>
                  </a:lnTo>
                  <a:lnTo>
                    <a:pt x="92963" y="507492"/>
                  </a:lnTo>
                  <a:lnTo>
                    <a:pt x="0" y="507492"/>
                  </a:lnTo>
                  <a:lnTo>
                    <a:pt x="185928" y="693419"/>
                  </a:lnTo>
                  <a:lnTo>
                    <a:pt x="371856" y="507492"/>
                  </a:lnTo>
                  <a:lnTo>
                    <a:pt x="278892" y="507492"/>
                  </a:lnTo>
                  <a:lnTo>
                    <a:pt x="278892" y="0"/>
                  </a:lnTo>
                  <a:close/>
                </a:path>
              </a:pathLst>
            </a:custGeom>
            <a:solidFill>
              <a:srgbClr val="3981B9"/>
            </a:solidFill>
          </p:spPr>
          <p:txBody>
            <a:bodyPr wrap="square" lIns="0" tIns="0" rIns="0" bIns="0" rtlCol="0"/>
            <a:lstStyle/>
            <a:p>
              <a:endParaRPr/>
            </a:p>
          </p:txBody>
        </p:sp>
        <p:sp>
          <p:nvSpPr>
            <p:cNvPr id="9" name="object 9"/>
            <p:cNvSpPr/>
            <p:nvPr/>
          </p:nvSpPr>
          <p:spPr>
            <a:xfrm>
              <a:off x="4031741" y="2468117"/>
              <a:ext cx="372110" cy="693420"/>
            </a:xfrm>
            <a:custGeom>
              <a:avLst/>
              <a:gdLst/>
              <a:ahLst/>
              <a:cxnLst/>
              <a:rect l="l" t="t" r="r" b="b"/>
              <a:pathLst>
                <a:path w="372110" h="693419">
                  <a:moveTo>
                    <a:pt x="278892" y="0"/>
                  </a:moveTo>
                  <a:lnTo>
                    <a:pt x="278892" y="507492"/>
                  </a:lnTo>
                  <a:lnTo>
                    <a:pt x="371856" y="507492"/>
                  </a:lnTo>
                  <a:lnTo>
                    <a:pt x="185928" y="693419"/>
                  </a:lnTo>
                  <a:lnTo>
                    <a:pt x="0" y="507492"/>
                  </a:lnTo>
                  <a:lnTo>
                    <a:pt x="92963" y="507492"/>
                  </a:lnTo>
                  <a:lnTo>
                    <a:pt x="92963" y="0"/>
                  </a:lnTo>
                  <a:lnTo>
                    <a:pt x="278892" y="0"/>
                  </a:lnTo>
                  <a:close/>
                </a:path>
              </a:pathLst>
            </a:custGeom>
            <a:ln w="25400">
              <a:solidFill>
                <a:srgbClr val="285D87"/>
              </a:solidFill>
            </a:ln>
          </p:spPr>
          <p:txBody>
            <a:bodyPr wrap="square" lIns="0" tIns="0" rIns="0" bIns="0" rtlCol="0"/>
            <a:lstStyle/>
            <a:p>
              <a:endParaRPr/>
            </a:p>
          </p:txBody>
        </p:sp>
        <p:sp>
          <p:nvSpPr>
            <p:cNvPr id="10" name="object 10"/>
            <p:cNvSpPr/>
            <p:nvPr/>
          </p:nvSpPr>
          <p:spPr>
            <a:xfrm>
              <a:off x="2958845" y="3618737"/>
              <a:ext cx="556260" cy="344805"/>
            </a:xfrm>
            <a:custGeom>
              <a:avLst/>
              <a:gdLst/>
              <a:ahLst/>
              <a:cxnLst/>
              <a:rect l="l" t="t" r="r" b="b"/>
              <a:pathLst>
                <a:path w="556260" h="344804">
                  <a:moveTo>
                    <a:pt x="384048" y="0"/>
                  </a:moveTo>
                  <a:lnTo>
                    <a:pt x="384048" y="86106"/>
                  </a:lnTo>
                  <a:lnTo>
                    <a:pt x="0" y="86106"/>
                  </a:lnTo>
                  <a:lnTo>
                    <a:pt x="0" y="258318"/>
                  </a:lnTo>
                  <a:lnTo>
                    <a:pt x="384048" y="258318"/>
                  </a:lnTo>
                  <a:lnTo>
                    <a:pt x="384048" y="344424"/>
                  </a:lnTo>
                  <a:lnTo>
                    <a:pt x="556259" y="172212"/>
                  </a:lnTo>
                  <a:lnTo>
                    <a:pt x="384048" y="0"/>
                  </a:lnTo>
                  <a:close/>
                </a:path>
              </a:pathLst>
            </a:custGeom>
            <a:solidFill>
              <a:srgbClr val="3981B9"/>
            </a:solidFill>
          </p:spPr>
          <p:txBody>
            <a:bodyPr wrap="square" lIns="0" tIns="0" rIns="0" bIns="0" rtlCol="0"/>
            <a:lstStyle/>
            <a:p>
              <a:endParaRPr/>
            </a:p>
          </p:txBody>
        </p:sp>
        <p:sp>
          <p:nvSpPr>
            <p:cNvPr id="11" name="object 11"/>
            <p:cNvSpPr/>
            <p:nvPr/>
          </p:nvSpPr>
          <p:spPr>
            <a:xfrm>
              <a:off x="2958845" y="3618737"/>
              <a:ext cx="556260" cy="344805"/>
            </a:xfrm>
            <a:custGeom>
              <a:avLst/>
              <a:gdLst/>
              <a:ahLst/>
              <a:cxnLst/>
              <a:rect l="l" t="t" r="r" b="b"/>
              <a:pathLst>
                <a:path w="556260" h="344804">
                  <a:moveTo>
                    <a:pt x="0" y="86106"/>
                  </a:moveTo>
                  <a:lnTo>
                    <a:pt x="384048" y="86106"/>
                  </a:lnTo>
                  <a:lnTo>
                    <a:pt x="384048" y="0"/>
                  </a:lnTo>
                  <a:lnTo>
                    <a:pt x="556259" y="172212"/>
                  </a:lnTo>
                  <a:lnTo>
                    <a:pt x="384048" y="344424"/>
                  </a:lnTo>
                  <a:lnTo>
                    <a:pt x="384048" y="258318"/>
                  </a:lnTo>
                  <a:lnTo>
                    <a:pt x="0" y="258318"/>
                  </a:lnTo>
                  <a:lnTo>
                    <a:pt x="0" y="86106"/>
                  </a:lnTo>
                  <a:close/>
                </a:path>
              </a:pathLst>
            </a:custGeom>
            <a:ln w="25400">
              <a:solidFill>
                <a:srgbClr val="285D87"/>
              </a:solidFill>
            </a:ln>
          </p:spPr>
          <p:txBody>
            <a:bodyPr wrap="square" lIns="0" tIns="0" rIns="0" bIns="0" rtlCol="0"/>
            <a:lstStyle/>
            <a:p>
              <a:endParaRPr/>
            </a:p>
          </p:txBody>
        </p:sp>
        <p:sp>
          <p:nvSpPr>
            <p:cNvPr id="12" name="object 12"/>
            <p:cNvSpPr/>
            <p:nvPr/>
          </p:nvSpPr>
          <p:spPr>
            <a:xfrm>
              <a:off x="4916804" y="3446271"/>
              <a:ext cx="562610" cy="289560"/>
            </a:xfrm>
            <a:custGeom>
              <a:avLst/>
              <a:gdLst/>
              <a:ahLst/>
              <a:cxnLst/>
              <a:rect l="l" t="t" r="r" b="b"/>
              <a:pathLst>
                <a:path w="562610" h="289560">
                  <a:moveTo>
                    <a:pt x="393700" y="0"/>
                  </a:moveTo>
                  <a:lnTo>
                    <a:pt x="418084" y="89788"/>
                  </a:lnTo>
                  <a:lnTo>
                    <a:pt x="0" y="203072"/>
                  </a:lnTo>
                  <a:lnTo>
                    <a:pt x="23368" y="289178"/>
                  </a:lnTo>
                  <a:lnTo>
                    <a:pt x="441325" y="175894"/>
                  </a:lnTo>
                  <a:lnTo>
                    <a:pt x="465709" y="265683"/>
                  </a:lnTo>
                  <a:lnTo>
                    <a:pt x="562483" y="96773"/>
                  </a:lnTo>
                  <a:lnTo>
                    <a:pt x="393700" y="0"/>
                  </a:lnTo>
                  <a:close/>
                </a:path>
              </a:pathLst>
            </a:custGeom>
            <a:solidFill>
              <a:srgbClr val="3981B9"/>
            </a:solidFill>
          </p:spPr>
          <p:txBody>
            <a:bodyPr wrap="square" lIns="0" tIns="0" rIns="0" bIns="0" rtlCol="0"/>
            <a:lstStyle/>
            <a:p>
              <a:endParaRPr/>
            </a:p>
          </p:txBody>
        </p:sp>
        <p:sp>
          <p:nvSpPr>
            <p:cNvPr id="13" name="object 13"/>
            <p:cNvSpPr/>
            <p:nvPr/>
          </p:nvSpPr>
          <p:spPr>
            <a:xfrm>
              <a:off x="4916804" y="3446271"/>
              <a:ext cx="562610" cy="289560"/>
            </a:xfrm>
            <a:custGeom>
              <a:avLst/>
              <a:gdLst/>
              <a:ahLst/>
              <a:cxnLst/>
              <a:rect l="l" t="t" r="r" b="b"/>
              <a:pathLst>
                <a:path w="562610" h="289560">
                  <a:moveTo>
                    <a:pt x="0" y="203072"/>
                  </a:moveTo>
                  <a:lnTo>
                    <a:pt x="418084" y="89788"/>
                  </a:lnTo>
                  <a:lnTo>
                    <a:pt x="393700" y="0"/>
                  </a:lnTo>
                  <a:lnTo>
                    <a:pt x="562483" y="96773"/>
                  </a:lnTo>
                  <a:lnTo>
                    <a:pt x="465709" y="265683"/>
                  </a:lnTo>
                  <a:lnTo>
                    <a:pt x="441325" y="175894"/>
                  </a:lnTo>
                  <a:lnTo>
                    <a:pt x="23368" y="289178"/>
                  </a:lnTo>
                  <a:lnTo>
                    <a:pt x="0" y="203072"/>
                  </a:lnTo>
                </a:path>
              </a:pathLst>
            </a:custGeom>
            <a:ln w="25400">
              <a:solidFill>
                <a:srgbClr val="285D87"/>
              </a:solidFill>
            </a:ln>
          </p:spPr>
          <p:txBody>
            <a:bodyPr wrap="square" lIns="0" tIns="0" rIns="0" bIns="0" rtlCol="0"/>
            <a:lstStyle/>
            <a:p>
              <a:endParaRPr/>
            </a:p>
          </p:txBody>
        </p:sp>
        <p:sp>
          <p:nvSpPr>
            <p:cNvPr id="14" name="object 14"/>
            <p:cNvSpPr/>
            <p:nvPr/>
          </p:nvSpPr>
          <p:spPr>
            <a:xfrm>
              <a:off x="5567933" y="3172205"/>
              <a:ext cx="1856739" cy="483234"/>
            </a:xfrm>
            <a:custGeom>
              <a:avLst/>
              <a:gdLst/>
              <a:ahLst/>
              <a:cxnLst/>
              <a:rect l="l" t="t" r="r" b="b"/>
              <a:pathLst>
                <a:path w="1856740" h="483235">
                  <a:moveTo>
                    <a:pt x="0" y="80518"/>
                  </a:moveTo>
                  <a:lnTo>
                    <a:pt x="6330" y="49184"/>
                  </a:lnTo>
                  <a:lnTo>
                    <a:pt x="23590" y="23590"/>
                  </a:lnTo>
                  <a:lnTo>
                    <a:pt x="49184" y="6330"/>
                  </a:lnTo>
                  <a:lnTo>
                    <a:pt x="80517" y="0"/>
                  </a:lnTo>
                  <a:lnTo>
                    <a:pt x="1775714" y="0"/>
                  </a:lnTo>
                  <a:lnTo>
                    <a:pt x="1807047" y="6330"/>
                  </a:lnTo>
                  <a:lnTo>
                    <a:pt x="1832641" y="23590"/>
                  </a:lnTo>
                  <a:lnTo>
                    <a:pt x="1849901" y="49184"/>
                  </a:lnTo>
                  <a:lnTo>
                    <a:pt x="1856232" y="80518"/>
                  </a:lnTo>
                  <a:lnTo>
                    <a:pt x="1856232" y="402590"/>
                  </a:lnTo>
                  <a:lnTo>
                    <a:pt x="1849901" y="433923"/>
                  </a:lnTo>
                  <a:lnTo>
                    <a:pt x="1832641" y="459517"/>
                  </a:lnTo>
                  <a:lnTo>
                    <a:pt x="1807047" y="476777"/>
                  </a:lnTo>
                  <a:lnTo>
                    <a:pt x="1775714" y="483107"/>
                  </a:lnTo>
                  <a:lnTo>
                    <a:pt x="80517" y="483107"/>
                  </a:lnTo>
                  <a:lnTo>
                    <a:pt x="49184" y="476777"/>
                  </a:lnTo>
                  <a:lnTo>
                    <a:pt x="23590" y="459517"/>
                  </a:lnTo>
                  <a:lnTo>
                    <a:pt x="6330" y="433923"/>
                  </a:lnTo>
                  <a:lnTo>
                    <a:pt x="0" y="402590"/>
                  </a:lnTo>
                  <a:lnTo>
                    <a:pt x="0" y="80518"/>
                  </a:lnTo>
                  <a:close/>
                </a:path>
              </a:pathLst>
            </a:custGeom>
            <a:ln w="25400">
              <a:solidFill>
                <a:srgbClr val="285D87"/>
              </a:solidFill>
            </a:ln>
          </p:spPr>
          <p:txBody>
            <a:bodyPr wrap="square" lIns="0" tIns="0" rIns="0" bIns="0" rtlCol="0"/>
            <a:lstStyle/>
            <a:p>
              <a:endParaRPr/>
            </a:p>
          </p:txBody>
        </p:sp>
      </p:grpSp>
      <p:sp>
        <p:nvSpPr>
          <p:cNvPr id="15" name="object 15"/>
          <p:cNvSpPr txBox="1"/>
          <p:nvPr/>
        </p:nvSpPr>
        <p:spPr>
          <a:xfrm>
            <a:off x="6287515" y="2943225"/>
            <a:ext cx="331470" cy="239395"/>
          </a:xfrm>
          <a:prstGeom prst="rect">
            <a:avLst/>
          </a:prstGeom>
        </p:spPr>
        <p:txBody>
          <a:bodyPr vert="horz" wrap="square" lIns="0" tIns="12700" rIns="0" bIns="0" rtlCol="0">
            <a:spAutoFit/>
          </a:bodyPr>
          <a:lstStyle/>
          <a:p>
            <a:pPr marL="12700">
              <a:lnSpc>
                <a:spcPct val="100000"/>
              </a:lnSpc>
              <a:spcBef>
                <a:spcPts val="100"/>
              </a:spcBef>
            </a:pPr>
            <a:r>
              <a:rPr sz="1400" spc="-15" dirty="0">
                <a:solidFill>
                  <a:srgbClr val="2C608A"/>
                </a:solidFill>
                <a:latin typeface="Arial MT"/>
                <a:cs typeface="Arial MT"/>
              </a:rPr>
              <a:t>Y</a:t>
            </a:r>
            <a:r>
              <a:rPr sz="1400" dirty="0">
                <a:solidFill>
                  <a:srgbClr val="2C608A"/>
                </a:solidFill>
                <a:latin typeface="Arial MT"/>
                <a:cs typeface="Arial MT"/>
              </a:rPr>
              <a:t>es</a:t>
            </a:r>
            <a:endParaRPr sz="1400">
              <a:latin typeface="Arial MT"/>
              <a:cs typeface="Arial MT"/>
            </a:endParaRPr>
          </a:p>
        </p:txBody>
      </p:sp>
      <p:sp>
        <p:nvSpPr>
          <p:cNvPr id="16" name="object 16"/>
          <p:cNvSpPr/>
          <p:nvPr/>
        </p:nvSpPr>
        <p:spPr>
          <a:xfrm>
            <a:off x="5598414" y="3952494"/>
            <a:ext cx="1828800" cy="498475"/>
          </a:xfrm>
          <a:custGeom>
            <a:avLst/>
            <a:gdLst/>
            <a:ahLst/>
            <a:cxnLst/>
            <a:rect l="l" t="t" r="r" b="b"/>
            <a:pathLst>
              <a:path w="1828800" h="498475">
                <a:moveTo>
                  <a:pt x="0" y="83057"/>
                </a:moveTo>
                <a:lnTo>
                  <a:pt x="6530" y="50727"/>
                </a:lnTo>
                <a:lnTo>
                  <a:pt x="24336" y="24326"/>
                </a:lnTo>
                <a:lnTo>
                  <a:pt x="50738" y="6527"/>
                </a:lnTo>
                <a:lnTo>
                  <a:pt x="83058" y="0"/>
                </a:lnTo>
                <a:lnTo>
                  <a:pt x="1745741" y="0"/>
                </a:lnTo>
                <a:lnTo>
                  <a:pt x="1778061" y="6527"/>
                </a:lnTo>
                <a:lnTo>
                  <a:pt x="1804463" y="24326"/>
                </a:lnTo>
                <a:lnTo>
                  <a:pt x="1822269" y="50727"/>
                </a:lnTo>
                <a:lnTo>
                  <a:pt x="1828800" y="83057"/>
                </a:lnTo>
                <a:lnTo>
                  <a:pt x="1828800" y="415289"/>
                </a:lnTo>
                <a:lnTo>
                  <a:pt x="1822269" y="447620"/>
                </a:lnTo>
                <a:lnTo>
                  <a:pt x="1804463" y="474021"/>
                </a:lnTo>
                <a:lnTo>
                  <a:pt x="1778061" y="491820"/>
                </a:lnTo>
                <a:lnTo>
                  <a:pt x="1745741" y="498347"/>
                </a:lnTo>
                <a:lnTo>
                  <a:pt x="83058" y="498347"/>
                </a:lnTo>
                <a:lnTo>
                  <a:pt x="50738" y="491820"/>
                </a:lnTo>
                <a:lnTo>
                  <a:pt x="24336" y="474021"/>
                </a:lnTo>
                <a:lnTo>
                  <a:pt x="6530" y="447620"/>
                </a:lnTo>
                <a:lnTo>
                  <a:pt x="0" y="415289"/>
                </a:lnTo>
                <a:lnTo>
                  <a:pt x="0" y="83057"/>
                </a:lnTo>
                <a:close/>
              </a:path>
            </a:pathLst>
          </a:custGeom>
          <a:ln w="25399">
            <a:solidFill>
              <a:srgbClr val="285D87"/>
            </a:solidFill>
          </a:ln>
        </p:spPr>
        <p:txBody>
          <a:bodyPr wrap="square" lIns="0" tIns="0" rIns="0" bIns="0" rtlCol="0"/>
          <a:lstStyle/>
          <a:p>
            <a:endParaRPr/>
          </a:p>
        </p:txBody>
      </p:sp>
      <p:sp>
        <p:nvSpPr>
          <p:cNvPr id="17" name="object 17"/>
          <p:cNvSpPr txBox="1"/>
          <p:nvPr/>
        </p:nvSpPr>
        <p:spPr>
          <a:xfrm>
            <a:off x="6339585" y="3711346"/>
            <a:ext cx="252095" cy="239395"/>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2C608A"/>
                </a:solidFill>
                <a:latin typeface="Arial MT"/>
                <a:cs typeface="Arial MT"/>
              </a:rPr>
              <a:t>No</a:t>
            </a:r>
            <a:endParaRPr sz="1400">
              <a:latin typeface="Arial MT"/>
              <a:cs typeface="Arial MT"/>
            </a:endParaRPr>
          </a:p>
        </p:txBody>
      </p:sp>
      <p:grpSp>
        <p:nvGrpSpPr>
          <p:cNvPr id="18" name="object 18"/>
          <p:cNvGrpSpPr/>
          <p:nvPr/>
        </p:nvGrpSpPr>
        <p:grpSpPr>
          <a:xfrm>
            <a:off x="382777" y="1021333"/>
            <a:ext cx="8535670" cy="3510915"/>
            <a:chOff x="382777" y="1021333"/>
            <a:chExt cx="8535670" cy="3510915"/>
          </a:xfrm>
        </p:grpSpPr>
        <p:sp>
          <p:nvSpPr>
            <p:cNvPr id="19" name="object 19"/>
            <p:cNvSpPr/>
            <p:nvPr/>
          </p:nvSpPr>
          <p:spPr>
            <a:xfrm>
              <a:off x="4930267" y="3929062"/>
              <a:ext cx="562610" cy="289560"/>
            </a:xfrm>
            <a:custGeom>
              <a:avLst/>
              <a:gdLst/>
              <a:ahLst/>
              <a:cxnLst/>
              <a:rect l="l" t="t" r="r" b="b"/>
              <a:pathLst>
                <a:path w="562610" h="289560">
                  <a:moveTo>
                    <a:pt x="23241" y="0"/>
                  </a:moveTo>
                  <a:lnTo>
                    <a:pt x="0" y="86004"/>
                  </a:lnTo>
                  <a:lnTo>
                    <a:pt x="417957" y="199288"/>
                  </a:lnTo>
                  <a:lnTo>
                    <a:pt x="393700" y="289128"/>
                  </a:lnTo>
                  <a:lnTo>
                    <a:pt x="562483" y="192290"/>
                  </a:lnTo>
                  <a:lnTo>
                    <a:pt x="465709" y="23456"/>
                  </a:lnTo>
                  <a:lnTo>
                    <a:pt x="441325" y="113284"/>
                  </a:lnTo>
                  <a:lnTo>
                    <a:pt x="23241" y="0"/>
                  </a:lnTo>
                  <a:close/>
                </a:path>
              </a:pathLst>
            </a:custGeom>
            <a:solidFill>
              <a:srgbClr val="3981B9"/>
            </a:solidFill>
          </p:spPr>
          <p:txBody>
            <a:bodyPr wrap="square" lIns="0" tIns="0" rIns="0" bIns="0" rtlCol="0"/>
            <a:lstStyle/>
            <a:p>
              <a:endParaRPr/>
            </a:p>
          </p:txBody>
        </p:sp>
        <p:sp>
          <p:nvSpPr>
            <p:cNvPr id="20" name="object 20"/>
            <p:cNvSpPr/>
            <p:nvPr/>
          </p:nvSpPr>
          <p:spPr>
            <a:xfrm>
              <a:off x="4930267" y="3929062"/>
              <a:ext cx="562610" cy="289560"/>
            </a:xfrm>
            <a:custGeom>
              <a:avLst/>
              <a:gdLst/>
              <a:ahLst/>
              <a:cxnLst/>
              <a:rect l="l" t="t" r="r" b="b"/>
              <a:pathLst>
                <a:path w="562610" h="289560">
                  <a:moveTo>
                    <a:pt x="0" y="86004"/>
                  </a:moveTo>
                  <a:lnTo>
                    <a:pt x="417957" y="199288"/>
                  </a:lnTo>
                  <a:lnTo>
                    <a:pt x="393700" y="289128"/>
                  </a:lnTo>
                  <a:lnTo>
                    <a:pt x="562483" y="192290"/>
                  </a:lnTo>
                  <a:lnTo>
                    <a:pt x="465709" y="23456"/>
                  </a:lnTo>
                  <a:lnTo>
                    <a:pt x="441325" y="113284"/>
                  </a:lnTo>
                  <a:lnTo>
                    <a:pt x="23241" y="0"/>
                  </a:lnTo>
                  <a:lnTo>
                    <a:pt x="0" y="86004"/>
                  </a:lnTo>
                  <a:close/>
                </a:path>
              </a:pathLst>
            </a:custGeom>
            <a:ln w="25399">
              <a:solidFill>
                <a:srgbClr val="285D87"/>
              </a:solidFill>
            </a:ln>
          </p:spPr>
          <p:txBody>
            <a:bodyPr wrap="square" lIns="0" tIns="0" rIns="0" bIns="0" rtlCol="0"/>
            <a:lstStyle/>
            <a:p>
              <a:endParaRPr/>
            </a:p>
          </p:txBody>
        </p:sp>
        <p:sp>
          <p:nvSpPr>
            <p:cNvPr id="21" name="object 21"/>
            <p:cNvSpPr/>
            <p:nvPr/>
          </p:nvSpPr>
          <p:spPr>
            <a:xfrm>
              <a:off x="395477" y="1034033"/>
              <a:ext cx="8510270" cy="3485515"/>
            </a:xfrm>
            <a:custGeom>
              <a:avLst/>
              <a:gdLst/>
              <a:ahLst/>
              <a:cxnLst/>
              <a:rect l="l" t="t" r="r" b="b"/>
              <a:pathLst>
                <a:path w="8510270" h="3485515">
                  <a:moveTo>
                    <a:pt x="42671" y="288543"/>
                  </a:moveTo>
                  <a:lnTo>
                    <a:pt x="46448" y="241734"/>
                  </a:lnTo>
                  <a:lnTo>
                    <a:pt x="57382" y="197331"/>
                  </a:lnTo>
                  <a:lnTo>
                    <a:pt x="74878" y="155929"/>
                  </a:lnTo>
                  <a:lnTo>
                    <a:pt x="98344" y="118122"/>
                  </a:lnTo>
                  <a:lnTo>
                    <a:pt x="127185" y="84502"/>
                  </a:lnTo>
                  <a:lnTo>
                    <a:pt x="160807" y="55664"/>
                  </a:lnTo>
                  <a:lnTo>
                    <a:pt x="198617" y="32201"/>
                  </a:lnTo>
                  <a:lnTo>
                    <a:pt x="240019" y="14707"/>
                  </a:lnTo>
                  <a:lnTo>
                    <a:pt x="284421" y="3775"/>
                  </a:lnTo>
                  <a:lnTo>
                    <a:pt x="331228" y="0"/>
                  </a:lnTo>
                  <a:lnTo>
                    <a:pt x="8221472" y="0"/>
                  </a:lnTo>
                  <a:lnTo>
                    <a:pt x="8268281" y="3775"/>
                  </a:lnTo>
                  <a:lnTo>
                    <a:pt x="8312684" y="14707"/>
                  </a:lnTo>
                  <a:lnTo>
                    <a:pt x="8354086" y="32201"/>
                  </a:lnTo>
                  <a:lnTo>
                    <a:pt x="8391893" y="55664"/>
                  </a:lnTo>
                  <a:lnTo>
                    <a:pt x="8425513" y="84502"/>
                  </a:lnTo>
                  <a:lnTo>
                    <a:pt x="8454351" y="118122"/>
                  </a:lnTo>
                  <a:lnTo>
                    <a:pt x="8477814" y="155929"/>
                  </a:lnTo>
                  <a:lnTo>
                    <a:pt x="8495308" y="197331"/>
                  </a:lnTo>
                  <a:lnTo>
                    <a:pt x="8506240" y="241734"/>
                  </a:lnTo>
                  <a:lnTo>
                    <a:pt x="8510016" y="288543"/>
                  </a:lnTo>
                  <a:lnTo>
                    <a:pt x="8510016" y="1442720"/>
                  </a:lnTo>
                  <a:lnTo>
                    <a:pt x="8506240" y="1489529"/>
                  </a:lnTo>
                  <a:lnTo>
                    <a:pt x="8495308" y="1533932"/>
                  </a:lnTo>
                  <a:lnTo>
                    <a:pt x="8477814" y="1575334"/>
                  </a:lnTo>
                  <a:lnTo>
                    <a:pt x="8454351" y="1613141"/>
                  </a:lnTo>
                  <a:lnTo>
                    <a:pt x="8425513" y="1646761"/>
                  </a:lnTo>
                  <a:lnTo>
                    <a:pt x="8391893" y="1675599"/>
                  </a:lnTo>
                  <a:lnTo>
                    <a:pt x="8354086" y="1699062"/>
                  </a:lnTo>
                  <a:lnTo>
                    <a:pt x="8312684" y="1716556"/>
                  </a:lnTo>
                  <a:lnTo>
                    <a:pt x="8268281" y="1727488"/>
                  </a:lnTo>
                  <a:lnTo>
                    <a:pt x="8221472" y="1731264"/>
                  </a:lnTo>
                  <a:lnTo>
                    <a:pt x="331228" y="1731264"/>
                  </a:lnTo>
                  <a:lnTo>
                    <a:pt x="284421" y="1727488"/>
                  </a:lnTo>
                  <a:lnTo>
                    <a:pt x="240019" y="1716556"/>
                  </a:lnTo>
                  <a:lnTo>
                    <a:pt x="198617" y="1699062"/>
                  </a:lnTo>
                  <a:lnTo>
                    <a:pt x="160807" y="1675599"/>
                  </a:lnTo>
                  <a:lnTo>
                    <a:pt x="127185" y="1646761"/>
                  </a:lnTo>
                  <a:lnTo>
                    <a:pt x="98344" y="1613141"/>
                  </a:lnTo>
                  <a:lnTo>
                    <a:pt x="74878" y="1575334"/>
                  </a:lnTo>
                  <a:lnTo>
                    <a:pt x="57382" y="1533932"/>
                  </a:lnTo>
                  <a:lnTo>
                    <a:pt x="46448" y="1489529"/>
                  </a:lnTo>
                  <a:lnTo>
                    <a:pt x="42671" y="1442720"/>
                  </a:lnTo>
                  <a:lnTo>
                    <a:pt x="42671" y="288543"/>
                  </a:lnTo>
                  <a:close/>
                </a:path>
                <a:path w="8510270" h="3485515">
                  <a:moveTo>
                    <a:pt x="0" y="2139188"/>
                  </a:moveTo>
                  <a:lnTo>
                    <a:pt x="4337" y="2090786"/>
                  </a:lnTo>
                  <a:lnTo>
                    <a:pt x="16844" y="2045233"/>
                  </a:lnTo>
                  <a:lnTo>
                    <a:pt x="36760" y="2003288"/>
                  </a:lnTo>
                  <a:lnTo>
                    <a:pt x="63323" y="1965711"/>
                  </a:lnTo>
                  <a:lnTo>
                    <a:pt x="95774" y="1933263"/>
                  </a:lnTo>
                  <a:lnTo>
                    <a:pt x="133351" y="1906702"/>
                  </a:lnTo>
                  <a:lnTo>
                    <a:pt x="175295" y="1886790"/>
                  </a:lnTo>
                  <a:lnTo>
                    <a:pt x="220845" y="1874285"/>
                  </a:lnTo>
                  <a:lnTo>
                    <a:pt x="269240" y="1869947"/>
                  </a:lnTo>
                  <a:lnTo>
                    <a:pt x="8234680" y="1869947"/>
                  </a:lnTo>
                  <a:lnTo>
                    <a:pt x="8283081" y="1874285"/>
                  </a:lnTo>
                  <a:lnTo>
                    <a:pt x="8328634" y="1886790"/>
                  </a:lnTo>
                  <a:lnTo>
                    <a:pt x="8370579" y="1906702"/>
                  </a:lnTo>
                  <a:lnTo>
                    <a:pt x="8408156" y="1933263"/>
                  </a:lnTo>
                  <a:lnTo>
                    <a:pt x="8440604" y="1965711"/>
                  </a:lnTo>
                  <a:lnTo>
                    <a:pt x="8467165" y="2003288"/>
                  </a:lnTo>
                  <a:lnTo>
                    <a:pt x="8487077" y="2045233"/>
                  </a:lnTo>
                  <a:lnTo>
                    <a:pt x="8499582" y="2090786"/>
                  </a:lnTo>
                  <a:lnTo>
                    <a:pt x="8503920" y="2139188"/>
                  </a:lnTo>
                  <a:lnTo>
                    <a:pt x="8503920" y="3216147"/>
                  </a:lnTo>
                  <a:lnTo>
                    <a:pt x="8499582" y="3264542"/>
                  </a:lnTo>
                  <a:lnTo>
                    <a:pt x="8487077" y="3310092"/>
                  </a:lnTo>
                  <a:lnTo>
                    <a:pt x="8467165" y="3352036"/>
                  </a:lnTo>
                  <a:lnTo>
                    <a:pt x="8440604" y="3389613"/>
                  </a:lnTo>
                  <a:lnTo>
                    <a:pt x="8408156" y="3422064"/>
                  </a:lnTo>
                  <a:lnTo>
                    <a:pt x="8370579" y="3448627"/>
                  </a:lnTo>
                  <a:lnTo>
                    <a:pt x="8328634" y="3468543"/>
                  </a:lnTo>
                  <a:lnTo>
                    <a:pt x="8283081" y="3481050"/>
                  </a:lnTo>
                  <a:lnTo>
                    <a:pt x="8234680" y="3485388"/>
                  </a:lnTo>
                  <a:lnTo>
                    <a:pt x="269240" y="3485388"/>
                  </a:lnTo>
                  <a:lnTo>
                    <a:pt x="220845" y="3481050"/>
                  </a:lnTo>
                  <a:lnTo>
                    <a:pt x="175295" y="3468543"/>
                  </a:lnTo>
                  <a:lnTo>
                    <a:pt x="133351" y="3448627"/>
                  </a:lnTo>
                  <a:lnTo>
                    <a:pt x="95774" y="3422064"/>
                  </a:lnTo>
                  <a:lnTo>
                    <a:pt x="63323" y="3389613"/>
                  </a:lnTo>
                  <a:lnTo>
                    <a:pt x="36760" y="3352036"/>
                  </a:lnTo>
                  <a:lnTo>
                    <a:pt x="16844" y="3310092"/>
                  </a:lnTo>
                  <a:lnTo>
                    <a:pt x="4337" y="3264542"/>
                  </a:lnTo>
                  <a:lnTo>
                    <a:pt x="0" y="3216147"/>
                  </a:lnTo>
                  <a:lnTo>
                    <a:pt x="0" y="2139188"/>
                  </a:lnTo>
                  <a:close/>
                </a:path>
              </a:pathLst>
            </a:custGeom>
            <a:ln w="25400">
              <a:solidFill>
                <a:srgbClr val="285D87"/>
              </a:solidFill>
              <a:prstDash val="sysDash"/>
            </a:ln>
          </p:spPr>
          <p:txBody>
            <a:bodyPr wrap="square" lIns="0" tIns="0" rIns="0" bIns="0" rtlCol="0"/>
            <a:lstStyle/>
            <a:p>
              <a:endParaRPr/>
            </a:p>
          </p:txBody>
        </p:sp>
      </p:grpSp>
      <p:sp>
        <p:nvSpPr>
          <p:cNvPr id="22" name="object 22"/>
          <p:cNvSpPr txBox="1"/>
          <p:nvPr/>
        </p:nvSpPr>
        <p:spPr>
          <a:xfrm>
            <a:off x="7690866" y="1763090"/>
            <a:ext cx="929640" cy="300355"/>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a:cs typeface="Arial"/>
              </a:rPr>
              <a:t>Train</a:t>
            </a:r>
            <a:r>
              <a:rPr sz="1800" b="1" spc="5" dirty="0">
                <a:latin typeface="Arial"/>
                <a:cs typeface="Arial"/>
              </a:rPr>
              <a:t>i</a:t>
            </a:r>
            <a:r>
              <a:rPr sz="1800" b="1" dirty="0">
                <a:latin typeface="Arial"/>
                <a:cs typeface="Arial"/>
              </a:rPr>
              <a:t>ng</a:t>
            </a:r>
            <a:endParaRPr sz="1800">
              <a:latin typeface="Arial"/>
              <a:cs typeface="Arial"/>
            </a:endParaRPr>
          </a:p>
        </p:txBody>
      </p:sp>
      <p:sp>
        <p:nvSpPr>
          <p:cNvPr id="23" name="object 23"/>
          <p:cNvSpPr txBox="1"/>
          <p:nvPr/>
        </p:nvSpPr>
        <p:spPr>
          <a:xfrm>
            <a:off x="7671561" y="3640023"/>
            <a:ext cx="1143000"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a:cs typeface="Arial"/>
              </a:rPr>
              <a:t>Prediction</a:t>
            </a:r>
            <a:endParaRPr sz="1800">
              <a:latin typeface="Arial"/>
              <a:cs typeface="Arial"/>
            </a:endParaRPr>
          </a:p>
        </p:txBody>
      </p:sp>
      <p:grpSp>
        <p:nvGrpSpPr>
          <p:cNvPr id="24" name="object 24"/>
          <p:cNvGrpSpPr/>
          <p:nvPr/>
        </p:nvGrpSpPr>
        <p:grpSpPr>
          <a:xfrm>
            <a:off x="492251" y="1124711"/>
            <a:ext cx="2034539" cy="1480185"/>
            <a:chOff x="492251" y="1124711"/>
            <a:chExt cx="2034539" cy="1480185"/>
          </a:xfrm>
        </p:grpSpPr>
        <p:pic>
          <p:nvPicPr>
            <p:cNvPr id="25" name="object 25"/>
            <p:cNvPicPr/>
            <p:nvPr/>
          </p:nvPicPr>
          <p:blipFill>
            <a:blip r:embed="rId4" cstate="print"/>
            <a:stretch>
              <a:fillRect/>
            </a:stretch>
          </p:blipFill>
          <p:spPr>
            <a:xfrm>
              <a:off x="492251" y="1124711"/>
              <a:ext cx="929640" cy="931163"/>
            </a:xfrm>
            <a:prstGeom prst="rect">
              <a:avLst/>
            </a:prstGeom>
          </p:spPr>
        </p:pic>
        <p:pic>
          <p:nvPicPr>
            <p:cNvPr id="26" name="object 26"/>
            <p:cNvPicPr/>
            <p:nvPr/>
          </p:nvPicPr>
          <p:blipFill>
            <a:blip r:embed="rId5" cstate="print"/>
            <a:stretch>
              <a:fillRect/>
            </a:stretch>
          </p:blipFill>
          <p:spPr>
            <a:xfrm>
              <a:off x="646175" y="2202179"/>
              <a:ext cx="761999" cy="402336"/>
            </a:xfrm>
            <a:prstGeom prst="rect">
              <a:avLst/>
            </a:prstGeom>
          </p:spPr>
        </p:pic>
        <p:pic>
          <p:nvPicPr>
            <p:cNvPr id="27" name="object 27"/>
            <p:cNvPicPr/>
            <p:nvPr/>
          </p:nvPicPr>
          <p:blipFill>
            <a:blip r:embed="rId6" cstate="print"/>
            <a:stretch>
              <a:fillRect/>
            </a:stretch>
          </p:blipFill>
          <p:spPr>
            <a:xfrm>
              <a:off x="1548384" y="1257299"/>
              <a:ext cx="978408" cy="757427"/>
            </a:xfrm>
            <a:prstGeom prst="rect">
              <a:avLst/>
            </a:prstGeom>
          </p:spPr>
        </p:pic>
      </p:grpSp>
      <p:sp>
        <p:nvSpPr>
          <p:cNvPr id="28" name="object 28"/>
          <p:cNvSpPr txBox="1"/>
          <p:nvPr/>
        </p:nvSpPr>
        <p:spPr>
          <a:xfrm>
            <a:off x="899160" y="1770888"/>
            <a:ext cx="421005" cy="247015"/>
          </a:xfrm>
          <a:prstGeom prst="rect">
            <a:avLst/>
          </a:prstGeom>
          <a:solidFill>
            <a:srgbClr val="CCCCCC">
              <a:alpha val="65881"/>
            </a:srgbClr>
          </a:solidFill>
        </p:spPr>
        <p:txBody>
          <a:bodyPr vert="horz" wrap="square" lIns="0" tIns="42545" rIns="0" bIns="0" rtlCol="0">
            <a:spAutoFit/>
          </a:bodyPr>
          <a:lstStyle/>
          <a:p>
            <a:pPr marL="92075">
              <a:lnSpc>
                <a:spcPct val="100000"/>
              </a:lnSpc>
              <a:spcBef>
                <a:spcPts val="335"/>
              </a:spcBef>
            </a:pPr>
            <a:r>
              <a:rPr sz="1000" b="1" spc="-5" dirty="0">
                <a:solidFill>
                  <a:srgbClr val="2C608A"/>
                </a:solidFill>
                <a:latin typeface="Arial"/>
                <a:cs typeface="Arial"/>
              </a:rPr>
              <a:t>Yes</a:t>
            </a:r>
            <a:endParaRPr sz="1000">
              <a:latin typeface="Arial"/>
              <a:cs typeface="Arial"/>
            </a:endParaRPr>
          </a:p>
        </p:txBody>
      </p:sp>
      <p:sp>
        <p:nvSpPr>
          <p:cNvPr id="29" name="object 29"/>
          <p:cNvSpPr txBox="1"/>
          <p:nvPr/>
        </p:nvSpPr>
        <p:spPr>
          <a:xfrm>
            <a:off x="1063752" y="2470404"/>
            <a:ext cx="411480" cy="247015"/>
          </a:xfrm>
          <a:prstGeom prst="rect">
            <a:avLst/>
          </a:prstGeom>
          <a:solidFill>
            <a:srgbClr val="CCCCCC">
              <a:alpha val="65881"/>
            </a:srgbClr>
          </a:solidFill>
        </p:spPr>
        <p:txBody>
          <a:bodyPr vert="horz" wrap="square" lIns="0" tIns="43815" rIns="0" bIns="0" rtlCol="0">
            <a:spAutoFit/>
          </a:bodyPr>
          <a:lstStyle/>
          <a:p>
            <a:pPr marL="91440">
              <a:lnSpc>
                <a:spcPct val="100000"/>
              </a:lnSpc>
              <a:spcBef>
                <a:spcPts val="345"/>
              </a:spcBef>
            </a:pPr>
            <a:r>
              <a:rPr sz="1000" b="1" spc="-5" dirty="0">
                <a:solidFill>
                  <a:srgbClr val="2C608A"/>
                </a:solidFill>
                <a:latin typeface="Arial"/>
                <a:cs typeface="Arial"/>
              </a:rPr>
              <a:t>Yes</a:t>
            </a:r>
            <a:endParaRPr sz="1000">
              <a:latin typeface="Arial"/>
              <a:cs typeface="Arial"/>
            </a:endParaRPr>
          </a:p>
        </p:txBody>
      </p:sp>
      <p:sp>
        <p:nvSpPr>
          <p:cNvPr id="30" name="object 30"/>
          <p:cNvSpPr txBox="1"/>
          <p:nvPr/>
        </p:nvSpPr>
        <p:spPr>
          <a:xfrm>
            <a:off x="2276855" y="1891283"/>
            <a:ext cx="356870" cy="247015"/>
          </a:xfrm>
          <a:prstGeom prst="rect">
            <a:avLst/>
          </a:prstGeom>
          <a:solidFill>
            <a:srgbClr val="CCCCCC">
              <a:alpha val="65881"/>
            </a:srgbClr>
          </a:solidFill>
        </p:spPr>
        <p:txBody>
          <a:bodyPr vert="horz" wrap="square" lIns="0" tIns="42545" rIns="0" bIns="0" rtlCol="0">
            <a:spAutoFit/>
          </a:bodyPr>
          <a:lstStyle/>
          <a:p>
            <a:pPr marL="92075">
              <a:lnSpc>
                <a:spcPct val="100000"/>
              </a:lnSpc>
              <a:spcBef>
                <a:spcPts val="335"/>
              </a:spcBef>
            </a:pPr>
            <a:r>
              <a:rPr sz="1000" b="1" spc="-5" dirty="0">
                <a:solidFill>
                  <a:srgbClr val="FF0000"/>
                </a:solidFill>
                <a:latin typeface="Arial"/>
                <a:cs typeface="Arial"/>
              </a:rPr>
              <a:t>No</a:t>
            </a:r>
            <a:endParaRPr sz="1000">
              <a:latin typeface="Arial"/>
              <a:cs typeface="Arial"/>
            </a:endParaRPr>
          </a:p>
        </p:txBody>
      </p:sp>
      <p:grpSp>
        <p:nvGrpSpPr>
          <p:cNvPr id="31" name="object 31"/>
          <p:cNvGrpSpPr/>
          <p:nvPr/>
        </p:nvGrpSpPr>
        <p:grpSpPr>
          <a:xfrm>
            <a:off x="1141475" y="2144267"/>
            <a:ext cx="3700779" cy="2301240"/>
            <a:chOff x="1141475" y="2144267"/>
            <a:chExt cx="3700779" cy="2301240"/>
          </a:xfrm>
        </p:grpSpPr>
        <p:pic>
          <p:nvPicPr>
            <p:cNvPr id="32" name="object 32"/>
            <p:cNvPicPr/>
            <p:nvPr/>
          </p:nvPicPr>
          <p:blipFill>
            <a:blip r:embed="rId3" cstate="print"/>
            <a:stretch>
              <a:fillRect/>
            </a:stretch>
          </p:blipFill>
          <p:spPr>
            <a:xfrm>
              <a:off x="3628643" y="3233927"/>
              <a:ext cx="1213103" cy="1211580"/>
            </a:xfrm>
            <a:prstGeom prst="rect">
              <a:avLst/>
            </a:prstGeom>
          </p:spPr>
        </p:pic>
        <p:pic>
          <p:nvPicPr>
            <p:cNvPr id="33" name="object 33"/>
            <p:cNvPicPr/>
            <p:nvPr/>
          </p:nvPicPr>
          <p:blipFill>
            <a:blip r:embed="rId7" cstate="print"/>
            <a:stretch>
              <a:fillRect/>
            </a:stretch>
          </p:blipFill>
          <p:spPr>
            <a:xfrm>
              <a:off x="3998975" y="3435095"/>
              <a:ext cx="472439" cy="472439"/>
            </a:xfrm>
            <a:prstGeom prst="rect">
              <a:avLst/>
            </a:prstGeom>
          </p:spPr>
        </p:pic>
        <p:pic>
          <p:nvPicPr>
            <p:cNvPr id="34" name="object 34"/>
            <p:cNvPicPr/>
            <p:nvPr/>
          </p:nvPicPr>
          <p:blipFill>
            <a:blip r:embed="rId8" cstate="print"/>
            <a:stretch>
              <a:fillRect/>
            </a:stretch>
          </p:blipFill>
          <p:spPr>
            <a:xfrm>
              <a:off x="1141475" y="3197351"/>
              <a:ext cx="1405127" cy="1054608"/>
            </a:xfrm>
            <a:prstGeom prst="rect">
              <a:avLst/>
            </a:prstGeom>
          </p:spPr>
        </p:pic>
        <p:pic>
          <p:nvPicPr>
            <p:cNvPr id="35" name="object 35"/>
            <p:cNvPicPr/>
            <p:nvPr/>
          </p:nvPicPr>
          <p:blipFill>
            <a:blip r:embed="rId9" cstate="print"/>
            <a:stretch>
              <a:fillRect/>
            </a:stretch>
          </p:blipFill>
          <p:spPr>
            <a:xfrm>
              <a:off x="1650491" y="2144267"/>
              <a:ext cx="573024" cy="505968"/>
            </a:xfrm>
            <a:prstGeom prst="rect">
              <a:avLst/>
            </a:prstGeom>
          </p:spPr>
        </p:pic>
      </p:grpSp>
      <p:sp>
        <p:nvSpPr>
          <p:cNvPr id="36" name="object 36"/>
          <p:cNvSpPr txBox="1"/>
          <p:nvPr/>
        </p:nvSpPr>
        <p:spPr>
          <a:xfrm>
            <a:off x="2136648" y="2459735"/>
            <a:ext cx="411480" cy="245745"/>
          </a:xfrm>
          <a:prstGeom prst="rect">
            <a:avLst/>
          </a:prstGeom>
          <a:solidFill>
            <a:srgbClr val="CCCCCC">
              <a:alpha val="65881"/>
            </a:srgbClr>
          </a:solidFill>
        </p:spPr>
        <p:txBody>
          <a:bodyPr vert="horz" wrap="square" lIns="0" tIns="42544" rIns="0" bIns="0" rtlCol="0">
            <a:spAutoFit/>
          </a:bodyPr>
          <a:lstStyle/>
          <a:p>
            <a:pPr marL="91440">
              <a:lnSpc>
                <a:spcPct val="100000"/>
              </a:lnSpc>
              <a:spcBef>
                <a:spcPts val="334"/>
              </a:spcBef>
            </a:pPr>
            <a:r>
              <a:rPr sz="1000" b="1" spc="-5" dirty="0">
                <a:solidFill>
                  <a:srgbClr val="2C608A"/>
                </a:solidFill>
                <a:latin typeface="Arial"/>
                <a:cs typeface="Arial"/>
              </a:rPr>
              <a:t>Yes</a:t>
            </a:r>
            <a:endParaRPr sz="1000">
              <a:latin typeface="Arial"/>
              <a:cs typeface="Arial"/>
            </a:endParaRPr>
          </a:p>
        </p:txBody>
      </p:sp>
      <p:sp>
        <p:nvSpPr>
          <p:cNvPr id="37" name="TextBox 36">
            <a:extLst>
              <a:ext uri="{FF2B5EF4-FFF2-40B4-BE49-F238E27FC236}">
                <a16:creationId xmlns:a16="http://schemas.microsoft.com/office/drawing/2014/main" id="{96133299-5EB3-B9B9-7485-95E7940A609D}"/>
              </a:ext>
            </a:extLst>
          </p:cNvPr>
          <p:cNvSpPr txBox="1"/>
          <p:nvPr/>
        </p:nvSpPr>
        <p:spPr>
          <a:xfrm>
            <a:off x="5137655" y="1165226"/>
            <a:ext cx="2787145" cy="1569660"/>
          </a:xfrm>
          <a:prstGeom prst="rect">
            <a:avLst/>
          </a:prstGeom>
          <a:noFill/>
        </p:spPr>
        <p:txBody>
          <a:bodyPr wrap="square">
            <a:spAutoFit/>
          </a:bodyPr>
          <a:lstStyle/>
          <a:p>
            <a:r>
              <a:rPr lang="en-US" sz="1600" b="1" dirty="0"/>
              <a:t>conditions: </a:t>
            </a:r>
          </a:p>
          <a:p>
            <a:r>
              <a:rPr lang="en-US" sz="1600" dirty="0"/>
              <a:t>Flat Surface?</a:t>
            </a:r>
          </a:p>
          <a:p>
            <a:r>
              <a:rPr lang="en-US" sz="1600" dirty="0"/>
              <a:t>Legs or Support?</a:t>
            </a:r>
          </a:p>
          <a:p>
            <a:r>
              <a:rPr lang="en-US" sz="1600" dirty="0"/>
              <a:t>Height Consistency?</a:t>
            </a:r>
          </a:p>
          <a:p>
            <a:r>
              <a:rPr lang="en-US" sz="1600" dirty="0"/>
              <a:t>Edges and Corners?</a:t>
            </a:r>
          </a:p>
          <a:p>
            <a:r>
              <a:rPr lang="en-US" sz="1600" dirty="0"/>
              <a:t>Shadows and Reflections?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2" y="0"/>
            <a:ext cx="9153525" cy="5143500"/>
            <a:chOff x="-4762" y="0"/>
            <a:chExt cx="9153525" cy="5143500"/>
          </a:xfrm>
        </p:grpSpPr>
        <p:pic>
          <p:nvPicPr>
            <p:cNvPr id="3" name="object 3"/>
            <p:cNvPicPr/>
            <p:nvPr/>
          </p:nvPicPr>
          <p:blipFill>
            <a:blip r:embed="rId3" cstate="print"/>
            <a:stretch>
              <a:fillRect/>
            </a:stretch>
          </p:blipFill>
          <p:spPr>
            <a:xfrm>
              <a:off x="3549396" y="1763267"/>
              <a:ext cx="1703831" cy="1703831"/>
            </a:xfrm>
            <a:prstGeom prst="rect">
              <a:avLst/>
            </a:prstGeom>
          </p:spPr>
        </p:pic>
        <p:sp>
          <p:nvSpPr>
            <p:cNvPr id="4" name="object 4"/>
            <p:cNvSpPr/>
            <p:nvPr/>
          </p:nvSpPr>
          <p:spPr>
            <a:xfrm>
              <a:off x="2558033" y="2271522"/>
              <a:ext cx="556260" cy="344805"/>
            </a:xfrm>
            <a:custGeom>
              <a:avLst/>
              <a:gdLst/>
              <a:ahLst/>
              <a:cxnLst/>
              <a:rect l="l" t="t" r="r" b="b"/>
              <a:pathLst>
                <a:path w="556260" h="344805">
                  <a:moveTo>
                    <a:pt x="384048" y="0"/>
                  </a:moveTo>
                  <a:lnTo>
                    <a:pt x="384048" y="86105"/>
                  </a:lnTo>
                  <a:lnTo>
                    <a:pt x="0" y="86105"/>
                  </a:lnTo>
                  <a:lnTo>
                    <a:pt x="0" y="258317"/>
                  </a:lnTo>
                  <a:lnTo>
                    <a:pt x="384048" y="258317"/>
                  </a:lnTo>
                  <a:lnTo>
                    <a:pt x="384048" y="344423"/>
                  </a:lnTo>
                  <a:lnTo>
                    <a:pt x="556260" y="172211"/>
                  </a:lnTo>
                  <a:lnTo>
                    <a:pt x="384048" y="0"/>
                  </a:lnTo>
                  <a:close/>
                </a:path>
              </a:pathLst>
            </a:custGeom>
            <a:solidFill>
              <a:srgbClr val="3981B9"/>
            </a:solidFill>
          </p:spPr>
          <p:txBody>
            <a:bodyPr wrap="square" lIns="0" tIns="0" rIns="0" bIns="0" rtlCol="0"/>
            <a:lstStyle/>
            <a:p>
              <a:endParaRPr/>
            </a:p>
          </p:txBody>
        </p:sp>
        <p:sp>
          <p:nvSpPr>
            <p:cNvPr id="5" name="object 5"/>
            <p:cNvSpPr/>
            <p:nvPr/>
          </p:nvSpPr>
          <p:spPr>
            <a:xfrm>
              <a:off x="2558033" y="2271522"/>
              <a:ext cx="556260" cy="344805"/>
            </a:xfrm>
            <a:custGeom>
              <a:avLst/>
              <a:gdLst/>
              <a:ahLst/>
              <a:cxnLst/>
              <a:rect l="l" t="t" r="r" b="b"/>
              <a:pathLst>
                <a:path w="556260" h="344805">
                  <a:moveTo>
                    <a:pt x="0" y="86105"/>
                  </a:moveTo>
                  <a:lnTo>
                    <a:pt x="384048" y="86105"/>
                  </a:lnTo>
                  <a:lnTo>
                    <a:pt x="384048" y="0"/>
                  </a:lnTo>
                  <a:lnTo>
                    <a:pt x="556260" y="172211"/>
                  </a:lnTo>
                  <a:lnTo>
                    <a:pt x="384048" y="344423"/>
                  </a:lnTo>
                  <a:lnTo>
                    <a:pt x="384048" y="258317"/>
                  </a:lnTo>
                  <a:lnTo>
                    <a:pt x="0" y="258317"/>
                  </a:lnTo>
                  <a:lnTo>
                    <a:pt x="0" y="86105"/>
                  </a:lnTo>
                  <a:close/>
                </a:path>
              </a:pathLst>
            </a:custGeom>
            <a:ln w="25400">
              <a:solidFill>
                <a:srgbClr val="285D87"/>
              </a:solidFill>
            </a:ln>
          </p:spPr>
          <p:txBody>
            <a:bodyPr wrap="square" lIns="0" tIns="0" rIns="0" bIns="0" rtlCol="0"/>
            <a:lstStyle/>
            <a:p>
              <a:endParaRPr/>
            </a:p>
          </p:txBody>
        </p:sp>
        <p:sp>
          <p:nvSpPr>
            <p:cNvPr id="6" name="object 6"/>
            <p:cNvSpPr/>
            <p:nvPr/>
          </p:nvSpPr>
          <p:spPr>
            <a:xfrm>
              <a:off x="5694426" y="2300477"/>
              <a:ext cx="554990" cy="344805"/>
            </a:xfrm>
            <a:custGeom>
              <a:avLst/>
              <a:gdLst/>
              <a:ahLst/>
              <a:cxnLst/>
              <a:rect l="l" t="t" r="r" b="b"/>
              <a:pathLst>
                <a:path w="554989" h="344805">
                  <a:moveTo>
                    <a:pt x="382524" y="0"/>
                  </a:moveTo>
                  <a:lnTo>
                    <a:pt x="382524" y="86106"/>
                  </a:lnTo>
                  <a:lnTo>
                    <a:pt x="0" y="86106"/>
                  </a:lnTo>
                  <a:lnTo>
                    <a:pt x="0" y="258318"/>
                  </a:lnTo>
                  <a:lnTo>
                    <a:pt x="382524" y="258318"/>
                  </a:lnTo>
                  <a:lnTo>
                    <a:pt x="382524" y="344424"/>
                  </a:lnTo>
                  <a:lnTo>
                    <a:pt x="554736" y="172212"/>
                  </a:lnTo>
                  <a:lnTo>
                    <a:pt x="382524" y="0"/>
                  </a:lnTo>
                  <a:close/>
                </a:path>
              </a:pathLst>
            </a:custGeom>
            <a:solidFill>
              <a:srgbClr val="3981B9"/>
            </a:solidFill>
          </p:spPr>
          <p:txBody>
            <a:bodyPr wrap="square" lIns="0" tIns="0" rIns="0" bIns="0" rtlCol="0"/>
            <a:lstStyle/>
            <a:p>
              <a:endParaRPr/>
            </a:p>
          </p:txBody>
        </p:sp>
        <p:sp>
          <p:nvSpPr>
            <p:cNvPr id="7" name="object 7"/>
            <p:cNvSpPr/>
            <p:nvPr/>
          </p:nvSpPr>
          <p:spPr>
            <a:xfrm>
              <a:off x="5694426" y="2300477"/>
              <a:ext cx="554990" cy="344805"/>
            </a:xfrm>
            <a:custGeom>
              <a:avLst/>
              <a:gdLst/>
              <a:ahLst/>
              <a:cxnLst/>
              <a:rect l="l" t="t" r="r" b="b"/>
              <a:pathLst>
                <a:path w="554989" h="344805">
                  <a:moveTo>
                    <a:pt x="0" y="86106"/>
                  </a:moveTo>
                  <a:lnTo>
                    <a:pt x="382524" y="86106"/>
                  </a:lnTo>
                  <a:lnTo>
                    <a:pt x="382524" y="0"/>
                  </a:lnTo>
                  <a:lnTo>
                    <a:pt x="554736" y="172212"/>
                  </a:lnTo>
                  <a:lnTo>
                    <a:pt x="382524" y="344424"/>
                  </a:lnTo>
                  <a:lnTo>
                    <a:pt x="382524" y="258318"/>
                  </a:lnTo>
                  <a:lnTo>
                    <a:pt x="0" y="258318"/>
                  </a:lnTo>
                  <a:lnTo>
                    <a:pt x="0" y="86106"/>
                  </a:lnTo>
                  <a:close/>
                </a:path>
              </a:pathLst>
            </a:custGeom>
            <a:ln w="25400">
              <a:solidFill>
                <a:srgbClr val="285D87"/>
              </a:solidFill>
            </a:ln>
          </p:spPr>
          <p:txBody>
            <a:bodyPr wrap="square" lIns="0" tIns="0" rIns="0" bIns="0" rtlCol="0"/>
            <a:lstStyle/>
            <a:p>
              <a:endParaRPr/>
            </a:p>
          </p:txBody>
        </p:sp>
      </p:grpSp>
      <p:sp>
        <p:nvSpPr>
          <p:cNvPr id="8" name="object 8"/>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295" dirty="0"/>
              <a:t>What</a:t>
            </a:r>
            <a:r>
              <a:rPr spc="-145" dirty="0"/>
              <a:t> </a:t>
            </a:r>
            <a:r>
              <a:rPr spc="-65" dirty="0"/>
              <a:t>is</a:t>
            </a:r>
            <a:r>
              <a:rPr spc="-140" dirty="0"/>
              <a:t> </a:t>
            </a:r>
            <a:r>
              <a:rPr spc="-204" dirty="0"/>
              <a:t>Machine</a:t>
            </a:r>
            <a:r>
              <a:rPr spc="-145" dirty="0"/>
              <a:t> </a:t>
            </a:r>
            <a:r>
              <a:rPr spc="-365" dirty="0"/>
              <a:t>L</a:t>
            </a:r>
            <a:r>
              <a:rPr spc="-240" dirty="0"/>
              <a:t>ea</a:t>
            </a:r>
            <a:r>
              <a:rPr spc="-195" dirty="0"/>
              <a:t>r</a:t>
            </a:r>
            <a:r>
              <a:rPr spc="-100" dirty="0"/>
              <a:t>ning?</a:t>
            </a:r>
          </a:p>
        </p:txBody>
      </p:sp>
      <p:sp>
        <p:nvSpPr>
          <p:cNvPr id="9" name="object 9"/>
          <p:cNvSpPr txBox="1"/>
          <p:nvPr/>
        </p:nvSpPr>
        <p:spPr>
          <a:xfrm>
            <a:off x="1391538" y="2206574"/>
            <a:ext cx="70421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Input</a:t>
            </a:r>
            <a:endParaRPr sz="2400">
              <a:latin typeface="Arial MT"/>
              <a:cs typeface="Arial MT"/>
            </a:endParaRPr>
          </a:p>
        </p:txBody>
      </p:sp>
      <p:sp>
        <p:nvSpPr>
          <p:cNvPr id="10" name="object 10"/>
          <p:cNvSpPr txBox="1"/>
          <p:nvPr/>
        </p:nvSpPr>
        <p:spPr>
          <a:xfrm>
            <a:off x="684987" y="1182115"/>
            <a:ext cx="7733665" cy="574675"/>
          </a:xfrm>
          <a:prstGeom prst="rect">
            <a:avLst/>
          </a:prstGeom>
        </p:spPr>
        <p:txBody>
          <a:bodyPr vert="horz" wrap="square" lIns="0" tIns="12700" rIns="0" bIns="0" rtlCol="0">
            <a:spAutoFit/>
          </a:bodyPr>
          <a:lstStyle/>
          <a:p>
            <a:pPr marL="367665" indent="-355600">
              <a:lnSpc>
                <a:spcPct val="100000"/>
              </a:lnSpc>
              <a:spcBef>
                <a:spcPts val="100"/>
              </a:spcBef>
              <a:buSzPct val="111111"/>
              <a:buFont typeface="Arial MT"/>
              <a:buChar char="•"/>
              <a:tabLst>
                <a:tab pos="367665" algn="l"/>
                <a:tab pos="368300" algn="l"/>
              </a:tabLst>
            </a:pPr>
            <a:r>
              <a:rPr sz="1800" spc="-120" dirty="0">
                <a:solidFill>
                  <a:srgbClr val="283149"/>
                </a:solidFill>
                <a:latin typeface="Lucida Sans Unicode"/>
                <a:cs typeface="Lucida Sans Unicode"/>
              </a:rPr>
              <a:t>We</a:t>
            </a:r>
            <a:r>
              <a:rPr sz="1800" spc="-210" dirty="0">
                <a:solidFill>
                  <a:srgbClr val="283149"/>
                </a:solidFill>
                <a:latin typeface="Lucida Sans Unicode"/>
                <a:cs typeface="Lucida Sans Unicode"/>
              </a:rPr>
              <a:t> </a:t>
            </a:r>
            <a:r>
              <a:rPr sz="1800" spc="-95" dirty="0">
                <a:solidFill>
                  <a:srgbClr val="283149"/>
                </a:solidFill>
                <a:latin typeface="Lucida Sans Unicode"/>
                <a:cs typeface="Lucida Sans Unicode"/>
              </a:rPr>
              <a:t>want</a:t>
            </a:r>
            <a:r>
              <a:rPr sz="1800" spc="-200" dirty="0">
                <a:solidFill>
                  <a:srgbClr val="283149"/>
                </a:solidFill>
                <a:latin typeface="Lucida Sans Unicode"/>
                <a:cs typeface="Lucida Sans Unicode"/>
              </a:rPr>
              <a:t> </a:t>
            </a:r>
            <a:r>
              <a:rPr sz="1800" spc="-90" dirty="0">
                <a:solidFill>
                  <a:srgbClr val="283149"/>
                </a:solidFill>
                <a:latin typeface="Lucida Sans Unicode"/>
                <a:cs typeface="Lucida Sans Unicode"/>
              </a:rPr>
              <a:t>a</a:t>
            </a:r>
            <a:r>
              <a:rPr sz="1800" spc="-210" dirty="0">
                <a:solidFill>
                  <a:srgbClr val="283149"/>
                </a:solidFill>
                <a:latin typeface="Lucida Sans Unicode"/>
                <a:cs typeface="Lucida Sans Unicode"/>
              </a:rPr>
              <a:t> </a:t>
            </a:r>
            <a:r>
              <a:rPr sz="1800" spc="-120" dirty="0">
                <a:solidFill>
                  <a:srgbClr val="283149"/>
                </a:solidFill>
                <a:latin typeface="Lucida Sans Unicode"/>
                <a:cs typeface="Lucida Sans Unicode"/>
              </a:rPr>
              <a:t>machine</a:t>
            </a:r>
            <a:r>
              <a:rPr sz="1800" spc="-204" dirty="0">
                <a:solidFill>
                  <a:srgbClr val="283149"/>
                </a:solidFill>
                <a:latin typeface="Lucida Sans Unicode"/>
                <a:cs typeface="Lucida Sans Unicode"/>
              </a:rPr>
              <a:t> </a:t>
            </a:r>
            <a:r>
              <a:rPr sz="1800" spc="-110" dirty="0">
                <a:solidFill>
                  <a:srgbClr val="283149"/>
                </a:solidFill>
                <a:latin typeface="Lucida Sans Unicode"/>
                <a:cs typeface="Lucida Sans Unicode"/>
              </a:rPr>
              <a:t>which</a:t>
            </a:r>
            <a:r>
              <a:rPr sz="1800" spc="-235" dirty="0">
                <a:solidFill>
                  <a:srgbClr val="283149"/>
                </a:solidFill>
                <a:latin typeface="Lucida Sans Unicode"/>
                <a:cs typeface="Lucida Sans Unicode"/>
              </a:rPr>
              <a:t> </a:t>
            </a:r>
            <a:r>
              <a:rPr sz="1800" spc="-110" dirty="0">
                <a:solidFill>
                  <a:srgbClr val="283149"/>
                </a:solidFill>
                <a:latin typeface="Lucida Sans Unicode"/>
                <a:cs typeface="Lucida Sans Unicode"/>
              </a:rPr>
              <a:t>can</a:t>
            </a:r>
            <a:r>
              <a:rPr sz="1800" spc="-200" dirty="0">
                <a:solidFill>
                  <a:srgbClr val="283149"/>
                </a:solidFill>
                <a:latin typeface="Lucida Sans Unicode"/>
                <a:cs typeface="Lucida Sans Unicode"/>
              </a:rPr>
              <a:t> </a:t>
            </a:r>
            <a:r>
              <a:rPr sz="1800" spc="-110" dirty="0">
                <a:solidFill>
                  <a:srgbClr val="283149"/>
                </a:solidFill>
                <a:latin typeface="Lucida Sans Unicode"/>
                <a:cs typeface="Lucida Sans Unicode"/>
              </a:rPr>
              <a:t>predict</a:t>
            </a:r>
            <a:r>
              <a:rPr sz="1800" spc="-180" dirty="0">
                <a:solidFill>
                  <a:srgbClr val="283149"/>
                </a:solidFill>
                <a:latin typeface="Lucida Sans Unicode"/>
                <a:cs typeface="Lucida Sans Unicode"/>
              </a:rPr>
              <a:t> </a:t>
            </a:r>
            <a:r>
              <a:rPr sz="1800" spc="-114" dirty="0">
                <a:solidFill>
                  <a:srgbClr val="283149"/>
                </a:solidFill>
                <a:latin typeface="Lucida Sans Unicode"/>
                <a:cs typeface="Lucida Sans Unicode"/>
              </a:rPr>
              <a:t>output</a:t>
            </a:r>
            <a:r>
              <a:rPr sz="1800" spc="-220" dirty="0">
                <a:solidFill>
                  <a:srgbClr val="283149"/>
                </a:solidFill>
                <a:latin typeface="Lucida Sans Unicode"/>
                <a:cs typeface="Lucida Sans Unicode"/>
              </a:rPr>
              <a:t> </a:t>
            </a:r>
            <a:r>
              <a:rPr sz="1800" spc="-100" dirty="0">
                <a:solidFill>
                  <a:srgbClr val="283149"/>
                </a:solidFill>
                <a:latin typeface="Lucida Sans Unicode"/>
                <a:cs typeface="Lucida Sans Unicode"/>
              </a:rPr>
              <a:t>accurately</a:t>
            </a:r>
            <a:r>
              <a:rPr sz="1800" spc="-200" dirty="0">
                <a:solidFill>
                  <a:srgbClr val="283149"/>
                </a:solidFill>
                <a:latin typeface="Lucida Sans Unicode"/>
                <a:cs typeface="Lucida Sans Unicode"/>
              </a:rPr>
              <a:t> </a:t>
            </a:r>
            <a:r>
              <a:rPr sz="1800" spc="-120" dirty="0">
                <a:solidFill>
                  <a:srgbClr val="283149"/>
                </a:solidFill>
                <a:latin typeface="Lucida Sans Unicode"/>
                <a:cs typeface="Lucida Sans Unicode"/>
              </a:rPr>
              <a:t>(most</a:t>
            </a:r>
            <a:r>
              <a:rPr sz="1800" spc="-200" dirty="0">
                <a:solidFill>
                  <a:srgbClr val="283149"/>
                </a:solidFill>
                <a:latin typeface="Lucida Sans Unicode"/>
                <a:cs typeface="Lucida Sans Unicode"/>
              </a:rPr>
              <a:t> </a:t>
            </a:r>
            <a:r>
              <a:rPr sz="1800" spc="-135" dirty="0">
                <a:solidFill>
                  <a:srgbClr val="283149"/>
                </a:solidFill>
                <a:latin typeface="Lucida Sans Unicode"/>
                <a:cs typeface="Lucida Sans Unicode"/>
              </a:rPr>
              <a:t>of</a:t>
            </a:r>
            <a:r>
              <a:rPr sz="1800" spc="-204" dirty="0">
                <a:solidFill>
                  <a:srgbClr val="283149"/>
                </a:solidFill>
                <a:latin typeface="Lucida Sans Unicode"/>
                <a:cs typeface="Lucida Sans Unicode"/>
              </a:rPr>
              <a:t> </a:t>
            </a:r>
            <a:r>
              <a:rPr sz="1800" spc="-100" dirty="0">
                <a:solidFill>
                  <a:srgbClr val="283149"/>
                </a:solidFill>
                <a:latin typeface="Lucida Sans Unicode"/>
                <a:cs typeface="Lucida Sans Unicode"/>
              </a:rPr>
              <a:t>time)</a:t>
            </a:r>
            <a:r>
              <a:rPr sz="1800" spc="-204" dirty="0">
                <a:solidFill>
                  <a:srgbClr val="283149"/>
                </a:solidFill>
                <a:latin typeface="Lucida Sans Unicode"/>
                <a:cs typeface="Lucida Sans Unicode"/>
              </a:rPr>
              <a:t> </a:t>
            </a:r>
            <a:r>
              <a:rPr sz="1800" spc="-130" dirty="0">
                <a:solidFill>
                  <a:srgbClr val="283149"/>
                </a:solidFill>
                <a:latin typeface="Lucida Sans Unicode"/>
                <a:cs typeface="Lucida Sans Unicode"/>
              </a:rPr>
              <a:t>based</a:t>
            </a:r>
            <a:endParaRPr sz="1800" dirty="0">
              <a:latin typeface="Lucida Sans Unicode"/>
              <a:cs typeface="Lucida Sans Unicode"/>
            </a:endParaRPr>
          </a:p>
          <a:p>
            <a:pPr marL="367665">
              <a:lnSpc>
                <a:spcPct val="100000"/>
              </a:lnSpc>
            </a:pPr>
            <a:r>
              <a:rPr sz="1800" spc="-130" dirty="0">
                <a:solidFill>
                  <a:srgbClr val="283149"/>
                </a:solidFill>
                <a:latin typeface="Lucida Sans Unicode"/>
                <a:cs typeface="Lucida Sans Unicode"/>
              </a:rPr>
              <a:t>on</a:t>
            </a:r>
            <a:r>
              <a:rPr sz="1800" spc="-210" dirty="0">
                <a:solidFill>
                  <a:srgbClr val="283149"/>
                </a:solidFill>
                <a:latin typeface="Lucida Sans Unicode"/>
                <a:cs typeface="Lucida Sans Unicode"/>
              </a:rPr>
              <a:t> </a:t>
            </a:r>
            <a:r>
              <a:rPr sz="1800" spc="-105" dirty="0">
                <a:solidFill>
                  <a:srgbClr val="283149"/>
                </a:solidFill>
                <a:latin typeface="Lucida Sans Unicode"/>
                <a:cs typeface="Lucida Sans Unicode"/>
              </a:rPr>
              <a:t>in</a:t>
            </a:r>
            <a:r>
              <a:rPr sz="1800" spc="-150" dirty="0">
                <a:solidFill>
                  <a:srgbClr val="283149"/>
                </a:solidFill>
                <a:latin typeface="Lucida Sans Unicode"/>
                <a:cs typeface="Lucida Sans Unicode"/>
              </a:rPr>
              <a:t>p</a:t>
            </a:r>
            <a:r>
              <a:rPr sz="1800" spc="-105" dirty="0">
                <a:solidFill>
                  <a:srgbClr val="283149"/>
                </a:solidFill>
                <a:latin typeface="Lucida Sans Unicode"/>
                <a:cs typeface="Lucida Sans Unicode"/>
              </a:rPr>
              <a:t>ut</a:t>
            </a:r>
            <a:r>
              <a:rPr sz="1800" spc="-220" dirty="0">
                <a:solidFill>
                  <a:srgbClr val="283149"/>
                </a:solidFill>
                <a:latin typeface="Lucida Sans Unicode"/>
                <a:cs typeface="Lucida Sans Unicode"/>
              </a:rPr>
              <a:t> </a:t>
            </a:r>
            <a:r>
              <a:rPr sz="1800" spc="-95" dirty="0">
                <a:solidFill>
                  <a:srgbClr val="283149"/>
                </a:solidFill>
                <a:latin typeface="Lucida Sans Unicode"/>
                <a:cs typeface="Lucida Sans Unicode"/>
              </a:rPr>
              <a:t>data</a:t>
            </a:r>
            <a:r>
              <a:rPr sz="1800" spc="-125" dirty="0">
                <a:solidFill>
                  <a:srgbClr val="283149"/>
                </a:solidFill>
                <a:latin typeface="Lucida Sans Unicode"/>
                <a:cs typeface="Lucida Sans Unicode"/>
              </a:rPr>
              <a:t>.</a:t>
            </a:r>
            <a:endParaRPr sz="1800" dirty="0">
              <a:latin typeface="Lucida Sans Unicode"/>
              <a:cs typeface="Lucida Sans Unicode"/>
            </a:endParaRPr>
          </a:p>
        </p:txBody>
      </p:sp>
      <p:sp>
        <p:nvSpPr>
          <p:cNvPr id="11" name="object 11"/>
          <p:cNvSpPr txBox="1"/>
          <p:nvPr/>
        </p:nvSpPr>
        <p:spPr>
          <a:xfrm>
            <a:off x="6777355" y="2267457"/>
            <a:ext cx="941069"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Out</a:t>
            </a:r>
            <a:r>
              <a:rPr sz="2400" spc="-5" dirty="0">
                <a:latin typeface="Arial MT"/>
                <a:cs typeface="Arial MT"/>
              </a:rPr>
              <a:t>put</a:t>
            </a:r>
            <a:endParaRPr sz="2400">
              <a:latin typeface="Arial MT"/>
              <a:cs typeface="Arial MT"/>
            </a:endParaRPr>
          </a:p>
        </p:txBody>
      </p:sp>
      <p:sp>
        <p:nvSpPr>
          <p:cNvPr id="12" name="object 12"/>
          <p:cNvSpPr txBox="1"/>
          <p:nvPr/>
        </p:nvSpPr>
        <p:spPr>
          <a:xfrm>
            <a:off x="4050919" y="2240737"/>
            <a:ext cx="712470" cy="269240"/>
          </a:xfrm>
          <a:prstGeom prst="rect">
            <a:avLst/>
          </a:prstGeom>
        </p:spPr>
        <p:txBody>
          <a:bodyPr vert="horz" wrap="square" lIns="0" tIns="12065" rIns="0" bIns="0" rtlCol="0">
            <a:spAutoFit/>
          </a:bodyPr>
          <a:lstStyle/>
          <a:p>
            <a:pPr marL="12700">
              <a:lnSpc>
                <a:spcPct val="100000"/>
              </a:lnSpc>
              <a:spcBef>
                <a:spcPts val="95"/>
              </a:spcBef>
            </a:pPr>
            <a:r>
              <a:rPr sz="1600" i="1" spc="-5" dirty="0">
                <a:latin typeface="Arial"/>
                <a:cs typeface="Arial"/>
              </a:rPr>
              <a:t>T</a:t>
            </a:r>
            <a:r>
              <a:rPr sz="1600" i="1" spc="-15" dirty="0">
                <a:latin typeface="Arial"/>
                <a:cs typeface="Arial"/>
              </a:rPr>
              <a:t>r</a:t>
            </a:r>
            <a:r>
              <a:rPr sz="1600" i="1" spc="-5" dirty="0">
                <a:latin typeface="Arial"/>
                <a:cs typeface="Arial"/>
              </a:rPr>
              <a:t>ained</a:t>
            </a:r>
            <a:endParaRPr sz="1600">
              <a:latin typeface="Arial"/>
              <a:cs typeface="Arial"/>
            </a:endParaRPr>
          </a:p>
        </p:txBody>
      </p:sp>
      <p:sp>
        <p:nvSpPr>
          <p:cNvPr id="13" name="object 13"/>
          <p:cNvSpPr txBox="1"/>
          <p:nvPr/>
        </p:nvSpPr>
        <p:spPr>
          <a:xfrm>
            <a:off x="3965194" y="3998163"/>
            <a:ext cx="80264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MT"/>
                <a:cs typeface="Arial MT"/>
              </a:rPr>
              <a:t>R</a:t>
            </a:r>
            <a:r>
              <a:rPr sz="2400" spc="-15" dirty="0">
                <a:latin typeface="Arial MT"/>
                <a:cs typeface="Arial MT"/>
              </a:rPr>
              <a:t>u</a:t>
            </a:r>
            <a:r>
              <a:rPr sz="2400" spc="-5" dirty="0">
                <a:latin typeface="Arial MT"/>
                <a:cs typeface="Arial MT"/>
              </a:rPr>
              <a:t>l</a:t>
            </a:r>
            <a:r>
              <a:rPr sz="2400" spc="-15" dirty="0">
                <a:latin typeface="Arial MT"/>
                <a:cs typeface="Arial MT"/>
              </a:rPr>
              <a:t>e</a:t>
            </a:r>
            <a:r>
              <a:rPr sz="2400" dirty="0">
                <a:latin typeface="Arial MT"/>
                <a:cs typeface="Arial MT"/>
              </a:rPr>
              <a:t>s</a:t>
            </a:r>
            <a:endParaRPr sz="2400">
              <a:latin typeface="Arial MT"/>
              <a:cs typeface="Arial MT"/>
            </a:endParaRPr>
          </a:p>
        </p:txBody>
      </p:sp>
      <p:grpSp>
        <p:nvGrpSpPr>
          <p:cNvPr id="14" name="object 14"/>
          <p:cNvGrpSpPr/>
          <p:nvPr/>
        </p:nvGrpSpPr>
        <p:grpSpPr>
          <a:xfrm>
            <a:off x="166115" y="2848355"/>
            <a:ext cx="8377555" cy="1708150"/>
            <a:chOff x="166115" y="2848355"/>
            <a:chExt cx="8377555" cy="1708150"/>
          </a:xfrm>
        </p:grpSpPr>
        <p:sp>
          <p:nvSpPr>
            <p:cNvPr id="15" name="object 15"/>
            <p:cNvSpPr/>
            <p:nvPr/>
          </p:nvSpPr>
          <p:spPr>
            <a:xfrm>
              <a:off x="4228337" y="3417569"/>
              <a:ext cx="344805" cy="554990"/>
            </a:xfrm>
            <a:custGeom>
              <a:avLst/>
              <a:gdLst/>
              <a:ahLst/>
              <a:cxnLst/>
              <a:rect l="l" t="t" r="r" b="b"/>
              <a:pathLst>
                <a:path w="344804" h="554989">
                  <a:moveTo>
                    <a:pt x="172212" y="0"/>
                  </a:moveTo>
                  <a:lnTo>
                    <a:pt x="0" y="172211"/>
                  </a:lnTo>
                  <a:lnTo>
                    <a:pt x="86106" y="172211"/>
                  </a:lnTo>
                  <a:lnTo>
                    <a:pt x="86106" y="554735"/>
                  </a:lnTo>
                  <a:lnTo>
                    <a:pt x="258317" y="554735"/>
                  </a:lnTo>
                  <a:lnTo>
                    <a:pt x="258317" y="172211"/>
                  </a:lnTo>
                  <a:lnTo>
                    <a:pt x="344424" y="172211"/>
                  </a:lnTo>
                  <a:lnTo>
                    <a:pt x="172212" y="0"/>
                  </a:lnTo>
                  <a:close/>
                </a:path>
              </a:pathLst>
            </a:custGeom>
            <a:solidFill>
              <a:srgbClr val="3981B9"/>
            </a:solidFill>
          </p:spPr>
          <p:txBody>
            <a:bodyPr wrap="square" lIns="0" tIns="0" rIns="0" bIns="0" rtlCol="0"/>
            <a:lstStyle/>
            <a:p>
              <a:endParaRPr/>
            </a:p>
          </p:txBody>
        </p:sp>
        <p:sp>
          <p:nvSpPr>
            <p:cNvPr id="16" name="object 16"/>
            <p:cNvSpPr/>
            <p:nvPr/>
          </p:nvSpPr>
          <p:spPr>
            <a:xfrm>
              <a:off x="4228337" y="3417569"/>
              <a:ext cx="344805" cy="554990"/>
            </a:xfrm>
            <a:custGeom>
              <a:avLst/>
              <a:gdLst/>
              <a:ahLst/>
              <a:cxnLst/>
              <a:rect l="l" t="t" r="r" b="b"/>
              <a:pathLst>
                <a:path w="344804" h="554989">
                  <a:moveTo>
                    <a:pt x="86106" y="554735"/>
                  </a:moveTo>
                  <a:lnTo>
                    <a:pt x="86106" y="172211"/>
                  </a:lnTo>
                  <a:lnTo>
                    <a:pt x="0" y="172211"/>
                  </a:lnTo>
                  <a:lnTo>
                    <a:pt x="172212" y="0"/>
                  </a:lnTo>
                  <a:lnTo>
                    <a:pt x="344424" y="172211"/>
                  </a:lnTo>
                  <a:lnTo>
                    <a:pt x="258317" y="172211"/>
                  </a:lnTo>
                  <a:lnTo>
                    <a:pt x="258317" y="554735"/>
                  </a:lnTo>
                  <a:lnTo>
                    <a:pt x="86106" y="554735"/>
                  </a:lnTo>
                  <a:close/>
                </a:path>
              </a:pathLst>
            </a:custGeom>
            <a:ln w="25400">
              <a:solidFill>
                <a:srgbClr val="285D87"/>
              </a:solidFill>
            </a:ln>
          </p:spPr>
          <p:txBody>
            <a:bodyPr wrap="square" lIns="0" tIns="0" rIns="0" bIns="0" rtlCol="0"/>
            <a:lstStyle/>
            <a:p>
              <a:endParaRPr/>
            </a:p>
          </p:txBody>
        </p:sp>
        <p:sp>
          <p:nvSpPr>
            <p:cNvPr id="17" name="object 17"/>
            <p:cNvSpPr/>
            <p:nvPr/>
          </p:nvSpPr>
          <p:spPr>
            <a:xfrm>
              <a:off x="3711701" y="3835145"/>
              <a:ext cx="1375410" cy="702310"/>
            </a:xfrm>
            <a:custGeom>
              <a:avLst/>
              <a:gdLst/>
              <a:ahLst/>
              <a:cxnLst/>
              <a:rect l="l" t="t" r="r" b="b"/>
              <a:pathLst>
                <a:path w="1375410" h="702310">
                  <a:moveTo>
                    <a:pt x="0" y="0"/>
                  </a:moveTo>
                  <a:lnTo>
                    <a:pt x="1375410" y="668515"/>
                  </a:lnTo>
                </a:path>
                <a:path w="1375410" h="702310">
                  <a:moveTo>
                    <a:pt x="1375410" y="33527"/>
                  </a:moveTo>
                  <a:lnTo>
                    <a:pt x="0" y="702043"/>
                  </a:lnTo>
                </a:path>
              </a:pathLst>
            </a:custGeom>
            <a:ln w="38100">
              <a:solidFill>
                <a:srgbClr val="FF0000"/>
              </a:solidFill>
            </a:ln>
          </p:spPr>
          <p:txBody>
            <a:bodyPr wrap="square" lIns="0" tIns="0" rIns="0" bIns="0" rtlCol="0"/>
            <a:lstStyle/>
            <a:p>
              <a:endParaRPr/>
            </a:p>
          </p:txBody>
        </p:sp>
        <p:pic>
          <p:nvPicPr>
            <p:cNvPr id="18" name="object 18"/>
            <p:cNvPicPr/>
            <p:nvPr/>
          </p:nvPicPr>
          <p:blipFill>
            <a:blip r:embed="rId4" cstate="print"/>
            <a:stretch>
              <a:fillRect/>
            </a:stretch>
          </p:blipFill>
          <p:spPr>
            <a:xfrm>
              <a:off x="166115" y="3083051"/>
              <a:ext cx="554736" cy="321563"/>
            </a:xfrm>
            <a:prstGeom prst="rect">
              <a:avLst/>
            </a:prstGeom>
          </p:spPr>
        </p:pic>
        <p:pic>
          <p:nvPicPr>
            <p:cNvPr id="19" name="object 19"/>
            <p:cNvPicPr/>
            <p:nvPr/>
          </p:nvPicPr>
          <p:blipFill>
            <a:blip r:embed="rId4" cstate="print"/>
            <a:stretch>
              <a:fillRect/>
            </a:stretch>
          </p:blipFill>
          <p:spPr>
            <a:xfrm>
              <a:off x="1028699" y="3224783"/>
              <a:ext cx="554736" cy="320039"/>
            </a:xfrm>
            <a:prstGeom prst="rect">
              <a:avLst/>
            </a:prstGeom>
          </p:spPr>
        </p:pic>
        <p:pic>
          <p:nvPicPr>
            <p:cNvPr id="20" name="object 20"/>
            <p:cNvPicPr/>
            <p:nvPr/>
          </p:nvPicPr>
          <p:blipFill>
            <a:blip r:embed="rId4" cstate="print"/>
            <a:stretch>
              <a:fillRect/>
            </a:stretch>
          </p:blipFill>
          <p:spPr>
            <a:xfrm>
              <a:off x="190499" y="3544823"/>
              <a:ext cx="556260" cy="320040"/>
            </a:xfrm>
            <a:prstGeom prst="rect">
              <a:avLst/>
            </a:prstGeom>
          </p:spPr>
        </p:pic>
        <p:pic>
          <p:nvPicPr>
            <p:cNvPr id="21" name="object 21"/>
            <p:cNvPicPr/>
            <p:nvPr/>
          </p:nvPicPr>
          <p:blipFill>
            <a:blip r:embed="rId4" cstate="print"/>
            <a:stretch>
              <a:fillRect/>
            </a:stretch>
          </p:blipFill>
          <p:spPr>
            <a:xfrm>
              <a:off x="795528" y="2848355"/>
              <a:ext cx="556260" cy="320039"/>
            </a:xfrm>
            <a:prstGeom prst="rect">
              <a:avLst/>
            </a:prstGeom>
          </p:spPr>
        </p:pic>
        <p:pic>
          <p:nvPicPr>
            <p:cNvPr id="22" name="object 22"/>
            <p:cNvPicPr/>
            <p:nvPr/>
          </p:nvPicPr>
          <p:blipFill>
            <a:blip r:embed="rId4" cstate="print"/>
            <a:stretch>
              <a:fillRect/>
            </a:stretch>
          </p:blipFill>
          <p:spPr>
            <a:xfrm>
              <a:off x="1391412" y="3651504"/>
              <a:ext cx="554736" cy="320040"/>
            </a:xfrm>
            <a:prstGeom prst="rect">
              <a:avLst/>
            </a:prstGeom>
          </p:spPr>
        </p:pic>
        <p:pic>
          <p:nvPicPr>
            <p:cNvPr id="23" name="object 23"/>
            <p:cNvPicPr/>
            <p:nvPr/>
          </p:nvPicPr>
          <p:blipFill>
            <a:blip r:embed="rId4" cstate="print"/>
            <a:stretch>
              <a:fillRect/>
            </a:stretch>
          </p:blipFill>
          <p:spPr>
            <a:xfrm>
              <a:off x="6819899" y="3221735"/>
              <a:ext cx="554735" cy="320039"/>
            </a:xfrm>
            <a:prstGeom prst="rect">
              <a:avLst/>
            </a:prstGeom>
          </p:spPr>
        </p:pic>
        <p:pic>
          <p:nvPicPr>
            <p:cNvPr id="24" name="object 24"/>
            <p:cNvPicPr/>
            <p:nvPr/>
          </p:nvPicPr>
          <p:blipFill>
            <a:blip r:embed="rId4" cstate="print"/>
            <a:stretch>
              <a:fillRect/>
            </a:stretch>
          </p:blipFill>
          <p:spPr>
            <a:xfrm>
              <a:off x="7987284" y="3404615"/>
              <a:ext cx="556259" cy="320039"/>
            </a:xfrm>
            <a:prstGeom prst="rect">
              <a:avLst/>
            </a:prstGeom>
          </p:spPr>
        </p:pic>
        <p:pic>
          <p:nvPicPr>
            <p:cNvPr id="25" name="object 25"/>
            <p:cNvPicPr/>
            <p:nvPr/>
          </p:nvPicPr>
          <p:blipFill>
            <a:blip r:embed="rId4" cstate="print"/>
            <a:stretch>
              <a:fillRect/>
            </a:stretch>
          </p:blipFill>
          <p:spPr>
            <a:xfrm>
              <a:off x="6952487" y="3681983"/>
              <a:ext cx="554735" cy="321564"/>
            </a:xfrm>
            <a:prstGeom prst="rect">
              <a:avLst/>
            </a:prstGeom>
          </p:spPr>
        </p:pic>
        <p:pic>
          <p:nvPicPr>
            <p:cNvPr id="26" name="object 26"/>
            <p:cNvPicPr/>
            <p:nvPr/>
          </p:nvPicPr>
          <p:blipFill>
            <a:blip r:embed="rId4" cstate="print"/>
            <a:stretch>
              <a:fillRect/>
            </a:stretch>
          </p:blipFill>
          <p:spPr>
            <a:xfrm>
              <a:off x="7572756" y="2997707"/>
              <a:ext cx="554735" cy="320039"/>
            </a:xfrm>
            <a:prstGeom prst="rect">
              <a:avLst/>
            </a:prstGeom>
          </p:spPr>
        </p:pic>
        <p:pic>
          <p:nvPicPr>
            <p:cNvPr id="27" name="object 27"/>
            <p:cNvPicPr/>
            <p:nvPr/>
          </p:nvPicPr>
          <p:blipFill>
            <a:blip r:embed="rId4" cstate="print"/>
            <a:stretch>
              <a:fillRect/>
            </a:stretch>
          </p:blipFill>
          <p:spPr>
            <a:xfrm>
              <a:off x="7528559" y="3866388"/>
              <a:ext cx="556259" cy="320040"/>
            </a:xfrm>
            <a:prstGeom prst="rect">
              <a:avLst/>
            </a:prstGeom>
          </p:spPr>
        </p:pic>
      </p:grpSp>
      <p:sp>
        <p:nvSpPr>
          <p:cNvPr id="28" name="object 28"/>
          <p:cNvSpPr txBox="1"/>
          <p:nvPr/>
        </p:nvSpPr>
        <p:spPr>
          <a:xfrm>
            <a:off x="6838188" y="3250692"/>
            <a:ext cx="533400" cy="247015"/>
          </a:xfrm>
          <a:prstGeom prst="rect">
            <a:avLst/>
          </a:prstGeom>
          <a:solidFill>
            <a:srgbClr val="CCCCCC">
              <a:alpha val="65881"/>
            </a:srgbClr>
          </a:solidFill>
        </p:spPr>
        <p:txBody>
          <a:bodyPr vert="horz" wrap="square" lIns="0" tIns="43180" rIns="0" bIns="0" rtlCol="0">
            <a:spAutoFit/>
          </a:bodyPr>
          <a:lstStyle/>
          <a:p>
            <a:pPr marL="92710">
              <a:lnSpc>
                <a:spcPct val="100000"/>
              </a:lnSpc>
              <a:spcBef>
                <a:spcPts val="340"/>
              </a:spcBef>
            </a:pPr>
            <a:r>
              <a:rPr sz="1000" b="1" spc="-5" dirty="0">
                <a:solidFill>
                  <a:srgbClr val="2C608A"/>
                </a:solidFill>
                <a:latin typeface="Arial"/>
                <a:cs typeface="Arial"/>
              </a:rPr>
              <a:t>Spam</a:t>
            </a:r>
            <a:endParaRPr sz="1000">
              <a:latin typeface="Arial"/>
              <a:cs typeface="Arial"/>
            </a:endParaRPr>
          </a:p>
        </p:txBody>
      </p:sp>
      <p:sp>
        <p:nvSpPr>
          <p:cNvPr id="33" name="object 33"/>
          <p:cNvSpPr txBox="1"/>
          <p:nvPr/>
        </p:nvSpPr>
        <p:spPr>
          <a:xfrm>
            <a:off x="8904731" y="4609258"/>
            <a:ext cx="187960" cy="213360"/>
          </a:xfrm>
          <a:prstGeom prst="rect">
            <a:avLst/>
          </a:prstGeom>
        </p:spPr>
        <p:txBody>
          <a:bodyPr vert="horz" wrap="square" lIns="0" tIns="36195" rIns="0" bIns="0" rtlCol="0">
            <a:spAutoFit/>
          </a:bodyPr>
          <a:lstStyle/>
          <a:p>
            <a:pPr marL="38100">
              <a:lnSpc>
                <a:spcPct val="100000"/>
              </a:lnSpc>
              <a:spcBef>
                <a:spcPts val="285"/>
              </a:spcBef>
            </a:pPr>
            <a:fld id="{81D60167-4931-47E6-BA6A-407CBD079E47}" type="slidenum">
              <a:rPr sz="1000" spc="-90" dirty="0">
                <a:solidFill>
                  <a:srgbClr val="FFFFFF"/>
                </a:solidFill>
                <a:latin typeface="Trebuchet MS"/>
                <a:cs typeface="Trebuchet MS"/>
              </a:rPr>
              <a:t>72</a:t>
            </a:fld>
            <a:endParaRPr sz="1000">
              <a:latin typeface="Trebuchet MS"/>
              <a:cs typeface="Trebuchet MS"/>
            </a:endParaRPr>
          </a:p>
        </p:txBody>
      </p:sp>
      <p:sp>
        <p:nvSpPr>
          <p:cNvPr id="29" name="object 29"/>
          <p:cNvSpPr txBox="1"/>
          <p:nvPr/>
        </p:nvSpPr>
        <p:spPr>
          <a:xfrm>
            <a:off x="7587995" y="3035807"/>
            <a:ext cx="532130" cy="245745"/>
          </a:xfrm>
          <a:prstGeom prst="rect">
            <a:avLst/>
          </a:prstGeom>
          <a:solidFill>
            <a:srgbClr val="CCCCCC">
              <a:alpha val="65881"/>
            </a:srgbClr>
          </a:solidFill>
        </p:spPr>
        <p:txBody>
          <a:bodyPr vert="horz" wrap="square" lIns="0" tIns="42544" rIns="0" bIns="0" rtlCol="0">
            <a:spAutoFit/>
          </a:bodyPr>
          <a:lstStyle/>
          <a:p>
            <a:pPr marL="92075">
              <a:lnSpc>
                <a:spcPct val="100000"/>
              </a:lnSpc>
              <a:spcBef>
                <a:spcPts val="334"/>
              </a:spcBef>
            </a:pPr>
            <a:r>
              <a:rPr sz="1000" b="1" spc="-5" dirty="0">
                <a:solidFill>
                  <a:srgbClr val="2C608A"/>
                </a:solidFill>
                <a:latin typeface="Arial"/>
                <a:cs typeface="Arial"/>
              </a:rPr>
              <a:t>Spam</a:t>
            </a:r>
            <a:endParaRPr sz="1000">
              <a:latin typeface="Arial"/>
              <a:cs typeface="Arial"/>
            </a:endParaRPr>
          </a:p>
        </p:txBody>
      </p:sp>
      <p:sp>
        <p:nvSpPr>
          <p:cNvPr id="30" name="object 30"/>
          <p:cNvSpPr txBox="1"/>
          <p:nvPr/>
        </p:nvSpPr>
        <p:spPr>
          <a:xfrm>
            <a:off x="7984235" y="3442715"/>
            <a:ext cx="532130" cy="247015"/>
          </a:xfrm>
          <a:prstGeom prst="rect">
            <a:avLst/>
          </a:prstGeom>
          <a:solidFill>
            <a:srgbClr val="CCCCCC">
              <a:alpha val="65881"/>
            </a:srgbClr>
          </a:solidFill>
        </p:spPr>
        <p:txBody>
          <a:bodyPr vert="horz" wrap="square" lIns="0" tIns="43180" rIns="0" bIns="0" rtlCol="0">
            <a:spAutoFit/>
          </a:bodyPr>
          <a:lstStyle/>
          <a:p>
            <a:pPr marL="92075">
              <a:lnSpc>
                <a:spcPct val="100000"/>
              </a:lnSpc>
              <a:spcBef>
                <a:spcPts val="340"/>
              </a:spcBef>
            </a:pPr>
            <a:r>
              <a:rPr sz="1000" b="1" spc="-5" dirty="0">
                <a:solidFill>
                  <a:srgbClr val="2C608A"/>
                </a:solidFill>
                <a:latin typeface="Arial"/>
                <a:cs typeface="Arial"/>
              </a:rPr>
              <a:t>Spam</a:t>
            </a:r>
            <a:endParaRPr sz="1000">
              <a:latin typeface="Arial"/>
              <a:cs typeface="Arial"/>
            </a:endParaRPr>
          </a:p>
        </p:txBody>
      </p:sp>
      <p:sp>
        <p:nvSpPr>
          <p:cNvPr id="31" name="object 31"/>
          <p:cNvSpPr txBox="1"/>
          <p:nvPr/>
        </p:nvSpPr>
        <p:spPr>
          <a:xfrm>
            <a:off x="6970776" y="3703320"/>
            <a:ext cx="520065" cy="247015"/>
          </a:xfrm>
          <a:prstGeom prst="rect">
            <a:avLst/>
          </a:prstGeom>
          <a:solidFill>
            <a:srgbClr val="CCCCCC">
              <a:alpha val="65881"/>
            </a:srgbClr>
          </a:solidFill>
        </p:spPr>
        <p:txBody>
          <a:bodyPr vert="horz" wrap="square" lIns="0" tIns="43180" rIns="0" bIns="0" rtlCol="0">
            <a:spAutoFit/>
          </a:bodyPr>
          <a:lstStyle/>
          <a:p>
            <a:pPr marL="92075">
              <a:lnSpc>
                <a:spcPct val="100000"/>
              </a:lnSpc>
              <a:spcBef>
                <a:spcPts val="340"/>
              </a:spcBef>
            </a:pPr>
            <a:r>
              <a:rPr sz="1000" b="1" spc="-5" dirty="0">
                <a:solidFill>
                  <a:srgbClr val="2C608A"/>
                </a:solidFill>
                <a:latin typeface="Arial"/>
                <a:cs typeface="Arial"/>
              </a:rPr>
              <a:t>Good</a:t>
            </a:r>
            <a:endParaRPr sz="1000">
              <a:latin typeface="Arial"/>
              <a:cs typeface="Arial"/>
            </a:endParaRPr>
          </a:p>
        </p:txBody>
      </p:sp>
      <p:sp>
        <p:nvSpPr>
          <p:cNvPr id="32" name="object 32"/>
          <p:cNvSpPr txBox="1"/>
          <p:nvPr/>
        </p:nvSpPr>
        <p:spPr>
          <a:xfrm>
            <a:off x="7539228" y="3901440"/>
            <a:ext cx="520065" cy="247015"/>
          </a:xfrm>
          <a:prstGeom prst="rect">
            <a:avLst/>
          </a:prstGeom>
          <a:solidFill>
            <a:srgbClr val="CCCCCC">
              <a:alpha val="65881"/>
            </a:srgbClr>
          </a:solidFill>
        </p:spPr>
        <p:txBody>
          <a:bodyPr vert="horz" wrap="square" lIns="0" tIns="43815" rIns="0" bIns="0" rtlCol="0">
            <a:spAutoFit/>
          </a:bodyPr>
          <a:lstStyle/>
          <a:p>
            <a:pPr marL="92075">
              <a:lnSpc>
                <a:spcPct val="100000"/>
              </a:lnSpc>
              <a:spcBef>
                <a:spcPts val="345"/>
              </a:spcBef>
            </a:pPr>
            <a:r>
              <a:rPr sz="1000" b="1" spc="-5" dirty="0">
                <a:solidFill>
                  <a:srgbClr val="2C608A"/>
                </a:solidFill>
                <a:latin typeface="Arial"/>
                <a:cs typeface="Arial"/>
              </a:rPr>
              <a:t>Good</a:t>
            </a:r>
            <a:endParaRPr sz="1000">
              <a:latin typeface="Arial"/>
              <a:cs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2" y="0"/>
            <a:ext cx="9153525" cy="5143500"/>
            <a:chOff x="-4762" y="0"/>
            <a:chExt cx="9153525" cy="5143500"/>
          </a:xfrm>
        </p:grpSpPr>
        <p:pic>
          <p:nvPicPr>
            <p:cNvPr id="3" name="object 3"/>
            <p:cNvPicPr/>
            <p:nvPr/>
          </p:nvPicPr>
          <p:blipFill>
            <a:blip r:embed="rId3" cstate="print"/>
            <a:stretch>
              <a:fillRect/>
            </a:stretch>
          </p:blipFill>
          <p:spPr>
            <a:xfrm>
              <a:off x="3537203" y="1892807"/>
              <a:ext cx="1702307" cy="1702307"/>
            </a:xfrm>
            <a:prstGeom prst="rect">
              <a:avLst/>
            </a:prstGeom>
          </p:spPr>
        </p:pic>
        <p:sp>
          <p:nvSpPr>
            <p:cNvPr id="4" name="object 4"/>
            <p:cNvSpPr/>
            <p:nvPr/>
          </p:nvSpPr>
          <p:spPr>
            <a:xfrm>
              <a:off x="2545842" y="2399538"/>
              <a:ext cx="554990" cy="346075"/>
            </a:xfrm>
            <a:custGeom>
              <a:avLst/>
              <a:gdLst/>
              <a:ahLst/>
              <a:cxnLst/>
              <a:rect l="l" t="t" r="r" b="b"/>
              <a:pathLst>
                <a:path w="554989" h="346075">
                  <a:moveTo>
                    <a:pt x="381762" y="0"/>
                  </a:moveTo>
                  <a:lnTo>
                    <a:pt x="381762" y="86487"/>
                  </a:lnTo>
                  <a:lnTo>
                    <a:pt x="0" y="86487"/>
                  </a:lnTo>
                  <a:lnTo>
                    <a:pt x="0" y="259461"/>
                  </a:lnTo>
                  <a:lnTo>
                    <a:pt x="381762" y="259461"/>
                  </a:lnTo>
                  <a:lnTo>
                    <a:pt x="381762" y="345948"/>
                  </a:lnTo>
                  <a:lnTo>
                    <a:pt x="554735" y="172974"/>
                  </a:lnTo>
                  <a:lnTo>
                    <a:pt x="381762" y="0"/>
                  </a:lnTo>
                  <a:close/>
                </a:path>
              </a:pathLst>
            </a:custGeom>
            <a:solidFill>
              <a:srgbClr val="3981B9"/>
            </a:solidFill>
          </p:spPr>
          <p:txBody>
            <a:bodyPr wrap="square" lIns="0" tIns="0" rIns="0" bIns="0" rtlCol="0"/>
            <a:lstStyle/>
            <a:p>
              <a:endParaRPr/>
            </a:p>
          </p:txBody>
        </p:sp>
        <p:sp>
          <p:nvSpPr>
            <p:cNvPr id="5" name="object 5"/>
            <p:cNvSpPr/>
            <p:nvPr/>
          </p:nvSpPr>
          <p:spPr>
            <a:xfrm>
              <a:off x="2545842" y="2399538"/>
              <a:ext cx="554990" cy="346075"/>
            </a:xfrm>
            <a:custGeom>
              <a:avLst/>
              <a:gdLst/>
              <a:ahLst/>
              <a:cxnLst/>
              <a:rect l="l" t="t" r="r" b="b"/>
              <a:pathLst>
                <a:path w="554989" h="346075">
                  <a:moveTo>
                    <a:pt x="0" y="86487"/>
                  </a:moveTo>
                  <a:lnTo>
                    <a:pt x="381762" y="86487"/>
                  </a:lnTo>
                  <a:lnTo>
                    <a:pt x="381762" y="0"/>
                  </a:lnTo>
                  <a:lnTo>
                    <a:pt x="554735" y="172974"/>
                  </a:lnTo>
                  <a:lnTo>
                    <a:pt x="381762" y="345948"/>
                  </a:lnTo>
                  <a:lnTo>
                    <a:pt x="381762" y="259461"/>
                  </a:lnTo>
                  <a:lnTo>
                    <a:pt x="0" y="259461"/>
                  </a:lnTo>
                  <a:lnTo>
                    <a:pt x="0" y="86487"/>
                  </a:lnTo>
                  <a:close/>
                </a:path>
              </a:pathLst>
            </a:custGeom>
            <a:ln w="25399">
              <a:solidFill>
                <a:srgbClr val="285D87"/>
              </a:solidFill>
            </a:ln>
          </p:spPr>
          <p:txBody>
            <a:bodyPr wrap="square" lIns="0" tIns="0" rIns="0" bIns="0" rtlCol="0"/>
            <a:lstStyle/>
            <a:p>
              <a:endParaRPr/>
            </a:p>
          </p:txBody>
        </p:sp>
        <p:sp>
          <p:nvSpPr>
            <p:cNvPr id="6" name="object 6"/>
            <p:cNvSpPr/>
            <p:nvPr/>
          </p:nvSpPr>
          <p:spPr>
            <a:xfrm>
              <a:off x="5680709" y="2430017"/>
              <a:ext cx="556260" cy="344805"/>
            </a:xfrm>
            <a:custGeom>
              <a:avLst/>
              <a:gdLst/>
              <a:ahLst/>
              <a:cxnLst/>
              <a:rect l="l" t="t" r="r" b="b"/>
              <a:pathLst>
                <a:path w="556260" h="344805">
                  <a:moveTo>
                    <a:pt x="384048" y="0"/>
                  </a:moveTo>
                  <a:lnTo>
                    <a:pt x="384048" y="86106"/>
                  </a:lnTo>
                  <a:lnTo>
                    <a:pt x="0" y="86106"/>
                  </a:lnTo>
                  <a:lnTo>
                    <a:pt x="0" y="258318"/>
                  </a:lnTo>
                  <a:lnTo>
                    <a:pt x="384048" y="258318"/>
                  </a:lnTo>
                  <a:lnTo>
                    <a:pt x="384048" y="344424"/>
                  </a:lnTo>
                  <a:lnTo>
                    <a:pt x="556260" y="172212"/>
                  </a:lnTo>
                  <a:lnTo>
                    <a:pt x="384048" y="0"/>
                  </a:lnTo>
                  <a:close/>
                </a:path>
              </a:pathLst>
            </a:custGeom>
            <a:solidFill>
              <a:srgbClr val="3981B9"/>
            </a:solidFill>
          </p:spPr>
          <p:txBody>
            <a:bodyPr wrap="square" lIns="0" tIns="0" rIns="0" bIns="0" rtlCol="0"/>
            <a:lstStyle/>
            <a:p>
              <a:endParaRPr/>
            </a:p>
          </p:txBody>
        </p:sp>
        <p:sp>
          <p:nvSpPr>
            <p:cNvPr id="7" name="object 7"/>
            <p:cNvSpPr/>
            <p:nvPr/>
          </p:nvSpPr>
          <p:spPr>
            <a:xfrm>
              <a:off x="5680709" y="2430017"/>
              <a:ext cx="556260" cy="344805"/>
            </a:xfrm>
            <a:custGeom>
              <a:avLst/>
              <a:gdLst/>
              <a:ahLst/>
              <a:cxnLst/>
              <a:rect l="l" t="t" r="r" b="b"/>
              <a:pathLst>
                <a:path w="556260" h="344805">
                  <a:moveTo>
                    <a:pt x="0" y="86106"/>
                  </a:moveTo>
                  <a:lnTo>
                    <a:pt x="384048" y="86106"/>
                  </a:lnTo>
                  <a:lnTo>
                    <a:pt x="384048" y="0"/>
                  </a:lnTo>
                  <a:lnTo>
                    <a:pt x="556260" y="172212"/>
                  </a:lnTo>
                  <a:lnTo>
                    <a:pt x="384048" y="344424"/>
                  </a:lnTo>
                  <a:lnTo>
                    <a:pt x="384048" y="258318"/>
                  </a:lnTo>
                  <a:lnTo>
                    <a:pt x="0" y="258318"/>
                  </a:lnTo>
                  <a:lnTo>
                    <a:pt x="0" y="86106"/>
                  </a:lnTo>
                  <a:close/>
                </a:path>
              </a:pathLst>
            </a:custGeom>
            <a:ln w="25400">
              <a:solidFill>
                <a:srgbClr val="285D87"/>
              </a:solidFill>
            </a:ln>
          </p:spPr>
          <p:txBody>
            <a:bodyPr wrap="square" lIns="0" tIns="0" rIns="0" bIns="0" rtlCol="0"/>
            <a:lstStyle/>
            <a:p>
              <a:endParaRPr/>
            </a:p>
          </p:txBody>
        </p:sp>
        <p:pic>
          <p:nvPicPr>
            <p:cNvPr id="8" name="object 8"/>
            <p:cNvPicPr/>
            <p:nvPr/>
          </p:nvPicPr>
          <p:blipFill>
            <a:blip r:embed="rId4" cstate="print"/>
            <a:stretch>
              <a:fillRect/>
            </a:stretch>
          </p:blipFill>
          <p:spPr>
            <a:xfrm>
              <a:off x="385572" y="3319271"/>
              <a:ext cx="554735" cy="320039"/>
            </a:xfrm>
            <a:prstGeom prst="rect">
              <a:avLst/>
            </a:prstGeom>
          </p:spPr>
        </p:pic>
        <p:pic>
          <p:nvPicPr>
            <p:cNvPr id="9" name="object 9"/>
            <p:cNvPicPr/>
            <p:nvPr/>
          </p:nvPicPr>
          <p:blipFill>
            <a:blip r:embed="rId4" cstate="print"/>
            <a:stretch>
              <a:fillRect/>
            </a:stretch>
          </p:blipFill>
          <p:spPr>
            <a:xfrm>
              <a:off x="1552955" y="3500628"/>
              <a:ext cx="556259" cy="321564"/>
            </a:xfrm>
            <a:prstGeom prst="rect">
              <a:avLst/>
            </a:prstGeom>
          </p:spPr>
        </p:pic>
        <p:pic>
          <p:nvPicPr>
            <p:cNvPr id="10" name="object 10"/>
            <p:cNvPicPr/>
            <p:nvPr/>
          </p:nvPicPr>
          <p:blipFill>
            <a:blip r:embed="rId4" cstate="print"/>
            <a:stretch>
              <a:fillRect/>
            </a:stretch>
          </p:blipFill>
          <p:spPr>
            <a:xfrm>
              <a:off x="518159" y="3779520"/>
              <a:ext cx="556260" cy="320040"/>
            </a:xfrm>
            <a:prstGeom prst="rect">
              <a:avLst/>
            </a:prstGeom>
          </p:spPr>
        </p:pic>
        <p:pic>
          <p:nvPicPr>
            <p:cNvPr id="11" name="object 11"/>
            <p:cNvPicPr/>
            <p:nvPr/>
          </p:nvPicPr>
          <p:blipFill>
            <a:blip r:embed="rId4" cstate="print"/>
            <a:stretch>
              <a:fillRect/>
            </a:stretch>
          </p:blipFill>
          <p:spPr>
            <a:xfrm>
              <a:off x="1138427" y="3095244"/>
              <a:ext cx="554735" cy="320039"/>
            </a:xfrm>
            <a:prstGeom prst="rect">
              <a:avLst/>
            </a:prstGeom>
          </p:spPr>
        </p:pic>
        <p:pic>
          <p:nvPicPr>
            <p:cNvPr id="12" name="object 12"/>
            <p:cNvPicPr/>
            <p:nvPr/>
          </p:nvPicPr>
          <p:blipFill>
            <a:blip r:embed="rId4" cstate="print"/>
            <a:stretch>
              <a:fillRect/>
            </a:stretch>
          </p:blipFill>
          <p:spPr>
            <a:xfrm>
              <a:off x="1095755" y="3963923"/>
              <a:ext cx="554736" cy="320040"/>
            </a:xfrm>
            <a:prstGeom prst="rect">
              <a:avLst/>
            </a:prstGeom>
          </p:spPr>
        </p:pic>
      </p:grpSp>
      <p:sp>
        <p:nvSpPr>
          <p:cNvPr id="13" name="object 13"/>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295" dirty="0"/>
              <a:t>What</a:t>
            </a:r>
            <a:r>
              <a:rPr spc="-145" dirty="0"/>
              <a:t> </a:t>
            </a:r>
            <a:r>
              <a:rPr spc="-65" dirty="0"/>
              <a:t>is</a:t>
            </a:r>
            <a:r>
              <a:rPr spc="-140" dirty="0"/>
              <a:t> </a:t>
            </a:r>
            <a:r>
              <a:rPr spc="-204" dirty="0"/>
              <a:t>Machine</a:t>
            </a:r>
            <a:r>
              <a:rPr spc="-145" dirty="0"/>
              <a:t> </a:t>
            </a:r>
            <a:r>
              <a:rPr spc="-365" dirty="0"/>
              <a:t>L</a:t>
            </a:r>
            <a:r>
              <a:rPr spc="-240" dirty="0"/>
              <a:t>ea</a:t>
            </a:r>
            <a:r>
              <a:rPr spc="-195" dirty="0"/>
              <a:t>r</a:t>
            </a:r>
            <a:r>
              <a:rPr spc="-100" dirty="0"/>
              <a:t>ning?</a:t>
            </a:r>
          </a:p>
        </p:txBody>
      </p:sp>
      <p:sp>
        <p:nvSpPr>
          <p:cNvPr id="22" name="object 22"/>
          <p:cNvSpPr txBox="1"/>
          <p:nvPr/>
        </p:nvSpPr>
        <p:spPr>
          <a:xfrm>
            <a:off x="8904731" y="4609258"/>
            <a:ext cx="187960" cy="213360"/>
          </a:xfrm>
          <a:prstGeom prst="rect">
            <a:avLst/>
          </a:prstGeom>
        </p:spPr>
        <p:txBody>
          <a:bodyPr vert="horz" wrap="square" lIns="0" tIns="36195" rIns="0" bIns="0" rtlCol="0">
            <a:spAutoFit/>
          </a:bodyPr>
          <a:lstStyle/>
          <a:p>
            <a:pPr marL="38100">
              <a:lnSpc>
                <a:spcPct val="100000"/>
              </a:lnSpc>
              <a:spcBef>
                <a:spcPts val="285"/>
              </a:spcBef>
            </a:pPr>
            <a:fld id="{81D60167-4931-47E6-BA6A-407CBD079E47}" type="slidenum">
              <a:rPr sz="1000" spc="-90" dirty="0">
                <a:solidFill>
                  <a:srgbClr val="FFFFFF"/>
                </a:solidFill>
                <a:latin typeface="Trebuchet MS"/>
                <a:cs typeface="Trebuchet MS"/>
              </a:rPr>
              <a:t>73</a:t>
            </a:fld>
            <a:endParaRPr sz="1000">
              <a:latin typeface="Trebuchet MS"/>
              <a:cs typeface="Trebuchet MS"/>
            </a:endParaRPr>
          </a:p>
        </p:txBody>
      </p:sp>
      <p:sp>
        <p:nvSpPr>
          <p:cNvPr id="14" name="object 14"/>
          <p:cNvSpPr txBox="1"/>
          <p:nvPr/>
        </p:nvSpPr>
        <p:spPr>
          <a:xfrm>
            <a:off x="1111097" y="1192225"/>
            <a:ext cx="1265555" cy="331470"/>
          </a:xfrm>
          <a:prstGeom prst="rect">
            <a:avLst/>
          </a:prstGeom>
        </p:spPr>
        <p:txBody>
          <a:bodyPr vert="horz" wrap="square" lIns="0" tIns="13335" rIns="0" bIns="0" rtlCol="0">
            <a:spAutoFit/>
          </a:bodyPr>
          <a:lstStyle/>
          <a:p>
            <a:pPr marL="367665" indent="-355600">
              <a:lnSpc>
                <a:spcPct val="100000"/>
              </a:lnSpc>
              <a:spcBef>
                <a:spcPts val="105"/>
              </a:spcBef>
              <a:buFont typeface="Arial MT"/>
              <a:buChar char="•"/>
              <a:tabLst>
                <a:tab pos="367665" algn="l"/>
                <a:tab pos="368300" algn="l"/>
              </a:tabLst>
            </a:pPr>
            <a:r>
              <a:rPr sz="2000" spc="-130" dirty="0">
                <a:solidFill>
                  <a:srgbClr val="283149"/>
                </a:solidFill>
                <a:latin typeface="Lucida Sans Unicode"/>
                <a:cs typeface="Lucida Sans Unicode"/>
              </a:rPr>
              <a:t>Train</a:t>
            </a:r>
            <a:r>
              <a:rPr sz="2000" spc="-85" dirty="0">
                <a:solidFill>
                  <a:srgbClr val="283149"/>
                </a:solidFill>
                <a:latin typeface="Lucida Sans Unicode"/>
                <a:cs typeface="Lucida Sans Unicode"/>
              </a:rPr>
              <a:t>i</a:t>
            </a:r>
            <a:r>
              <a:rPr sz="2000" spc="-190" dirty="0">
                <a:solidFill>
                  <a:srgbClr val="283149"/>
                </a:solidFill>
                <a:latin typeface="Lucida Sans Unicode"/>
                <a:cs typeface="Lucida Sans Unicode"/>
              </a:rPr>
              <a:t>ng</a:t>
            </a:r>
            <a:endParaRPr sz="2000">
              <a:latin typeface="Lucida Sans Unicode"/>
              <a:cs typeface="Lucida Sans Unicode"/>
            </a:endParaRPr>
          </a:p>
        </p:txBody>
      </p:sp>
      <p:sp>
        <p:nvSpPr>
          <p:cNvPr id="15" name="object 15"/>
          <p:cNvSpPr txBox="1"/>
          <p:nvPr/>
        </p:nvSpPr>
        <p:spPr>
          <a:xfrm>
            <a:off x="1258950" y="2094992"/>
            <a:ext cx="941069" cy="894080"/>
          </a:xfrm>
          <a:prstGeom prst="rect">
            <a:avLst/>
          </a:prstGeom>
        </p:spPr>
        <p:txBody>
          <a:bodyPr vert="horz" wrap="square" lIns="0" tIns="12700" rIns="0" bIns="0" rtlCol="0">
            <a:spAutoFit/>
          </a:bodyPr>
          <a:lstStyle/>
          <a:p>
            <a:pPr marL="12700" marR="5080" indent="122555">
              <a:lnSpc>
                <a:spcPct val="118700"/>
              </a:lnSpc>
              <a:spcBef>
                <a:spcPts val="100"/>
              </a:spcBef>
            </a:pPr>
            <a:r>
              <a:rPr sz="2400" spc="-5" dirty="0">
                <a:latin typeface="Arial MT"/>
                <a:cs typeface="Arial MT"/>
              </a:rPr>
              <a:t>Input </a:t>
            </a:r>
            <a:r>
              <a:rPr sz="2400" dirty="0">
                <a:latin typeface="Arial MT"/>
                <a:cs typeface="Arial MT"/>
              </a:rPr>
              <a:t> Out</a:t>
            </a:r>
            <a:r>
              <a:rPr sz="2400" spc="-5" dirty="0">
                <a:latin typeface="Arial MT"/>
                <a:cs typeface="Arial MT"/>
              </a:rPr>
              <a:t>put</a:t>
            </a:r>
            <a:endParaRPr sz="2400">
              <a:latin typeface="Arial MT"/>
              <a:cs typeface="Arial MT"/>
            </a:endParaRPr>
          </a:p>
        </p:txBody>
      </p:sp>
      <p:sp>
        <p:nvSpPr>
          <p:cNvPr id="16" name="object 16"/>
          <p:cNvSpPr txBox="1"/>
          <p:nvPr/>
        </p:nvSpPr>
        <p:spPr>
          <a:xfrm>
            <a:off x="403859" y="3348228"/>
            <a:ext cx="533400" cy="247015"/>
          </a:xfrm>
          <a:prstGeom prst="rect">
            <a:avLst/>
          </a:prstGeom>
          <a:solidFill>
            <a:srgbClr val="CCCCCC">
              <a:alpha val="65881"/>
            </a:srgbClr>
          </a:solidFill>
        </p:spPr>
        <p:txBody>
          <a:bodyPr vert="horz" wrap="square" lIns="0" tIns="43180" rIns="0" bIns="0" rtlCol="0">
            <a:spAutoFit/>
          </a:bodyPr>
          <a:lstStyle/>
          <a:p>
            <a:pPr marL="91440">
              <a:lnSpc>
                <a:spcPct val="100000"/>
              </a:lnSpc>
              <a:spcBef>
                <a:spcPts val="340"/>
              </a:spcBef>
            </a:pPr>
            <a:r>
              <a:rPr sz="1000" b="1" spc="-5" dirty="0">
                <a:solidFill>
                  <a:srgbClr val="2C608A"/>
                </a:solidFill>
                <a:latin typeface="Arial"/>
                <a:cs typeface="Arial"/>
              </a:rPr>
              <a:t>Spam</a:t>
            </a:r>
            <a:endParaRPr sz="1000">
              <a:latin typeface="Arial"/>
              <a:cs typeface="Arial"/>
            </a:endParaRPr>
          </a:p>
        </p:txBody>
      </p:sp>
      <p:sp>
        <p:nvSpPr>
          <p:cNvPr id="17" name="object 17"/>
          <p:cNvSpPr txBox="1"/>
          <p:nvPr/>
        </p:nvSpPr>
        <p:spPr>
          <a:xfrm>
            <a:off x="1153667" y="3133344"/>
            <a:ext cx="532130" cy="245745"/>
          </a:xfrm>
          <a:prstGeom prst="rect">
            <a:avLst/>
          </a:prstGeom>
          <a:solidFill>
            <a:srgbClr val="CCCCCC">
              <a:alpha val="65881"/>
            </a:srgbClr>
          </a:solidFill>
        </p:spPr>
        <p:txBody>
          <a:bodyPr vert="horz" wrap="square" lIns="0" tIns="41910" rIns="0" bIns="0" rtlCol="0">
            <a:spAutoFit/>
          </a:bodyPr>
          <a:lstStyle/>
          <a:p>
            <a:pPr marL="91440">
              <a:lnSpc>
                <a:spcPct val="100000"/>
              </a:lnSpc>
              <a:spcBef>
                <a:spcPts val="330"/>
              </a:spcBef>
            </a:pPr>
            <a:r>
              <a:rPr sz="1000" b="1" spc="-5" dirty="0">
                <a:solidFill>
                  <a:srgbClr val="2C608A"/>
                </a:solidFill>
                <a:latin typeface="Arial"/>
                <a:cs typeface="Arial"/>
              </a:rPr>
              <a:t>Spam</a:t>
            </a:r>
            <a:endParaRPr sz="1000">
              <a:latin typeface="Arial"/>
              <a:cs typeface="Arial"/>
            </a:endParaRPr>
          </a:p>
        </p:txBody>
      </p:sp>
      <p:sp>
        <p:nvSpPr>
          <p:cNvPr id="18" name="object 18"/>
          <p:cNvSpPr txBox="1"/>
          <p:nvPr/>
        </p:nvSpPr>
        <p:spPr>
          <a:xfrm>
            <a:off x="1549908" y="3540252"/>
            <a:ext cx="532130" cy="245745"/>
          </a:xfrm>
          <a:prstGeom prst="rect">
            <a:avLst/>
          </a:prstGeom>
          <a:solidFill>
            <a:srgbClr val="CCCCCC">
              <a:alpha val="65881"/>
            </a:srgbClr>
          </a:solidFill>
        </p:spPr>
        <p:txBody>
          <a:bodyPr vert="horz" wrap="square" lIns="0" tIns="43180" rIns="0" bIns="0" rtlCol="0">
            <a:spAutoFit/>
          </a:bodyPr>
          <a:lstStyle/>
          <a:p>
            <a:pPr marL="90805">
              <a:lnSpc>
                <a:spcPct val="100000"/>
              </a:lnSpc>
              <a:spcBef>
                <a:spcPts val="340"/>
              </a:spcBef>
            </a:pPr>
            <a:r>
              <a:rPr sz="1000" b="1" spc="-5" dirty="0">
                <a:solidFill>
                  <a:srgbClr val="2C608A"/>
                </a:solidFill>
                <a:latin typeface="Arial"/>
                <a:cs typeface="Arial"/>
              </a:rPr>
              <a:t>Spam</a:t>
            </a:r>
            <a:endParaRPr sz="1000">
              <a:latin typeface="Arial"/>
              <a:cs typeface="Arial"/>
            </a:endParaRPr>
          </a:p>
        </p:txBody>
      </p:sp>
      <p:sp>
        <p:nvSpPr>
          <p:cNvPr id="19" name="object 19"/>
          <p:cNvSpPr txBox="1"/>
          <p:nvPr/>
        </p:nvSpPr>
        <p:spPr>
          <a:xfrm>
            <a:off x="536448" y="3800855"/>
            <a:ext cx="520065" cy="247015"/>
          </a:xfrm>
          <a:prstGeom prst="rect">
            <a:avLst/>
          </a:prstGeom>
          <a:solidFill>
            <a:srgbClr val="CCCCCC">
              <a:alpha val="65881"/>
            </a:srgbClr>
          </a:solidFill>
        </p:spPr>
        <p:txBody>
          <a:bodyPr vert="horz" wrap="square" lIns="0" tIns="43180" rIns="0" bIns="0" rtlCol="0">
            <a:spAutoFit/>
          </a:bodyPr>
          <a:lstStyle/>
          <a:p>
            <a:pPr marL="90805">
              <a:lnSpc>
                <a:spcPct val="100000"/>
              </a:lnSpc>
              <a:spcBef>
                <a:spcPts val="340"/>
              </a:spcBef>
            </a:pPr>
            <a:r>
              <a:rPr sz="1000" b="1" spc="-5" dirty="0">
                <a:solidFill>
                  <a:srgbClr val="2C608A"/>
                </a:solidFill>
                <a:latin typeface="Arial"/>
                <a:cs typeface="Arial"/>
              </a:rPr>
              <a:t>Good</a:t>
            </a:r>
            <a:endParaRPr sz="1000">
              <a:latin typeface="Arial"/>
              <a:cs typeface="Arial"/>
            </a:endParaRPr>
          </a:p>
        </p:txBody>
      </p:sp>
      <p:sp>
        <p:nvSpPr>
          <p:cNvPr id="20" name="object 20"/>
          <p:cNvSpPr txBox="1"/>
          <p:nvPr/>
        </p:nvSpPr>
        <p:spPr>
          <a:xfrm>
            <a:off x="1104900" y="3998976"/>
            <a:ext cx="520065" cy="247015"/>
          </a:xfrm>
          <a:prstGeom prst="rect">
            <a:avLst/>
          </a:prstGeom>
          <a:solidFill>
            <a:srgbClr val="CCCCCC">
              <a:alpha val="65881"/>
            </a:srgbClr>
          </a:solidFill>
        </p:spPr>
        <p:txBody>
          <a:bodyPr vert="horz" wrap="square" lIns="0" tIns="43180" rIns="0" bIns="0" rtlCol="0">
            <a:spAutoFit/>
          </a:bodyPr>
          <a:lstStyle/>
          <a:p>
            <a:pPr marL="90805">
              <a:lnSpc>
                <a:spcPct val="100000"/>
              </a:lnSpc>
              <a:spcBef>
                <a:spcPts val="340"/>
              </a:spcBef>
            </a:pPr>
            <a:r>
              <a:rPr sz="1000" b="1" spc="-5" dirty="0">
                <a:solidFill>
                  <a:srgbClr val="2C608A"/>
                </a:solidFill>
                <a:latin typeface="Arial"/>
                <a:cs typeface="Arial"/>
              </a:rPr>
              <a:t>Good</a:t>
            </a:r>
            <a:endParaRPr sz="1000">
              <a:latin typeface="Arial"/>
              <a:cs typeface="Arial"/>
            </a:endParaRPr>
          </a:p>
        </p:txBody>
      </p:sp>
      <p:sp>
        <p:nvSpPr>
          <p:cNvPr id="21" name="object 21"/>
          <p:cNvSpPr txBox="1"/>
          <p:nvPr/>
        </p:nvSpPr>
        <p:spPr>
          <a:xfrm>
            <a:off x="6570726" y="2417445"/>
            <a:ext cx="80264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MT"/>
                <a:cs typeface="Arial MT"/>
              </a:rPr>
              <a:t>R</a:t>
            </a:r>
            <a:r>
              <a:rPr sz="2400" spc="-15" dirty="0">
                <a:latin typeface="Arial MT"/>
                <a:cs typeface="Arial MT"/>
              </a:rPr>
              <a:t>u</a:t>
            </a:r>
            <a:r>
              <a:rPr sz="2400" spc="-5" dirty="0">
                <a:latin typeface="Arial MT"/>
                <a:cs typeface="Arial MT"/>
              </a:rPr>
              <a:t>l</a:t>
            </a:r>
            <a:r>
              <a:rPr sz="2400" spc="-15" dirty="0">
                <a:latin typeface="Arial MT"/>
                <a:cs typeface="Arial MT"/>
              </a:rPr>
              <a:t>e</a:t>
            </a:r>
            <a:r>
              <a:rPr sz="2400" dirty="0">
                <a:latin typeface="Arial MT"/>
                <a:cs typeface="Arial MT"/>
              </a:rPr>
              <a:t>s</a:t>
            </a:r>
            <a:endParaRPr sz="2400">
              <a:latin typeface="Arial MT"/>
              <a:cs typeface="Arial M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2" y="0"/>
            <a:ext cx="9153525" cy="5143500"/>
            <a:chOff x="-4762" y="0"/>
            <a:chExt cx="9153525" cy="5143500"/>
          </a:xfrm>
        </p:grpSpPr>
        <p:pic>
          <p:nvPicPr>
            <p:cNvPr id="3" name="object 3"/>
            <p:cNvPicPr/>
            <p:nvPr/>
          </p:nvPicPr>
          <p:blipFill>
            <a:blip r:embed="rId3" cstate="print"/>
            <a:stretch>
              <a:fillRect/>
            </a:stretch>
          </p:blipFill>
          <p:spPr>
            <a:xfrm>
              <a:off x="4387596" y="1935479"/>
              <a:ext cx="1414272" cy="1412748"/>
            </a:xfrm>
            <a:prstGeom prst="rect">
              <a:avLst/>
            </a:prstGeom>
          </p:spPr>
        </p:pic>
        <p:pic>
          <p:nvPicPr>
            <p:cNvPr id="4" name="object 4"/>
            <p:cNvPicPr/>
            <p:nvPr/>
          </p:nvPicPr>
          <p:blipFill>
            <a:blip r:embed="rId4" cstate="print"/>
            <a:stretch>
              <a:fillRect/>
            </a:stretch>
          </p:blipFill>
          <p:spPr>
            <a:xfrm>
              <a:off x="2026920" y="2921507"/>
              <a:ext cx="554736" cy="320039"/>
            </a:xfrm>
            <a:prstGeom prst="rect">
              <a:avLst/>
            </a:prstGeom>
          </p:spPr>
        </p:pic>
        <p:pic>
          <p:nvPicPr>
            <p:cNvPr id="5" name="object 5"/>
            <p:cNvPicPr/>
            <p:nvPr/>
          </p:nvPicPr>
          <p:blipFill>
            <a:blip r:embed="rId4" cstate="print"/>
            <a:stretch>
              <a:fillRect/>
            </a:stretch>
          </p:blipFill>
          <p:spPr>
            <a:xfrm>
              <a:off x="2918460" y="2724911"/>
              <a:ext cx="554736" cy="320039"/>
            </a:xfrm>
            <a:prstGeom prst="rect">
              <a:avLst/>
            </a:prstGeom>
          </p:spPr>
        </p:pic>
      </p:grpSp>
      <p:sp>
        <p:nvSpPr>
          <p:cNvPr id="6" name="object 6"/>
          <p:cNvSpPr txBox="1"/>
          <p:nvPr/>
        </p:nvSpPr>
        <p:spPr>
          <a:xfrm>
            <a:off x="1626107" y="2735579"/>
            <a:ext cx="533400" cy="247015"/>
          </a:xfrm>
          <a:prstGeom prst="rect">
            <a:avLst/>
          </a:prstGeom>
          <a:solidFill>
            <a:srgbClr val="CCCCCC">
              <a:alpha val="65881"/>
            </a:srgbClr>
          </a:solidFill>
        </p:spPr>
        <p:txBody>
          <a:bodyPr vert="horz" wrap="square" lIns="0" tIns="43180" rIns="0" bIns="0" rtlCol="0">
            <a:spAutoFit/>
          </a:bodyPr>
          <a:lstStyle/>
          <a:p>
            <a:pPr marL="92075">
              <a:lnSpc>
                <a:spcPct val="100000"/>
              </a:lnSpc>
              <a:spcBef>
                <a:spcPts val="340"/>
              </a:spcBef>
            </a:pPr>
            <a:r>
              <a:rPr sz="1000" b="1" spc="-5" dirty="0">
                <a:solidFill>
                  <a:srgbClr val="2C608A"/>
                </a:solidFill>
                <a:latin typeface="Arial"/>
                <a:cs typeface="Arial"/>
              </a:rPr>
              <a:t>Spam</a:t>
            </a:r>
            <a:endParaRPr sz="1000">
              <a:latin typeface="Arial"/>
              <a:cs typeface="Arial"/>
            </a:endParaRPr>
          </a:p>
        </p:txBody>
      </p:sp>
      <p:sp>
        <p:nvSpPr>
          <p:cNvPr id="7" name="object 7"/>
          <p:cNvSpPr txBox="1"/>
          <p:nvPr/>
        </p:nvSpPr>
        <p:spPr>
          <a:xfrm>
            <a:off x="2590800" y="2546604"/>
            <a:ext cx="520065" cy="245745"/>
          </a:xfrm>
          <a:prstGeom prst="rect">
            <a:avLst/>
          </a:prstGeom>
          <a:solidFill>
            <a:srgbClr val="CCCCCC">
              <a:alpha val="65881"/>
            </a:srgbClr>
          </a:solidFill>
        </p:spPr>
        <p:txBody>
          <a:bodyPr vert="horz" wrap="square" lIns="0" tIns="41910" rIns="0" bIns="0" rtlCol="0">
            <a:spAutoFit/>
          </a:bodyPr>
          <a:lstStyle/>
          <a:p>
            <a:pPr marL="90805">
              <a:lnSpc>
                <a:spcPct val="100000"/>
              </a:lnSpc>
              <a:spcBef>
                <a:spcPts val="330"/>
              </a:spcBef>
            </a:pPr>
            <a:r>
              <a:rPr sz="1000" b="1" spc="-5" dirty="0">
                <a:solidFill>
                  <a:srgbClr val="2C608A"/>
                </a:solidFill>
                <a:latin typeface="Arial"/>
                <a:cs typeface="Arial"/>
              </a:rPr>
              <a:t>Good</a:t>
            </a:r>
            <a:endParaRPr sz="1000">
              <a:latin typeface="Arial"/>
              <a:cs typeface="Arial"/>
            </a:endParaRPr>
          </a:p>
        </p:txBody>
      </p:sp>
      <p:grpSp>
        <p:nvGrpSpPr>
          <p:cNvPr id="8" name="object 8"/>
          <p:cNvGrpSpPr/>
          <p:nvPr/>
        </p:nvGrpSpPr>
        <p:grpSpPr>
          <a:xfrm>
            <a:off x="1275841" y="1975357"/>
            <a:ext cx="3101340" cy="1386840"/>
            <a:chOff x="1275841" y="1975357"/>
            <a:chExt cx="3101340" cy="1386840"/>
          </a:xfrm>
        </p:grpSpPr>
        <p:sp>
          <p:nvSpPr>
            <p:cNvPr id="9" name="object 9"/>
            <p:cNvSpPr/>
            <p:nvPr/>
          </p:nvSpPr>
          <p:spPr>
            <a:xfrm>
              <a:off x="3809237" y="2381249"/>
              <a:ext cx="554990" cy="344805"/>
            </a:xfrm>
            <a:custGeom>
              <a:avLst/>
              <a:gdLst/>
              <a:ahLst/>
              <a:cxnLst/>
              <a:rect l="l" t="t" r="r" b="b"/>
              <a:pathLst>
                <a:path w="554989" h="344805">
                  <a:moveTo>
                    <a:pt x="382524" y="0"/>
                  </a:moveTo>
                  <a:lnTo>
                    <a:pt x="382524" y="86106"/>
                  </a:lnTo>
                  <a:lnTo>
                    <a:pt x="0" y="86106"/>
                  </a:lnTo>
                  <a:lnTo>
                    <a:pt x="0" y="258318"/>
                  </a:lnTo>
                  <a:lnTo>
                    <a:pt x="382524" y="258318"/>
                  </a:lnTo>
                  <a:lnTo>
                    <a:pt x="382524" y="344424"/>
                  </a:lnTo>
                  <a:lnTo>
                    <a:pt x="554736" y="172212"/>
                  </a:lnTo>
                  <a:lnTo>
                    <a:pt x="382524" y="0"/>
                  </a:lnTo>
                  <a:close/>
                </a:path>
              </a:pathLst>
            </a:custGeom>
            <a:solidFill>
              <a:srgbClr val="3981B9"/>
            </a:solidFill>
          </p:spPr>
          <p:txBody>
            <a:bodyPr wrap="square" lIns="0" tIns="0" rIns="0" bIns="0" rtlCol="0"/>
            <a:lstStyle/>
            <a:p>
              <a:endParaRPr/>
            </a:p>
          </p:txBody>
        </p:sp>
        <p:sp>
          <p:nvSpPr>
            <p:cNvPr id="10" name="object 10"/>
            <p:cNvSpPr/>
            <p:nvPr/>
          </p:nvSpPr>
          <p:spPr>
            <a:xfrm>
              <a:off x="3809237" y="2381249"/>
              <a:ext cx="554990" cy="344805"/>
            </a:xfrm>
            <a:custGeom>
              <a:avLst/>
              <a:gdLst/>
              <a:ahLst/>
              <a:cxnLst/>
              <a:rect l="l" t="t" r="r" b="b"/>
              <a:pathLst>
                <a:path w="554989" h="344805">
                  <a:moveTo>
                    <a:pt x="0" y="86106"/>
                  </a:moveTo>
                  <a:lnTo>
                    <a:pt x="382524" y="86106"/>
                  </a:lnTo>
                  <a:lnTo>
                    <a:pt x="382524" y="0"/>
                  </a:lnTo>
                  <a:lnTo>
                    <a:pt x="554736" y="172212"/>
                  </a:lnTo>
                  <a:lnTo>
                    <a:pt x="382524" y="344424"/>
                  </a:lnTo>
                  <a:lnTo>
                    <a:pt x="382524" y="258318"/>
                  </a:lnTo>
                  <a:lnTo>
                    <a:pt x="0" y="258318"/>
                  </a:lnTo>
                  <a:lnTo>
                    <a:pt x="0" y="86106"/>
                  </a:lnTo>
                  <a:close/>
                </a:path>
              </a:pathLst>
            </a:custGeom>
            <a:ln w="25400">
              <a:solidFill>
                <a:srgbClr val="285D87"/>
              </a:solidFill>
            </a:ln>
          </p:spPr>
          <p:txBody>
            <a:bodyPr wrap="square" lIns="0" tIns="0" rIns="0" bIns="0" rtlCol="0"/>
            <a:lstStyle/>
            <a:p>
              <a:endParaRPr/>
            </a:p>
          </p:txBody>
        </p:sp>
        <p:sp>
          <p:nvSpPr>
            <p:cNvPr id="11" name="object 11"/>
            <p:cNvSpPr/>
            <p:nvPr/>
          </p:nvSpPr>
          <p:spPr>
            <a:xfrm>
              <a:off x="1288541" y="1988057"/>
              <a:ext cx="2414270" cy="1361440"/>
            </a:xfrm>
            <a:custGeom>
              <a:avLst/>
              <a:gdLst/>
              <a:ahLst/>
              <a:cxnLst/>
              <a:rect l="l" t="t" r="r" b="b"/>
              <a:pathLst>
                <a:path w="2414270" h="1361439">
                  <a:moveTo>
                    <a:pt x="0" y="226822"/>
                  </a:moveTo>
                  <a:lnTo>
                    <a:pt x="4610" y="181123"/>
                  </a:lnTo>
                  <a:lnTo>
                    <a:pt x="17831" y="138553"/>
                  </a:lnTo>
                  <a:lnTo>
                    <a:pt x="38750" y="100024"/>
                  </a:lnTo>
                  <a:lnTo>
                    <a:pt x="66452" y="66452"/>
                  </a:lnTo>
                  <a:lnTo>
                    <a:pt x="100024" y="38750"/>
                  </a:lnTo>
                  <a:lnTo>
                    <a:pt x="138553" y="17831"/>
                  </a:lnTo>
                  <a:lnTo>
                    <a:pt x="181123" y="4610"/>
                  </a:lnTo>
                  <a:lnTo>
                    <a:pt x="226822" y="0"/>
                  </a:lnTo>
                  <a:lnTo>
                    <a:pt x="2187194" y="0"/>
                  </a:lnTo>
                  <a:lnTo>
                    <a:pt x="2232892" y="4610"/>
                  </a:lnTo>
                  <a:lnTo>
                    <a:pt x="2275462" y="17831"/>
                  </a:lnTo>
                  <a:lnTo>
                    <a:pt x="2313991" y="38750"/>
                  </a:lnTo>
                  <a:lnTo>
                    <a:pt x="2347563" y="66452"/>
                  </a:lnTo>
                  <a:lnTo>
                    <a:pt x="2375265" y="100024"/>
                  </a:lnTo>
                  <a:lnTo>
                    <a:pt x="2396184" y="138553"/>
                  </a:lnTo>
                  <a:lnTo>
                    <a:pt x="2409405" y="181123"/>
                  </a:lnTo>
                  <a:lnTo>
                    <a:pt x="2414016" y="226822"/>
                  </a:lnTo>
                  <a:lnTo>
                    <a:pt x="2414016" y="1134110"/>
                  </a:lnTo>
                  <a:lnTo>
                    <a:pt x="2409405" y="1179808"/>
                  </a:lnTo>
                  <a:lnTo>
                    <a:pt x="2396184" y="1222378"/>
                  </a:lnTo>
                  <a:lnTo>
                    <a:pt x="2375265" y="1260907"/>
                  </a:lnTo>
                  <a:lnTo>
                    <a:pt x="2347563" y="1294479"/>
                  </a:lnTo>
                  <a:lnTo>
                    <a:pt x="2313991" y="1322181"/>
                  </a:lnTo>
                  <a:lnTo>
                    <a:pt x="2275462" y="1343100"/>
                  </a:lnTo>
                  <a:lnTo>
                    <a:pt x="2232892" y="1356321"/>
                  </a:lnTo>
                  <a:lnTo>
                    <a:pt x="2187194" y="1360932"/>
                  </a:lnTo>
                  <a:lnTo>
                    <a:pt x="226822" y="1360932"/>
                  </a:lnTo>
                  <a:lnTo>
                    <a:pt x="181123" y="1356321"/>
                  </a:lnTo>
                  <a:lnTo>
                    <a:pt x="138553" y="1343100"/>
                  </a:lnTo>
                  <a:lnTo>
                    <a:pt x="100024" y="1322181"/>
                  </a:lnTo>
                  <a:lnTo>
                    <a:pt x="66452" y="1294479"/>
                  </a:lnTo>
                  <a:lnTo>
                    <a:pt x="38750" y="1260907"/>
                  </a:lnTo>
                  <a:lnTo>
                    <a:pt x="17831" y="1222378"/>
                  </a:lnTo>
                  <a:lnTo>
                    <a:pt x="4610" y="1179808"/>
                  </a:lnTo>
                  <a:lnTo>
                    <a:pt x="0" y="1134110"/>
                  </a:lnTo>
                  <a:lnTo>
                    <a:pt x="0" y="226822"/>
                  </a:lnTo>
                  <a:close/>
                </a:path>
              </a:pathLst>
            </a:custGeom>
            <a:ln w="25400">
              <a:solidFill>
                <a:srgbClr val="285D87"/>
              </a:solidFill>
              <a:prstDash val="sysDash"/>
            </a:ln>
          </p:spPr>
          <p:txBody>
            <a:bodyPr wrap="square" lIns="0" tIns="0" rIns="0" bIns="0" rtlCol="0"/>
            <a:lstStyle/>
            <a:p>
              <a:endParaRPr/>
            </a:p>
          </p:txBody>
        </p:sp>
        <p:pic>
          <p:nvPicPr>
            <p:cNvPr id="12" name="object 12"/>
            <p:cNvPicPr/>
            <p:nvPr/>
          </p:nvPicPr>
          <p:blipFill>
            <a:blip r:embed="rId4" cstate="print"/>
            <a:stretch>
              <a:fillRect/>
            </a:stretch>
          </p:blipFill>
          <p:spPr>
            <a:xfrm>
              <a:off x="1999487" y="2353055"/>
              <a:ext cx="554736" cy="320039"/>
            </a:xfrm>
            <a:prstGeom prst="rect">
              <a:avLst/>
            </a:prstGeom>
          </p:spPr>
        </p:pic>
      </p:grpSp>
      <p:sp>
        <p:nvSpPr>
          <p:cNvPr id="13" name="object 13"/>
          <p:cNvSpPr txBox="1"/>
          <p:nvPr/>
        </p:nvSpPr>
        <p:spPr>
          <a:xfrm>
            <a:off x="1598675" y="2167127"/>
            <a:ext cx="532130" cy="247015"/>
          </a:xfrm>
          <a:prstGeom prst="rect">
            <a:avLst/>
          </a:prstGeom>
          <a:solidFill>
            <a:srgbClr val="CCCCCC">
              <a:alpha val="65881"/>
            </a:srgbClr>
          </a:solidFill>
        </p:spPr>
        <p:txBody>
          <a:bodyPr vert="horz" wrap="square" lIns="0" tIns="42545" rIns="0" bIns="0" rtlCol="0">
            <a:spAutoFit/>
          </a:bodyPr>
          <a:lstStyle/>
          <a:p>
            <a:pPr marL="91440">
              <a:lnSpc>
                <a:spcPct val="100000"/>
              </a:lnSpc>
              <a:spcBef>
                <a:spcPts val="335"/>
              </a:spcBef>
            </a:pPr>
            <a:r>
              <a:rPr sz="1000" b="1" spc="-5" dirty="0">
                <a:solidFill>
                  <a:srgbClr val="2C608A"/>
                </a:solidFill>
                <a:latin typeface="Arial"/>
                <a:cs typeface="Arial"/>
              </a:rPr>
              <a:t>Spam</a:t>
            </a:r>
            <a:endParaRPr sz="1000">
              <a:latin typeface="Arial"/>
              <a:cs typeface="Arial"/>
            </a:endParaRPr>
          </a:p>
        </p:txBody>
      </p:sp>
      <p:sp>
        <p:nvSpPr>
          <p:cNvPr id="14" name="object 14"/>
          <p:cNvSpPr txBox="1"/>
          <p:nvPr/>
        </p:nvSpPr>
        <p:spPr>
          <a:xfrm>
            <a:off x="1786889" y="1664335"/>
            <a:ext cx="131953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Arial"/>
                <a:cs typeface="Arial"/>
              </a:rPr>
              <a:t>Training</a:t>
            </a:r>
            <a:r>
              <a:rPr sz="1800" b="1" spc="-90" dirty="0">
                <a:solidFill>
                  <a:srgbClr val="FF0000"/>
                </a:solidFill>
                <a:latin typeface="Arial"/>
                <a:cs typeface="Arial"/>
              </a:rPr>
              <a:t> </a:t>
            </a:r>
            <a:r>
              <a:rPr sz="1800" b="1" spc="-5" dirty="0">
                <a:solidFill>
                  <a:srgbClr val="FF0000"/>
                </a:solidFill>
                <a:latin typeface="Arial"/>
                <a:cs typeface="Arial"/>
              </a:rPr>
              <a:t>set</a:t>
            </a:r>
            <a:endParaRPr sz="1800">
              <a:latin typeface="Arial"/>
              <a:cs typeface="Arial"/>
            </a:endParaRPr>
          </a:p>
        </p:txBody>
      </p:sp>
      <p:sp>
        <p:nvSpPr>
          <p:cNvPr id="15" name="object 15"/>
          <p:cNvSpPr txBox="1"/>
          <p:nvPr/>
        </p:nvSpPr>
        <p:spPr>
          <a:xfrm>
            <a:off x="929639" y="1434083"/>
            <a:ext cx="593090" cy="307975"/>
          </a:xfrm>
          <a:prstGeom prst="rect">
            <a:avLst/>
          </a:prstGeom>
          <a:ln w="9525">
            <a:solidFill>
              <a:srgbClr val="FF0000"/>
            </a:solidFill>
          </a:ln>
        </p:spPr>
        <p:txBody>
          <a:bodyPr vert="horz" wrap="square" lIns="0" tIns="40640" rIns="0" bIns="0" rtlCol="0">
            <a:spAutoFit/>
          </a:bodyPr>
          <a:lstStyle/>
          <a:p>
            <a:pPr marL="91440">
              <a:lnSpc>
                <a:spcPct val="100000"/>
              </a:lnSpc>
              <a:spcBef>
                <a:spcPts val="320"/>
              </a:spcBef>
            </a:pPr>
            <a:r>
              <a:rPr sz="1400" b="1" spc="-5" dirty="0">
                <a:solidFill>
                  <a:srgbClr val="FF0000"/>
                </a:solidFill>
                <a:latin typeface="Arial"/>
                <a:cs typeface="Arial"/>
              </a:rPr>
              <a:t>label</a:t>
            </a:r>
            <a:endParaRPr sz="1400">
              <a:latin typeface="Arial"/>
              <a:cs typeface="Arial"/>
            </a:endParaRPr>
          </a:p>
        </p:txBody>
      </p:sp>
      <p:sp>
        <p:nvSpPr>
          <p:cNvPr id="16" name="object 16"/>
          <p:cNvSpPr/>
          <p:nvPr/>
        </p:nvSpPr>
        <p:spPr>
          <a:xfrm>
            <a:off x="1219898" y="1738629"/>
            <a:ext cx="353060" cy="566420"/>
          </a:xfrm>
          <a:custGeom>
            <a:avLst/>
            <a:gdLst/>
            <a:ahLst/>
            <a:cxnLst/>
            <a:rect l="l" t="t" r="r" b="b"/>
            <a:pathLst>
              <a:path w="353059" h="566419">
                <a:moveTo>
                  <a:pt x="307342" y="504443"/>
                </a:moveTo>
                <a:lnTo>
                  <a:pt x="280352" y="521081"/>
                </a:lnTo>
                <a:lnTo>
                  <a:pt x="352869" y="565912"/>
                </a:lnTo>
                <a:lnTo>
                  <a:pt x="348318" y="515239"/>
                </a:lnTo>
                <a:lnTo>
                  <a:pt x="314007" y="515239"/>
                </a:lnTo>
                <a:lnTo>
                  <a:pt x="307342" y="504443"/>
                </a:lnTo>
                <a:close/>
              </a:path>
              <a:path w="353059" h="566419">
                <a:moveTo>
                  <a:pt x="318170" y="497768"/>
                </a:moveTo>
                <a:lnTo>
                  <a:pt x="307342" y="504443"/>
                </a:lnTo>
                <a:lnTo>
                  <a:pt x="314007" y="515239"/>
                </a:lnTo>
                <a:lnTo>
                  <a:pt x="324802" y="508508"/>
                </a:lnTo>
                <a:lnTo>
                  <a:pt x="318170" y="497768"/>
                </a:lnTo>
                <a:close/>
              </a:path>
              <a:path w="353059" h="566419">
                <a:moveTo>
                  <a:pt x="345249" y="481076"/>
                </a:moveTo>
                <a:lnTo>
                  <a:pt x="318170" y="497768"/>
                </a:lnTo>
                <a:lnTo>
                  <a:pt x="324802" y="508508"/>
                </a:lnTo>
                <a:lnTo>
                  <a:pt x="314007" y="515239"/>
                </a:lnTo>
                <a:lnTo>
                  <a:pt x="348318" y="515239"/>
                </a:lnTo>
                <a:lnTo>
                  <a:pt x="345249" y="481076"/>
                </a:lnTo>
                <a:close/>
              </a:path>
              <a:path w="353059" h="566419">
                <a:moveTo>
                  <a:pt x="10794" y="0"/>
                </a:moveTo>
                <a:lnTo>
                  <a:pt x="0" y="6604"/>
                </a:lnTo>
                <a:lnTo>
                  <a:pt x="307342" y="504443"/>
                </a:lnTo>
                <a:lnTo>
                  <a:pt x="318170" y="497768"/>
                </a:lnTo>
                <a:lnTo>
                  <a:pt x="10794" y="0"/>
                </a:lnTo>
                <a:close/>
              </a:path>
            </a:pathLst>
          </a:custGeom>
          <a:solidFill>
            <a:srgbClr val="FF0000"/>
          </a:solidFill>
        </p:spPr>
        <p:txBody>
          <a:bodyPr wrap="square" lIns="0" tIns="0" rIns="0" bIns="0" rtlCol="0"/>
          <a:lstStyle/>
          <a:p>
            <a:endParaRPr/>
          </a:p>
        </p:txBody>
      </p:sp>
      <p:sp>
        <p:nvSpPr>
          <p:cNvPr id="17" name="object 17"/>
          <p:cNvSpPr txBox="1"/>
          <p:nvPr/>
        </p:nvSpPr>
        <p:spPr>
          <a:xfrm>
            <a:off x="2746248" y="2063495"/>
            <a:ext cx="908685" cy="307975"/>
          </a:xfrm>
          <a:prstGeom prst="rect">
            <a:avLst/>
          </a:prstGeom>
          <a:ln w="9525">
            <a:solidFill>
              <a:srgbClr val="FF0000"/>
            </a:solidFill>
          </a:ln>
        </p:spPr>
        <p:txBody>
          <a:bodyPr vert="horz" wrap="square" lIns="0" tIns="40640" rIns="0" bIns="0" rtlCol="0">
            <a:spAutoFit/>
          </a:bodyPr>
          <a:lstStyle/>
          <a:p>
            <a:pPr marL="91440">
              <a:lnSpc>
                <a:spcPct val="100000"/>
              </a:lnSpc>
              <a:spcBef>
                <a:spcPts val="320"/>
              </a:spcBef>
            </a:pPr>
            <a:r>
              <a:rPr sz="1400" b="1" spc="-5" dirty="0">
                <a:solidFill>
                  <a:srgbClr val="FF0000"/>
                </a:solidFill>
                <a:latin typeface="Arial"/>
                <a:cs typeface="Arial"/>
              </a:rPr>
              <a:t>instance</a:t>
            </a:r>
            <a:endParaRPr sz="1400">
              <a:latin typeface="Arial"/>
              <a:cs typeface="Arial"/>
            </a:endParaRPr>
          </a:p>
        </p:txBody>
      </p:sp>
      <p:grpSp>
        <p:nvGrpSpPr>
          <p:cNvPr id="18" name="object 18"/>
          <p:cNvGrpSpPr/>
          <p:nvPr/>
        </p:nvGrpSpPr>
        <p:grpSpPr>
          <a:xfrm>
            <a:off x="2517648" y="2212213"/>
            <a:ext cx="4455160" cy="513080"/>
            <a:chOff x="2517648" y="2212213"/>
            <a:chExt cx="4455160" cy="513080"/>
          </a:xfrm>
        </p:grpSpPr>
        <p:pic>
          <p:nvPicPr>
            <p:cNvPr id="19" name="object 19"/>
            <p:cNvPicPr/>
            <p:nvPr/>
          </p:nvPicPr>
          <p:blipFill>
            <a:blip r:embed="rId5" cstate="print"/>
            <a:stretch>
              <a:fillRect/>
            </a:stretch>
          </p:blipFill>
          <p:spPr>
            <a:xfrm>
              <a:off x="2517648" y="2212213"/>
              <a:ext cx="232156" cy="159131"/>
            </a:xfrm>
            <a:prstGeom prst="rect">
              <a:avLst/>
            </a:prstGeom>
          </p:spPr>
        </p:pic>
        <p:pic>
          <p:nvPicPr>
            <p:cNvPr id="20" name="object 20"/>
            <p:cNvPicPr/>
            <p:nvPr/>
          </p:nvPicPr>
          <p:blipFill>
            <a:blip r:embed="rId4" cstate="print"/>
            <a:stretch>
              <a:fillRect/>
            </a:stretch>
          </p:blipFill>
          <p:spPr>
            <a:xfrm>
              <a:off x="6416039" y="2403348"/>
              <a:ext cx="556260" cy="321563"/>
            </a:xfrm>
            <a:prstGeom prst="rect">
              <a:avLst/>
            </a:prstGeom>
          </p:spPr>
        </p:pic>
      </p:grpSp>
      <p:sp>
        <p:nvSpPr>
          <p:cNvPr id="21" name="object 21"/>
          <p:cNvSpPr txBox="1"/>
          <p:nvPr/>
        </p:nvSpPr>
        <p:spPr>
          <a:xfrm>
            <a:off x="6839711" y="2208276"/>
            <a:ext cx="264160" cy="247015"/>
          </a:xfrm>
          <a:prstGeom prst="rect">
            <a:avLst/>
          </a:prstGeom>
          <a:solidFill>
            <a:srgbClr val="CCCCCC">
              <a:alpha val="65881"/>
            </a:srgbClr>
          </a:solidFill>
        </p:spPr>
        <p:txBody>
          <a:bodyPr vert="horz" wrap="square" lIns="0" tIns="43180" rIns="0" bIns="0" rtlCol="0">
            <a:spAutoFit/>
          </a:bodyPr>
          <a:lstStyle/>
          <a:p>
            <a:pPr algn="ctr">
              <a:lnSpc>
                <a:spcPct val="100000"/>
              </a:lnSpc>
              <a:spcBef>
                <a:spcPts val="340"/>
              </a:spcBef>
            </a:pPr>
            <a:r>
              <a:rPr sz="1000" b="1" spc="-5" dirty="0">
                <a:solidFill>
                  <a:srgbClr val="2C608A"/>
                </a:solidFill>
                <a:latin typeface="Arial"/>
                <a:cs typeface="Arial"/>
              </a:rPr>
              <a:t>?</a:t>
            </a:r>
            <a:endParaRPr sz="1000">
              <a:latin typeface="Arial"/>
              <a:cs typeface="Arial"/>
            </a:endParaRPr>
          </a:p>
        </p:txBody>
      </p:sp>
      <p:sp>
        <p:nvSpPr>
          <p:cNvPr id="25" name="object 25"/>
          <p:cNvSpPr txBox="1"/>
          <p:nvPr/>
        </p:nvSpPr>
        <p:spPr>
          <a:xfrm>
            <a:off x="8863330" y="4878337"/>
            <a:ext cx="191135" cy="213360"/>
          </a:xfrm>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z="1000" spc="-80" dirty="0">
                <a:solidFill>
                  <a:srgbClr val="FFFFFF"/>
                </a:solidFill>
                <a:latin typeface="Trebuchet MS"/>
                <a:cs typeface="Trebuchet MS"/>
              </a:rPr>
              <a:t>74</a:t>
            </a:fld>
            <a:endParaRPr sz="1000">
              <a:latin typeface="Trebuchet MS"/>
              <a:cs typeface="Trebuchet MS"/>
            </a:endParaRPr>
          </a:p>
        </p:txBody>
      </p:sp>
      <p:sp>
        <p:nvSpPr>
          <p:cNvPr id="22" name="object 22"/>
          <p:cNvSpPr txBox="1"/>
          <p:nvPr/>
        </p:nvSpPr>
        <p:spPr>
          <a:xfrm>
            <a:off x="6030467" y="2801111"/>
            <a:ext cx="1327785" cy="307975"/>
          </a:xfrm>
          <a:prstGeom prst="rect">
            <a:avLst/>
          </a:prstGeom>
          <a:ln w="9525">
            <a:solidFill>
              <a:srgbClr val="FF0000"/>
            </a:solidFill>
          </a:ln>
        </p:spPr>
        <p:txBody>
          <a:bodyPr vert="horz" wrap="square" lIns="0" tIns="41275" rIns="0" bIns="0" rtlCol="0">
            <a:spAutoFit/>
          </a:bodyPr>
          <a:lstStyle/>
          <a:p>
            <a:pPr marL="92075">
              <a:lnSpc>
                <a:spcPct val="100000"/>
              </a:lnSpc>
              <a:spcBef>
                <a:spcPts val="325"/>
              </a:spcBef>
            </a:pPr>
            <a:r>
              <a:rPr sz="1400" b="1" spc="-5" dirty="0">
                <a:solidFill>
                  <a:srgbClr val="FF0000"/>
                </a:solidFill>
                <a:latin typeface="Arial"/>
                <a:cs typeface="Arial"/>
              </a:rPr>
              <a:t>New</a:t>
            </a:r>
            <a:r>
              <a:rPr sz="1400" b="1" spc="-35" dirty="0">
                <a:solidFill>
                  <a:srgbClr val="FF0000"/>
                </a:solidFill>
                <a:latin typeface="Arial"/>
                <a:cs typeface="Arial"/>
              </a:rPr>
              <a:t> </a:t>
            </a:r>
            <a:r>
              <a:rPr sz="1400" b="1" spc="-5" dirty="0">
                <a:solidFill>
                  <a:srgbClr val="FF0000"/>
                </a:solidFill>
                <a:latin typeface="Arial"/>
                <a:cs typeface="Arial"/>
              </a:rPr>
              <a:t>instance</a:t>
            </a:r>
            <a:endParaRPr sz="1400">
              <a:latin typeface="Arial"/>
              <a:cs typeface="Arial"/>
            </a:endParaRPr>
          </a:p>
        </p:txBody>
      </p:sp>
      <p:sp>
        <p:nvSpPr>
          <p:cNvPr id="23" name="object 23"/>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295" dirty="0"/>
              <a:t>What</a:t>
            </a:r>
            <a:r>
              <a:rPr spc="-145" dirty="0"/>
              <a:t> </a:t>
            </a:r>
            <a:r>
              <a:rPr spc="-65" dirty="0"/>
              <a:t>is</a:t>
            </a:r>
            <a:r>
              <a:rPr spc="-140" dirty="0"/>
              <a:t> </a:t>
            </a:r>
            <a:r>
              <a:rPr spc="-204" dirty="0"/>
              <a:t>Machine</a:t>
            </a:r>
            <a:r>
              <a:rPr spc="-145" dirty="0"/>
              <a:t> </a:t>
            </a:r>
            <a:r>
              <a:rPr spc="-365" dirty="0"/>
              <a:t>L</a:t>
            </a:r>
            <a:r>
              <a:rPr spc="-240" dirty="0"/>
              <a:t>ea</a:t>
            </a:r>
            <a:r>
              <a:rPr spc="-195" dirty="0"/>
              <a:t>r</a:t>
            </a:r>
            <a:r>
              <a:rPr spc="-100" dirty="0"/>
              <a:t>ning?</a:t>
            </a:r>
          </a:p>
        </p:txBody>
      </p:sp>
      <p:sp>
        <p:nvSpPr>
          <p:cNvPr id="24" name="object 24"/>
          <p:cNvSpPr txBox="1"/>
          <p:nvPr/>
        </p:nvSpPr>
        <p:spPr>
          <a:xfrm>
            <a:off x="1111097" y="1008126"/>
            <a:ext cx="1265555" cy="330835"/>
          </a:xfrm>
          <a:prstGeom prst="rect">
            <a:avLst/>
          </a:prstGeom>
        </p:spPr>
        <p:txBody>
          <a:bodyPr vert="horz" wrap="square" lIns="0" tIns="13335" rIns="0" bIns="0" rtlCol="0">
            <a:spAutoFit/>
          </a:bodyPr>
          <a:lstStyle/>
          <a:p>
            <a:pPr marL="367665" indent="-355600">
              <a:lnSpc>
                <a:spcPct val="100000"/>
              </a:lnSpc>
              <a:spcBef>
                <a:spcPts val="105"/>
              </a:spcBef>
              <a:buFont typeface="Arial MT"/>
              <a:buChar char="•"/>
              <a:tabLst>
                <a:tab pos="367665" algn="l"/>
                <a:tab pos="368300" algn="l"/>
              </a:tabLst>
            </a:pPr>
            <a:r>
              <a:rPr sz="2000" spc="-160" dirty="0">
                <a:solidFill>
                  <a:srgbClr val="283149"/>
                </a:solidFill>
                <a:latin typeface="Lucida Sans Unicode"/>
                <a:cs typeface="Lucida Sans Unicode"/>
              </a:rPr>
              <a:t>Tr</a:t>
            </a:r>
            <a:r>
              <a:rPr sz="2000" spc="-95" dirty="0">
                <a:solidFill>
                  <a:srgbClr val="283149"/>
                </a:solidFill>
                <a:latin typeface="Lucida Sans Unicode"/>
                <a:cs typeface="Lucida Sans Unicode"/>
              </a:rPr>
              <a:t>ai</a:t>
            </a:r>
            <a:r>
              <a:rPr sz="2000" spc="-150" dirty="0">
                <a:solidFill>
                  <a:srgbClr val="283149"/>
                </a:solidFill>
                <a:latin typeface="Lucida Sans Unicode"/>
                <a:cs typeface="Lucida Sans Unicode"/>
              </a:rPr>
              <a:t>n</a:t>
            </a:r>
            <a:r>
              <a:rPr sz="2000" spc="-160" dirty="0">
                <a:solidFill>
                  <a:srgbClr val="283149"/>
                </a:solidFill>
                <a:latin typeface="Lucida Sans Unicode"/>
                <a:cs typeface="Lucida Sans Unicode"/>
              </a:rPr>
              <a:t>ing</a:t>
            </a:r>
            <a:endParaRPr sz="2000">
              <a:latin typeface="Lucida Sans Unicode"/>
              <a:cs typeface="Lucida Sans Unicode"/>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2" y="0"/>
            <a:ext cx="9153525" cy="5143500"/>
            <a:chOff x="-4762" y="0"/>
            <a:chExt cx="9153525" cy="5143500"/>
          </a:xfrm>
        </p:grpSpPr>
        <p:pic>
          <p:nvPicPr>
            <p:cNvPr id="3" name="object 3"/>
            <p:cNvPicPr/>
            <p:nvPr/>
          </p:nvPicPr>
          <p:blipFill>
            <a:blip r:embed="rId2" cstate="print"/>
            <a:stretch>
              <a:fillRect/>
            </a:stretch>
          </p:blipFill>
          <p:spPr>
            <a:xfrm>
              <a:off x="4387596" y="1935479"/>
              <a:ext cx="1414272" cy="1412748"/>
            </a:xfrm>
            <a:prstGeom prst="rect">
              <a:avLst/>
            </a:prstGeom>
          </p:spPr>
        </p:pic>
        <p:pic>
          <p:nvPicPr>
            <p:cNvPr id="4" name="object 4"/>
            <p:cNvPicPr/>
            <p:nvPr/>
          </p:nvPicPr>
          <p:blipFill>
            <a:blip r:embed="rId3" cstate="print"/>
            <a:stretch>
              <a:fillRect/>
            </a:stretch>
          </p:blipFill>
          <p:spPr>
            <a:xfrm>
              <a:off x="2026920" y="2921507"/>
              <a:ext cx="554736" cy="320039"/>
            </a:xfrm>
            <a:prstGeom prst="rect">
              <a:avLst/>
            </a:prstGeom>
          </p:spPr>
        </p:pic>
        <p:pic>
          <p:nvPicPr>
            <p:cNvPr id="5" name="object 5"/>
            <p:cNvPicPr/>
            <p:nvPr/>
          </p:nvPicPr>
          <p:blipFill>
            <a:blip r:embed="rId3" cstate="print"/>
            <a:stretch>
              <a:fillRect/>
            </a:stretch>
          </p:blipFill>
          <p:spPr>
            <a:xfrm>
              <a:off x="2918460" y="2724911"/>
              <a:ext cx="554736" cy="320039"/>
            </a:xfrm>
            <a:prstGeom prst="rect">
              <a:avLst/>
            </a:prstGeom>
          </p:spPr>
        </p:pic>
      </p:grpSp>
      <p:sp>
        <p:nvSpPr>
          <p:cNvPr id="6" name="object 6"/>
          <p:cNvSpPr txBox="1"/>
          <p:nvPr/>
        </p:nvSpPr>
        <p:spPr>
          <a:xfrm>
            <a:off x="1626107" y="2735579"/>
            <a:ext cx="533400" cy="247015"/>
          </a:xfrm>
          <a:prstGeom prst="rect">
            <a:avLst/>
          </a:prstGeom>
          <a:solidFill>
            <a:srgbClr val="CCCCCC">
              <a:alpha val="65881"/>
            </a:srgbClr>
          </a:solidFill>
        </p:spPr>
        <p:txBody>
          <a:bodyPr vert="horz" wrap="square" lIns="0" tIns="43180" rIns="0" bIns="0" rtlCol="0">
            <a:spAutoFit/>
          </a:bodyPr>
          <a:lstStyle/>
          <a:p>
            <a:pPr marL="92075">
              <a:lnSpc>
                <a:spcPct val="100000"/>
              </a:lnSpc>
              <a:spcBef>
                <a:spcPts val="340"/>
              </a:spcBef>
            </a:pPr>
            <a:r>
              <a:rPr sz="1000" b="1" spc="-5" dirty="0">
                <a:solidFill>
                  <a:srgbClr val="2C608A"/>
                </a:solidFill>
                <a:latin typeface="Arial"/>
                <a:cs typeface="Arial"/>
              </a:rPr>
              <a:t>Spam</a:t>
            </a:r>
            <a:endParaRPr sz="1000">
              <a:latin typeface="Arial"/>
              <a:cs typeface="Arial"/>
            </a:endParaRPr>
          </a:p>
        </p:txBody>
      </p:sp>
      <p:sp>
        <p:nvSpPr>
          <p:cNvPr id="7" name="object 7"/>
          <p:cNvSpPr txBox="1"/>
          <p:nvPr/>
        </p:nvSpPr>
        <p:spPr>
          <a:xfrm>
            <a:off x="2590800" y="2546604"/>
            <a:ext cx="520065" cy="245745"/>
          </a:xfrm>
          <a:prstGeom prst="rect">
            <a:avLst/>
          </a:prstGeom>
          <a:solidFill>
            <a:srgbClr val="CCCCCC">
              <a:alpha val="65881"/>
            </a:srgbClr>
          </a:solidFill>
        </p:spPr>
        <p:txBody>
          <a:bodyPr vert="horz" wrap="square" lIns="0" tIns="41910" rIns="0" bIns="0" rtlCol="0">
            <a:spAutoFit/>
          </a:bodyPr>
          <a:lstStyle/>
          <a:p>
            <a:pPr marL="90805">
              <a:lnSpc>
                <a:spcPct val="100000"/>
              </a:lnSpc>
              <a:spcBef>
                <a:spcPts val="330"/>
              </a:spcBef>
            </a:pPr>
            <a:r>
              <a:rPr sz="1000" b="1" spc="-5" dirty="0">
                <a:solidFill>
                  <a:srgbClr val="2C608A"/>
                </a:solidFill>
                <a:latin typeface="Arial"/>
                <a:cs typeface="Arial"/>
              </a:rPr>
              <a:t>Good</a:t>
            </a:r>
            <a:endParaRPr sz="1000">
              <a:latin typeface="Arial"/>
              <a:cs typeface="Arial"/>
            </a:endParaRPr>
          </a:p>
        </p:txBody>
      </p:sp>
      <p:grpSp>
        <p:nvGrpSpPr>
          <p:cNvPr id="8" name="object 8"/>
          <p:cNvGrpSpPr/>
          <p:nvPr/>
        </p:nvGrpSpPr>
        <p:grpSpPr>
          <a:xfrm>
            <a:off x="1275841" y="1975357"/>
            <a:ext cx="3101340" cy="1386840"/>
            <a:chOff x="1275841" y="1975357"/>
            <a:chExt cx="3101340" cy="1386840"/>
          </a:xfrm>
        </p:grpSpPr>
        <p:sp>
          <p:nvSpPr>
            <p:cNvPr id="9" name="object 9"/>
            <p:cNvSpPr/>
            <p:nvPr/>
          </p:nvSpPr>
          <p:spPr>
            <a:xfrm>
              <a:off x="3809237" y="2381249"/>
              <a:ext cx="554990" cy="344805"/>
            </a:xfrm>
            <a:custGeom>
              <a:avLst/>
              <a:gdLst/>
              <a:ahLst/>
              <a:cxnLst/>
              <a:rect l="l" t="t" r="r" b="b"/>
              <a:pathLst>
                <a:path w="554989" h="344805">
                  <a:moveTo>
                    <a:pt x="382524" y="0"/>
                  </a:moveTo>
                  <a:lnTo>
                    <a:pt x="382524" y="86106"/>
                  </a:lnTo>
                  <a:lnTo>
                    <a:pt x="0" y="86106"/>
                  </a:lnTo>
                  <a:lnTo>
                    <a:pt x="0" y="258318"/>
                  </a:lnTo>
                  <a:lnTo>
                    <a:pt x="382524" y="258318"/>
                  </a:lnTo>
                  <a:lnTo>
                    <a:pt x="382524" y="344424"/>
                  </a:lnTo>
                  <a:lnTo>
                    <a:pt x="554736" y="172212"/>
                  </a:lnTo>
                  <a:lnTo>
                    <a:pt x="382524" y="0"/>
                  </a:lnTo>
                  <a:close/>
                </a:path>
              </a:pathLst>
            </a:custGeom>
            <a:solidFill>
              <a:srgbClr val="3981B9"/>
            </a:solidFill>
          </p:spPr>
          <p:txBody>
            <a:bodyPr wrap="square" lIns="0" tIns="0" rIns="0" bIns="0" rtlCol="0"/>
            <a:lstStyle/>
            <a:p>
              <a:endParaRPr/>
            </a:p>
          </p:txBody>
        </p:sp>
        <p:sp>
          <p:nvSpPr>
            <p:cNvPr id="10" name="object 10"/>
            <p:cNvSpPr/>
            <p:nvPr/>
          </p:nvSpPr>
          <p:spPr>
            <a:xfrm>
              <a:off x="3809237" y="2381249"/>
              <a:ext cx="554990" cy="344805"/>
            </a:xfrm>
            <a:custGeom>
              <a:avLst/>
              <a:gdLst/>
              <a:ahLst/>
              <a:cxnLst/>
              <a:rect l="l" t="t" r="r" b="b"/>
              <a:pathLst>
                <a:path w="554989" h="344805">
                  <a:moveTo>
                    <a:pt x="0" y="86106"/>
                  </a:moveTo>
                  <a:lnTo>
                    <a:pt x="382524" y="86106"/>
                  </a:lnTo>
                  <a:lnTo>
                    <a:pt x="382524" y="0"/>
                  </a:lnTo>
                  <a:lnTo>
                    <a:pt x="554736" y="172212"/>
                  </a:lnTo>
                  <a:lnTo>
                    <a:pt x="382524" y="344424"/>
                  </a:lnTo>
                  <a:lnTo>
                    <a:pt x="382524" y="258318"/>
                  </a:lnTo>
                  <a:lnTo>
                    <a:pt x="0" y="258318"/>
                  </a:lnTo>
                  <a:lnTo>
                    <a:pt x="0" y="86106"/>
                  </a:lnTo>
                  <a:close/>
                </a:path>
              </a:pathLst>
            </a:custGeom>
            <a:ln w="25400">
              <a:solidFill>
                <a:srgbClr val="285D87"/>
              </a:solidFill>
            </a:ln>
          </p:spPr>
          <p:txBody>
            <a:bodyPr wrap="square" lIns="0" tIns="0" rIns="0" bIns="0" rtlCol="0"/>
            <a:lstStyle/>
            <a:p>
              <a:endParaRPr/>
            </a:p>
          </p:txBody>
        </p:sp>
        <p:sp>
          <p:nvSpPr>
            <p:cNvPr id="11" name="object 11"/>
            <p:cNvSpPr/>
            <p:nvPr/>
          </p:nvSpPr>
          <p:spPr>
            <a:xfrm>
              <a:off x="1288541" y="1988057"/>
              <a:ext cx="2414270" cy="1361440"/>
            </a:xfrm>
            <a:custGeom>
              <a:avLst/>
              <a:gdLst/>
              <a:ahLst/>
              <a:cxnLst/>
              <a:rect l="l" t="t" r="r" b="b"/>
              <a:pathLst>
                <a:path w="2414270" h="1361439">
                  <a:moveTo>
                    <a:pt x="0" y="226822"/>
                  </a:moveTo>
                  <a:lnTo>
                    <a:pt x="4610" y="181123"/>
                  </a:lnTo>
                  <a:lnTo>
                    <a:pt x="17831" y="138553"/>
                  </a:lnTo>
                  <a:lnTo>
                    <a:pt x="38750" y="100024"/>
                  </a:lnTo>
                  <a:lnTo>
                    <a:pt x="66452" y="66452"/>
                  </a:lnTo>
                  <a:lnTo>
                    <a:pt x="100024" y="38750"/>
                  </a:lnTo>
                  <a:lnTo>
                    <a:pt x="138553" y="17831"/>
                  </a:lnTo>
                  <a:lnTo>
                    <a:pt x="181123" y="4610"/>
                  </a:lnTo>
                  <a:lnTo>
                    <a:pt x="226822" y="0"/>
                  </a:lnTo>
                  <a:lnTo>
                    <a:pt x="2187194" y="0"/>
                  </a:lnTo>
                  <a:lnTo>
                    <a:pt x="2232892" y="4610"/>
                  </a:lnTo>
                  <a:lnTo>
                    <a:pt x="2275462" y="17831"/>
                  </a:lnTo>
                  <a:lnTo>
                    <a:pt x="2313991" y="38750"/>
                  </a:lnTo>
                  <a:lnTo>
                    <a:pt x="2347563" y="66452"/>
                  </a:lnTo>
                  <a:lnTo>
                    <a:pt x="2375265" y="100024"/>
                  </a:lnTo>
                  <a:lnTo>
                    <a:pt x="2396184" y="138553"/>
                  </a:lnTo>
                  <a:lnTo>
                    <a:pt x="2409405" y="181123"/>
                  </a:lnTo>
                  <a:lnTo>
                    <a:pt x="2414016" y="226822"/>
                  </a:lnTo>
                  <a:lnTo>
                    <a:pt x="2414016" y="1134110"/>
                  </a:lnTo>
                  <a:lnTo>
                    <a:pt x="2409405" y="1179808"/>
                  </a:lnTo>
                  <a:lnTo>
                    <a:pt x="2396184" y="1222378"/>
                  </a:lnTo>
                  <a:lnTo>
                    <a:pt x="2375265" y="1260907"/>
                  </a:lnTo>
                  <a:lnTo>
                    <a:pt x="2347563" y="1294479"/>
                  </a:lnTo>
                  <a:lnTo>
                    <a:pt x="2313991" y="1322181"/>
                  </a:lnTo>
                  <a:lnTo>
                    <a:pt x="2275462" y="1343100"/>
                  </a:lnTo>
                  <a:lnTo>
                    <a:pt x="2232892" y="1356321"/>
                  </a:lnTo>
                  <a:lnTo>
                    <a:pt x="2187194" y="1360932"/>
                  </a:lnTo>
                  <a:lnTo>
                    <a:pt x="226822" y="1360932"/>
                  </a:lnTo>
                  <a:lnTo>
                    <a:pt x="181123" y="1356321"/>
                  </a:lnTo>
                  <a:lnTo>
                    <a:pt x="138553" y="1343100"/>
                  </a:lnTo>
                  <a:lnTo>
                    <a:pt x="100024" y="1322181"/>
                  </a:lnTo>
                  <a:lnTo>
                    <a:pt x="66452" y="1294479"/>
                  </a:lnTo>
                  <a:lnTo>
                    <a:pt x="38750" y="1260907"/>
                  </a:lnTo>
                  <a:lnTo>
                    <a:pt x="17831" y="1222378"/>
                  </a:lnTo>
                  <a:lnTo>
                    <a:pt x="4610" y="1179808"/>
                  </a:lnTo>
                  <a:lnTo>
                    <a:pt x="0" y="1134110"/>
                  </a:lnTo>
                  <a:lnTo>
                    <a:pt x="0" y="226822"/>
                  </a:lnTo>
                  <a:close/>
                </a:path>
              </a:pathLst>
            </a:custGeom>
            <a:ln w="25400">
              <a:solidFill>
                <a:srgbClr val="285D87"/>
              </a:solidFill>
              <a:prstDash val="sysDash"/>
            </a:ln>
          </p:spPr>
          <p:txBody>
            <a:bodyPr wrap="square" lIns="0" tIns="0" rIns="0" bIns="0" rtlCol="0"/>
            <a:lstStyle/>
            <a:p>
              <a:endParaRPr/>
            </a:p>
          </p:txBody>
        </p:sp>
        <p:pic>
          <p:nvPicPr>
            <p:cNvPr id="12" name="object 12"/>
            <p:cNvPicPr/>
            <p:nvPr/>
          </p:nvPicPr>
          <p:blipFill>
            <a:blip r:embed="rId3" cstate="print"/>
            <a:stretch>
              <a:fillRect/>
            </a:stretch>
          </p:blipFill>
          <p:spPr>
            <a:xfrm>
              <a:off x="1999487" y="2353055"/>
              <a:ext cx="554736" cy="320039"/>
            </a:xfrm>
            <a:prstGeom prst="rect">
              <a:avLst/>
            </a:prstGeom>
          </p:spPr>
        </p:pic>
      </p:grpSp>
      <p:sp>
        <p:nvSpPr>
          <p:cNvPr id="13" name="object 13"/>
          <p:cNvSpPr txBox="1"/>
          <p:nvPr/>
        </p:nvSpPr>
        <p:spPr>
          <a:xfrm>
            <a:off x="1598675" y="2167127"/>
            <a:ext cx="532130" cy="247015"/>
          </a:xfrm>
          <a:prstGeom prst="rect">
            <a:avLst/>
          </a:prstGeom>
          <a:solidFill>
            <a:srgbClr val="CCCCCC">
              <a:alpha val="65881"/>
            </a:srgbClr>
          </a:solidFill>
        </p:spPr>
        <p:txBody>
          <a:bodyPr vert="horz" wrap="square" lIns="0" tIns="42545" rIns="0" bIns="0" rtlCol="0">
            <a:spAutoFit/>
          </a:bodyPr>
          <a:lstStyle/>
          <a:p>
            <a:pPr marL="91440">
              <a:lnSpc>
                <a:spcPct val="100000"/>
              </a:lnSpc>
              <a:spcBef>
                <a:spcPts val="335"/>
              </a:spcBef>
            </a:pPr>
            <a:r>
              <a:rPr sz="1000" b="1" spc="-5" dirty="0">
                <a:solidFill>
                  <a:srgbClr val="2C608A"/>
                </a:solidFill>
                <a:latin typeface="Arial"/>
                <a:cs typeface="Arial"/>
              </a:rPr>
              <a:t>Spam</a:t>
            </a:r>
            <a:endParaRPr sz="1000">
              <a:latin typeface="Arial"/>
              <a:cs typeface="Arial"/>
            </a:endParaRPr>
          </a:p>
        </p:txBody>
      </p:sp>
      <p:sp>
        <p:nvSpPr>
          <p:cNvPr id="14" name="object 14"/>
          <p:cNvSpPr txBox="1"/>
          <p:nvPr/>
        </p:nvSpPr>
        <p:spPr>
          <a:xfrm>
            <a:off x="1786889" y="1664335"/>
            <a:ext cx="131953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Arial"/>
                <a:cs typeface="Arial"/>
              </a:rPr>
              <a:t>Training</a:t>
            </a:r>
            <a:r>
              <a:rPr sz="1800" b="1" spc="-90" dirty="0">
                <a:solidFill>
                  <a:srgbClr val="FF0000"/>
                </a:solidFill>
                <a:latin typeface="Arial"/>
                <a:cs typeface="Arial"/>
              </a:rPr>
              <a:t> </a:t>
            </a:r>
            <a:r>
              <a:rPr sz="1800" b="1" spc="-5" dirty="0">
                <a:solidFill>
                  <a:srgbClr val="FF0000"/>
                </a:solidFill>
                <a:latin typeface="Arial"/>
                <a:cs typeface="Arial"/>
              </a:rPr>
              <a:t>set</a:t>
            </a:r>
            <a:endParaRPr sz="1800">
              <a:latin typeface="Arial"/>
              <a:cs typeface="Arial"/>
            </a:endParaRPr>
          </a:p>
        </p:txBody>
      </p:sp>
      <p:sp>
        <p:nvSpPr>
          <p:cNvPr id="15" name="object 15"/>
          <p:cNvSpPr txBox="1"/>
          <p:nvPr/>
        </p:nvSpPr>
        <p:spPr>
          <a:xfrm>
            <a:off x="929639" y="1434083"/>
            <a:ext cx="593090" cy="307975"/>
          </a:xfrm>
          <a:prstGeom prst="rect">
            <a:avLst/>
          </a:prstGeom>
          <a:ln w="9525">
            <a:solidFill>
              <a:srgbClr val="FF0000"/>
            </a:solidFill>
          </a:ln>
        </p:spPr>
        <p:txBody>
          <a:bodyPr vert="horz" wrap="square" lIns="0" tIns="40640" rIns="0" bIns="0" rtlCol="0">
            <a:spAutoFit/>
          </a:bodyPr>
          <a:lstStyle/>
          <a:p>
            <a:pPr marL="91440">
              <a:lnSpc>
                <a:spcPct val="100000"/>
              </a:lnSpc>
              <a:spcBef>
                <a:spcPts val="320"/>
              </a:spcBef>
            </a:pPr>
            <a:r>
              <a:rPr sz="1400" b="1" spc="-5" dirty="0">
                <a:solidFill>
                  <a:srgbClr val="FF0000"/>
                </a:solidFill>
                <a:latin typeface="Arial"/>
                <a:cs typeface="Arial"/>
              </a:rPr>
              <a:t>label</a:t>
            </a:r>
            <a:endParaRPr sz="1400">
              <a:latin typeface="Arial"/>
              <a:cs typeface="Arial"/>
            </a:endParaRPr>
          </a:p>
        </p:txBody>
      </p:sp>
      <p:sp>
        <p:nvSpPr>
          <p:cNvPr id="16" name="object 16"/>
          <p:cNvSpPr/>
          <p:nvPr/>
        </p:nvSpPr>
        <p:spPr>
          <a:xfrm>
            <a:off x="1219898" y="1738629"/>
            <a:ext cx="353060" cy="566420"/>
          </a:xfrm>
          <a:custGeom>
            <a:avLst/>
            <a:gdLst/>
            <a:ahLst/>
            <a:cxnLst/>
            <a:rect l="l" t="t" r="r" b="b"/>
            <a:pathLst>
              <a:path w="353059" h="566419">
                <a:moveTo>
                  <a:pt x="307342" y="504443"/>
                </a:moveTo>
                <a:lnTo>
                  <a:pt x="280352" y="521081"/>
                </a:lnTo>
                <a:lnTo>
                  <a:pt x="352869" y="565912"/>
                </a:lnTo>
                <a:lnTo>
                  <a:pt x="348318" y="515239"/>
                </a:lnTo>
                <a:lnTo>
                  <a:pt x="314007" y="515239"/>
                </a:lnTo>
                <a:lnTo>
                  <a:pt x="307342" y="504443"/>
                </a:lnTo>
                <a:close/>
              </a:path>
              <a:path w="353059" h="566419">
                <a:moveTo>
                  <a:pt x="318170" y="497768"/>
                </a:moveTo>
                <a:lnTo>
                  <a:pt x="307342" y="504443"/>
                </a:lnTo>
                <a:lnTo>
                  <a:pt x="314007" y="515239"/>
                </a:lnTo>
                <a:lnTo>
                  <a:pt x="324802" y="508508"/>
                </a:lnTo>
                <a:lnTo>
                  <a:pt x="318170" y="497768"/>
                </a:lnTo>
                <a:close/>
              </a:path>
              <a:path w="353059" h="566419">
                <a:moveTo>
                  <a:pt x="345249" y="481076"/>
                </a:moveTo>
                <a:lnTo>
                  <a:pt x="318170" y="497768"/>
                </a:lnTo>
                <a:lnTo>
                  <a:pt x="324802" y="508508"/>
                </a:lnTo>
                <a:lnTo>
                  <a:pt x="314007" y="515239"/>
                </a:lnTo>
                <a:lnTo>
                  <a:pt x="348318" y="515239"/>
                </a:lnTo>
                <a:lnTo>
                  <a:pt x="345249" y="481076"/>
                </a:lnTo>
                <a:close/>
              </a:path>
              <a:path w="353059" h="566419">
                <a:moveTo>
                  <a:pt x="10794" y="0"/>
                </a:moveTo>
                <a:lnTo>
                  <a:pt x="0" y="6604"/>
                </a:lnTo>
                <a:lnTo>
                  <a:pt x="307342" y="504443"/>
                </a:lnTo>
                <a:lnTo>
                  <a:pt x="318170" y="497768"/>
                </a:lnTo>
                <a:lnTo>
                  <a:pt x="10794" y="0"/>
                </a:lnTo>
                <a:close/>
              </a:path>
            </a:pathLst>
          </a:custGeom>
          <a:solidFill>
            <a:srgbClr val="FF0000"/>
          </a:solidFill>
        </p:spPr>
        <p:txBody>
          <a:bodyPr wrap="square" lIns="0" tIns="0" rIns="0" bIns="0" rtlCol="0"/>
          <a:lstStyle/>
          <a:p>
            <a:endParaRPr/>
          </a:p>
        </p:txBody>
      </p:sp>
      <p:sp>
        <p:nvSpPr>
          <p:cNvPr id="17" name="object 17"/>
          <p:cNvSpPr txBox="1"/>
          <p:nvPr/>
        </p:nvSpPr>
        <p:spPr>
          <a:xfrm>
            <a:off x="2746248" y="2063495"/>
            <a:ext cx="908685" cy="307975"/>
          </a:xfrm>
          <a:prstGeom prst="rect">
            <a:avLst/>
          </a:prstGeom>
          <a:ln w="9525">
            <a:solidFill>
              <a:srgbClr val="FF0000"/>
            </a:solidFill>
          </a:ln>
        </p:spPr>
        <p:txBody>
          <a:bodyPr vert="horz" wrap="square" lIns="0" tIns="40640" rIns="0" bIns="0" rtlCol="0">
            <a:spAutoFit/>
          </a:bodyPr>
          <a:lstStyle/>
          <a:p>
            <a:pPr marL="91440">
              <a:lnSpc>
                <a:spcPct val="100000"/>
              </a:lnSpc>
              <a:spcBef>
                <a:spcPts val="320"/>
              </a:spcBef>
            </a:pPr>
            <a:r>
              <a:rPr sz="1400" b="1" spc="-5" dirty="0">
                <a:solidFill>
                  <a:srgbClr val="FF0000"/>
                </a:solidFill>
                <a:latin typeface="Arial"/>
                <a:cs typeface="Arial"/>
              </a:rPr>
              <a:t>instance</a:t>
            </a:r>
            <a:endParaRPr sz="1400">
              <a:latin typeface="Arial"/>
              <a:cs typeface="Arial"/>
            </a:endParaRPr>
          </a:p>
        </p:txBody>
      </p:sp>
      <p:grpSp>
        <p:nvGrpSpPr>
          <p:cNvPr id="18" name="object 18"/>
          <p:cNvGrpSpPr/>
          <p:nvPr/>
        </p:nvGrpSpPr>
        <p:grpSpPr>
          <a:xfrm>
            <a:off x="2517648" y="2212213"/>
            <a:ext cx="4455160" cy="513080"/>
            <a:chOff x="2517648" y="2212213"/>
            <a:chExt cx="4455160" cy="513080"/>
          </a:xfrm>
        </p:grpSpPr>
        <p:pic>
          <p:nvPicPr>
            <p:cNvPr id="19" name="object 19"/>
            <p:cNvPicPr/>
            <p:nvPr/>
          </p:nvPicPr>
          <p:blipFill>
            <a:blip r:embed="rId4" cstate="print"/>
            <a:stretch>
              <a:fillRect/>
            </a:stretch>
          </p:blipFill>
          <p:spPr>
            <a:xfrm>
              <a:off x="2517648" y="2212213"/>
              <a:ext cx="232156" cy="159131"/>
            </a:xfrm>
            <a:prstGeom prst="rect">
              <a:avLst/>
            </a:prstGeom>
          </p:spPr>
        </p:pic>
        <p:pic>
          <p:nvPicPr>
            <p:cNvPr id="20" name="object 20"/>
            <p:cNvPicPr/>
            <p:nvPr/>
          </p:nvPicPr>
          <p:blipFill>
            <a:blip r:embed="rId3" cstate="print"/>
            <a:stretch>
              <a:fillRect/>
            </a:stretch>
          </p:blipFill>
          <p:spPr>
            <a:xfrm>
              <a:off x="6416039" y="2403348"/>
              <a:ext cx="556260" cy="321563"/>
            </a:xfrm>
            <a:prstGeom prst="rect">
              <a:avLst/>
            </a:prstGeom>
          </p:spPr>
        </p:pic>
      </p:grpSp>
      <p:sp>
        <p:nvSpPr>
          <p:cNvPr id="21" name="object 21"/>
          <p:cNvSpPr txBox="1"/>
          <p:nvPr/>
        </p:nvSpPr>
        <p:spPr>
          <a:xfrm>
            <a:off x="6839711" y="2208276"/>
            <a:ext cx="264160" cy="247015"/>
          </a:xfrm>
          <a:prstGeom prst="rect">
            <a:avLst/>
          </a:prstGeom>
          <a:solidFill>
            <a:srgbClr val="CCCCCC">
              <a:alpha val="65881"/>
            </a:srgbClr>
          </a:solidFill>
        </p:spPr>
        <p:txBody>
          <a:bodyPr vert="horz" wrap="square" lIns="0" tIns="43180" rIns="0" bIns="0" rtlCol="0">
            <a:spAutoFit/>
          </a:bodyPr>
          <a:lstStyle/>
          <a:p>
            <a:pPr algn="ctr">
              <a:lnSpc>
                <a:spcPct val="100000"/>
              </a:lnSpc>
              <a:spcBef>
                <a:spcPts val="340"/>
              </a:spcBef>
            </a:pPr>
            <a:r>
              <a:rPr sz="1000" b="1" spc="-5" dirty="0">
                <a:solidFill>
                  <a:srgbClr val="2C608A"/>
                </a:solidFill>
                <a:latin typeface="Arial"/>
                <a:cs typeface="Arial"/>
              </a:rPr>
              <a:t>?</a:t>
            </a:r>
            <a:endParaRPr sz="1000">
              <a:latin typeface="Arial"/>
              <a:cs typeface="Arial"/>
            </a:endParaRPr>
          </a:p>
        </p:txBody>
      </p:sp>
      <p:sp>
        <p:nvSpPr>
          <p:cNvPr id="22" name="object 22"/>
          <p:cNvSpPr txBox="1"/>
          <p:nvPr/>
        </p:nvSpPr>
        <p:spPr>
          <a:xfrm>
            <a:off x="6030467" y="2801111"/>
            <a:ext cx="1327785" cy="307975"/>
          </a:xfrm>
          <a:prstGeom prst="rect">
            <a:avLst/>
          </a:prstGeom>
          <a:ln w="9525">
            <a:solidFill>
              <a:srgbClr val="FF0000"/>
            </a:solidFill>
          </a:ln>
        </p:spPr>
        <p:txBody>
          <a:bodyPr vert="horz" wrap="square" lIns="0" tIns="41275" rIns="0" bIns="0" rtlCol="0">
            <a:spAutoFit/>
          </a:bodyPr>
          <a:lstStyle/>
          <a:p>
            <a:pPr marL="92075">
              <a:lnSpc>
                <a:spcPct val="100000"/>
              </a:lnSpc>
              <a:spcBef>
                <a:spcPts val="325"/>
              </a:spcBef>
            </a:pPr>
            <a:r>
              <a:rPr sz="1400" b="1" spc="-5" dirty="0">
                <a:solidFill>
                  <a:srgbClr val="FF0000"/>
                </a:solidFill>
                <a:latin typeface="Arial"/>
                <a:cs typeface="Arial"/>
              </a:rPr>
              <a:t>New</a:t>
            </a:r>
            <a:r>
              <a:rPr sz="1400" b="1" spc="-35" dirty="0">
                <a:solidFill>
                  <a:srgbClr val="FF0000"/>
                </a:solidFill>
                <a:latin typeface="Arial"/>
                <a:cs typeface="Arial"/>
              </a:rPr>
              <a:t> </a:t>
            </a:r>
            <a:r>
              <a:rPr sz="1400" b="1" spc="-5" dirty="0">
                <a:solidFill>
                  <a:srgbClr val="FF0000"/>
                </a:solidFill>
                <a:latin typeface="Arial"/>
                <a:cs typeface="Arial"/>
              </a:rPr>
              <a:t>instance</a:t>
            </a:r>
            <a:endParaRPr sz="1400">
              <a:latin typeface="Arial"/>
              <a:cs typeface="Arial"/>
            </a:endParaRPr>
          </a:p>
        </p:txBody>
      </p:sp>
      <p:sp>
        <p:nvSpPr>
          <p:cNvPr id="23" name="object 23"/>
          <p:cNvSpPr txBox="1">
            <a:spLocks noGrp="1"/>
          </p:cNvSpPr>
          <p:nvPr>
            <p:ph type="title"/>
          </p:nvPr>
        </p:nvSpPr>
        <p:spPr>
          <a:xfrm>
            <a:off x="2879851" y="379857"/>
            <a:ext cx="3385820" cy="513715"/>
          </a:xfrm>
          <a:prstGeom prst="rect">
            <a:avLst/>
          </a:prstGeom>
        </p:spPr>
        <p:txBody>
          <a:bodyPr vert="horz" wrap="square" lIns="0" tIns="13335" rIns="0" bIns="0" rtlCol="0">
            <a:spAutoFit/>
          </a:bodyPr>
          <a:lstStyle/>
          <a:p>
            <a:pPr marL="12700">
              <a:lnSpc>
                <a:spcPct val="100000"/>
              </a:lnSpc>
              <a:spcBef>
                <a:spcPts val="105"/>
              </a:spcBef>
            </a:pPr>
            <a:r>
              <a:rPr spc="-195" dirty="0"/>
              <a:t>Supervis</a:t>
            </a:r>
            <a:r>
              <a:rPr spc="-250" dirty="0"/>
              <a:t>ed</a:t>
            </a:r>
            <a:r>
              <a:rPr spc="-145" dirty="0"/>
              <a:t> </a:t>
            </a:r>
            <a:r>
              <a:rPr spc="-250" dirty="0"/>
              <a:t>Lear</a:t>
            </a:r>
            <a:r>
              <a:rPr spc="-295" dirty="0"/>
              <a:t>n</a:t>
            </a:r>
            <a:r>
              <a:rPr spc="-125" dirty="0"/>
              <a:t>ing</a:t>
            </a:r>
          </a:p>
        </p:txBody>
      </p:sp>
      <p:sp>
        <p:nvSpPr>
          <p:cNvPr id="24" name="object 24"/>
          <p:cNvSpPr txBox="1"/>
          <p:nvPr/>
        </p:nvSpPr>
        <p:spPr>
          <a:xfrm>
            <a:off x="1111097" y="1008126"/>
            <a:ext cx="1265555" cy="330835"/>
          </a:xfrm>
          <a:prstGeom prst="rect">
            <a:avLst/>
          </a:prstGeom>
        </p:spPr>
        <p:txBody>
          <a:bodyPr vert="horz" wrap="square" lIns="0" tIns="13335" rIns="0" bIns="0" rtlCol="0">
            <a:spAutoFit/>
          </a:bodyPr>
          <a:lstStyle/>
          <a:p>
            <a:pPr marL="367665" indent="-355600">
              <a:lnSpc>
                <a:spcPct val="100000"/>
              </a:lnSpc>
              <a:spcBef>
                <a:spcPts val="105"/>
              </a:spcBef>
              <a:buFont typeface="Arial MT"/>
              <a:buChar char="•"/>
              <a:tabLst>
                <a:tab pos="367665" algn="l"/>
                <a:tab pos="368300" algn="l"/>
              </a:tabLst>
            </a:pPr>
            <a:r>
              <a:rPr sz="2000" spc="-160" dirty="0">
                <a:solidFill>
                  <a:srgbClr val="283149"/>
                </a:solidFill>
                <a:latin typeface="Lucida Sans Unicode"/>
                <a:cs typeface="Lucida Sans Unicode"/>
              </a:rPr>
              <a:t>Tr</a:t>
            </a:r>
            <a:r>
              <a:rPr sz="2000" spc="-95" dirty="0">
                <a:solidFill>
                  <a:srgbClr val="283149"/>
                </a:solidFill>
                <a:latin typeface="Lucida Sans Unicode"/>
                <a:cs typeface="Lucida Sans Unicode"/>
              </a:rPr>
              <a:t>ai</a:t>
            </a:r>
            <a:r>
              <a:rPr sz="2000" spc="-150" dirty="0">
                <a:solidFill>
                  <a:srgbClr val="283149"/>
                </a:solidFill>
                <a:latin typeface="Lucida Sans Unicode"/>
                <a:cs typeface="Lucida Sans Unicode"/>
              </a:rPr>
              <a:t>n</a:t>
            </a:r>
            <a:r>
              <a:rPr sz="2000" spc="-160" dirty="0">
                <a:solidFill>
                  <a:srgbClr val="283149"/>
                </a:solidFill>
                <a:latin typeface="Lucida Sans Unicode"/>
                <a:cs typeface="Lucida Sans Unicode"/>
              </a:rPr>
              <a:t>ing</a:t>
            </a:r>
            <a:endParaRPr sz="2000">
              <a:latin typeface="Lucida Sans Unicode"/>
              <a:cs typeface="Lucida Sans Unicode"/>
            </a:endParaRPr>
          </a:p>
        </p:txBody>
      </p:sp>
      <p:sp>
        <p:nvSpPr>
          <p:cNvPr id="25" name="object 25"/>
          <p:cNvSpPr/>
          <p:nvPr/>
        </p:nvSpPr>
        <p:spPr>
          <a:xfrm>
            <a:off x="929640" y="3521964"/>
            <a:ext cx="7901940" cy="891540"/>
          </a:xfrm>
          <a:custGeom>
            <a:avLst/>
            <a:gdLst/>
            <a:ahLst/>
            <a:cxnLst/>
            <a:rect l="l" t="t" r="r" b="b"/>
            <a:pathLst>
              <a:path w="7901940" h="891539">
                <a:moveTo>
                  <a:pt x="7901940" y="413004"/>
                </a:moveTo>
                <a:lnTo>
                  <a:pt x="7722108" y="413004"/>
                </a:lnTo>
                <a:lnTo>
                  <a:pt x="7722108" y="0"/>
                </a:lnTo>
                <a:lnTo>
                  <a:pt x="0" y="0"/>
                </a:lnTo>
                <a:lnTo>
                  <a:pt x="0" y="478536"/>
                </a:lnTo>
                <a:lnTo>
                  <a:pt x="2543556" y="478536"/>
                </a:lnTo>
                <a:lnTo>
                  <a:pt x="2543556" y="891540"/>
                </a:lnTo>
                <a:lnTo>
                  <a:pt x="7901940" y="891540"/>
                </a:lnTo>
                <a:lnTo>
                  <a:pt x="7901940" y="413004"/>
                </a:lnTo>
                <a:close/>
              </a:path>
            </a:pathLst>
          </a:custGeom>
          <a:solidFill>
            <a:srgbClr val="FFC000"/>
          </a:solidFill>
        </p:spPr>
        <p:txBody>
          <a:bodyPr wrap="square" lIns="0" tIns="0" rIns="0" bIns="0" rtlCol="0"/>
          <a:lstStyle/>
          <a:p>
            <a:endParaRPr/>
          </a:p>
        </p:txBody>
      </p:sp>
      <p:sp>
        <p:nvSpPr>
          <p:cNvPr id="26" name="object 26"/>
          <p:cNvSpPr txBox="1"/>
          <p:nvPr/>
        </p:nvSpPr>
        <p:spPr>
          <a:xfrm>
            <a:off x="1008989" y="3478557"/>
            <a:ext cx="7232015" cy="852805"/>
          </a:xfrm>
          <a:prstGeom prst="rect">
            <a:avLst/>
          </a:prstGeom>
        </p:spPr>
        <p:txBody>
          <a:bodyPr vert="horz" wrap="square" lIns="0" tIns="120650" rIns="0" bIns="0" rtlCol="0">
            <a:spAutoFit/>
          </a:bodyPr>
          <a:lstStyle/>
          <a:p>
            <a:pPr marL="12700">
              <a:lnSpc>
                <a:spcPct val="100000"/>
              </a:lnSpc>
              <a:spcBef>
                <a:spcPts val="950"/>
              </a:spcBef>
            </a:pPr>
            <a:r>
              <a:rPr sz="2000" spc="-204" dirty="0">
                <a:solidFill>
                  <a:srgbClr val="283149"/>
                </a:solidFill>
                <a:latin typeface="Lucida Sans Unicode"/>
                <a:cs typeface="Lucida Sans Unicode"/>
              </a:rPr>
              <a:t>1.</a:t>
            </a:r>
            <a:r>
              <a:rPr sz="2000" spc="-229" dirty="0">
                <a:solidFill>
                  <a:srgbClr val="283149"/>
                </a:solidFill>
                <a:latin typeface="Lucida Sans Unicode"/>
                <a:cs typeface="Lucida Sans Unicode"/>
              </a:rPr>
              <a:t> </a:t>
            </a:r>
            <a:r>
              <a:rPr sz="2000" spc="-120" dirty="0">
                <a:solidFill>
                  <a:srgbClr val="283149"/>
                </a:solidFill>
                <a:latin typeface="Lucida Sans Unicode"/>
                <a:cs typeface="Lucida Sans Unicode"/>
              </a:rPr>
              <a:t>Supervised</a:t>
            </a:r>
            <a:r>
              <a:rPr sz="2000" spc="-250" dirty="0">
                <a:solidFill>
                  <a:srgbClr val="283149"/>
                </a:solidFill>
                <a:latin typeface="Lucida Sans Unicode"/>
                <a:cs typeface="Lucida Sans Unicode"/>
              </a:rPr>
              <a:t> </a:t>
            </a:r>
            <a:r>
              <a:rPr sz="2000" spc="-135" dirty="0">
                <a:solidFill>
                  <a:srgbClr val="283149"/>
                </a:solidFill>
                <a:latin typeface="Lucida Sans Unicode"/>
                <a:cs typeface="Lucida Sans Unicode"/>
              </a:rPr>
              <a:t>Learning:</a:t>
            </a:r>
            <a:r>
              <a:rPr sz="2000" spc="-215" dirty="0">
                <a:solidFill>
                  <a:srgbClr val="283149"/>
                </a:solidFill>
                <a:latin typeface="Lucida Sans Unicode"/>
                <a:cs typeface="Lucida Sans Unicode"/>
              </a:rPr>
              <a:t> </a:t>
            </a:r>
            <a:r>
              <a:rPr sz="2000" spc="-135" dirty="0">
                <a:solidFill>
                  <a:srgbClr val="283149"/>
                </a:solidFill>
                <a:latin typeface="Lucida Sans Unicode"/>
                <a:cs typeface="Lucida Sans Unicode"/>
              </a:rPr>
              <a:t>machine</a:t>
            </a:r>
            <a:r>
              <a:rPr sz="2000" spc="-220" dirty="0">
                <a:solidFill>
                  <a:srgbClr val="283149"/>
                </a:solidFill>
                <a:latin typeface="Lucida Sans Unicode"/>
                <a:cs typeface="Lucida Sans Unicode"/>
              </a:rPr>
              <a:t> </a:t>
            </a:r>
            <a:r>
              <a:rPr sz="2000" spc="-135" dirty="0">
                <a:solidFill>
                  <a:srgbClr val="283149"/>
                </a:solidFill>
                <a:latin typeface="Lucida Sans Unicode"/>
                <a:cs typeface="Lucida Sans Unicode"/>
              </a:rPr>
              <a:t>is</a:t>
            </a:r>
            <a:r>
              <a:rPr sz="2000" spc="-229" dirty="0">
                <a:solidFill>
                  <a:srgbClr val="283149"/>
                </a:solidFill>
                <a:latin typeface="Lucida Sans Unicode"/>
                <a:cs typeface="Lucida Sans Unicode"/>
              </a:rPr>
              <a:t> </a:t>
            </a:r>
            <a:r>
              <a:rPr sz="2000" spc="-114" dirty="0">
                <a:solidFill>
                  <a:srgbClr val="283149"/>
                </a:solidFill>
                <a:latin typeface="Lucida Sans Unicode"/>
                <a:cs typeface="Lucida Sans Unicode"/>
              </a:rPr>
              <a:t>trained</a:t>
            </a:r>
            <a:r>
              <a:rPr sz="2000" spc="-220" dirty="0">
                <a:solidFill>
                  <a:srgbClr val="283149"/>
                </a:solidFill>
                <a:latin typeface="Lucida Sans Unicode"/>
                <a:cs typeface="Lucida Sans Unicode"/>
              </a:rPr>
              <a:t> </a:t>
            </a:r>
            <a:r>
              <a:rPr sz="2000" spc="-105" dirty="0">
                <a:solidFill>
                  <a:srgbClr val="283149"/>
                </a:solidFill>
                <a:latin typeface="Lucida Sans Unicode"/>
                <a:cs typeface="Lucida Sans Unicode"/>
              </a:rPr>
              <a:t>with</a:t>
            </a:r>
            <a:r>
              <a:rPr sz="2000" spc="-229" dirty="0">
                <a:solidFill>
                  <a:srgbClr val="283149"/>
                </a:solidFill>
                <a:latin typeface="Lucida Sans Unicode"/>
                <a:cs typeface="Lucida Sans Unicode"/>
              </a:rPr>
              <a:t> </a:t>
            </a:r>
            <a:r>
              <a:rPr sz="2000" spc="-150" dirty="0">
                <a:solidFill>
                  <a:srgbClr val="283149"/>
                </a:solidFill>
                <a:latin typeface="Lucida Sans Unicode"/>
                <a:cs typeface="Lucida Sans Unicode"/>
              </a:rPr>
              <a:t>human</a:t>
            </a:r>
            <a:r>
              <a:rPr sz="2000" spc="-229" dirty="0">
                <a:solidFill>
                  <a:srgbClr val="283149"/>
                </a:solidFill>
                <a:latin typeface="Lucida Sans Unicode"/>
                <a:cs typeface="Lucida Sans Unicode"/>
              </a:rPr>
              <a:t> </a:t>
            </a:r>
            <a:r>
              <a:rPr sz="2000" spc="-135" dirty="0">
                <a:solidFill>
                  <a:srgbClr val="283149"/>
                </a:solidFill>
                <a:latin typeface="Lucida Sans Unicode"/>
                <a:cs typeface="Lucida Sans Unicode"/>
              </a:rPr>
              <a:t>supervision</a:t>
            </a:r>
            <a:endParaRPr sz="2000">
              <a:latin typeface="Lucida Sans Unicode"/>
              <a:cs typeface="Lucida Sans Unicode"/>
            </a:endParaRPr>
          </a:p>
          <a:p>
            <a:pPr marL="2555875">
              <a:lnSpc>
                <a:spcPct val="100000"/>
              </a:lnSpc>
              <a:spcBef>
                <a:spcPts val="860"/>
              </a:spcBef>
            </a:pPr>
            <a:r>
              <a:rPr sz="2000" spc="-105" dirty="0">
                <a:solidFill>
                  <a:srgbClr val="283149"/>
                </a:solidFill>
                <a:latin typeface="Lucida Sans Unicode"/>
                <a:cs typeface="Lucida Sans Unicode"/>
              </a:rPr>
              <a:t>with</a:t>
            </a:r>
            <a:r>
              <a:rPr sz="2000" spc="-240" dirty="0">
                <a:solidFill>
                  <a:srgbClr val="283149"/>
                </a:solidFill>
                <a:latin typeface="Lucida Sans Unicode"/>
                <a:cs typeface="Lucida Sans Unicode"/>
              </a:rPr>
              <a:t> </a:t>
            </a:r>
            <a:r>
              <a:rPr sz="2000" spc="-95" dirty="0">
                <a:solidFill>
                  <a:srgbClr val="283149"/>
                </a:solidFill>
                <a:latin typeface="Lucida Sans Unicode"/>
                <a:cs typeface="Lucida Sans Unicode"/>
              </a:rPr>
              <a:t>a</a:t>
            </a:r>
            <a:r>
              <a:rPr sz="2000" spc="-240" dirty="0">
                <a:solidFill>
                  <a:srgbClr val="283149"/>
                </a:solidFill>
                <a:latin typeface="Lucida Sans Unicode"/>
                <a:cs typeface="Lucida Sans Unicode"/>
              </a:rPr>
              <a:t> </a:t>
            </a:r>
            <a:r>
              <a:rPr sz="2000" spc="-75" dirty="0">
                <a:solidFill>
                  <a:srgbClr val="283149"/>
                </a:solidFill>
                <a:latin typeface="Lucida Sans Unicode"/>
                <a:cs typeface="Lucida Sans Unicode"/>
              </a:rPr>
              <a:t>“teacher”,</a:t>
            </a:r>
            <a:r>
              <a:rPr sz="2000" spc="-245" dirty="0">
                <a:solidFill>
                  <a:srgbClr val="283149"/>
                </a:solidFill>
                <a:latin typeface="Lucida Sans Unicode"/>
                <a:cs typeface="Lucida Sans Unicode"/>
              </a:rPr>
              <a:t> </a:t>
            </a:r>
            <a:r>
              <a:rPr sz="2000" spc="-100" dirty="0">
                <a:solidFill>
                  <a:srgbClr val="283149"/>
                </a:solidFill>
                <a:latin typeface="Lucida Sans Unicode"/>
                <a:cs typeface="Lucida Sans Unicode"/>
              </a:rPr>
              <a:t>(the</a:t>
            </a:r>
            <a:r>
              <a:rPr sz="2000" spc="-250" dirty="0">
                <a:solidFill>
                  <a:srgbClr val="283149"/>
                </a:solidFill>
                <a:latin typeface="Lucida Sans Unicode"/>
                <a:cs typeface="Lucida Sans Unicode"/>
              </a:rPr>
              <a:t> </a:t>
            </a:r>
            <a:r>
              <a:rPr sz="2000" spc="-125" dirty="0">
                <a:solidFill>
                  <a:srgbClr val="283149"/>
                </a:solidFill>
                <a:latin typeface="Lucida Sans Unicode"/>
                <a:cs typeface="Lucida Sans Unicode"/>
              </a:rPr>
              <a:t>training</a:t>
            </a:r>
            <a:r>
              <a:rPr sz="2000" spc="-220" dirty="0">
                <a:solidFill>
                  <a:srgbClr val="283149"/>
                </a:solidFill>
                <a:latin typeface="Lucida Sans Unicode"/>
                <a:cs typeface="Lucida Sans Unicode"/>
              </a:rPr>
              <a:t> </a:t>
            </a:r>
            <a:r>
              <a:rPr sz="2000" spc="-125" dirty="0">
                <a:solidFill>
                  <a:srgbClr val="283149"/>
                </a:solidFill>
                <a:latin typeface="Lucida Sans Unicode"/>
                <a:cs typeface="Lucida Sans Unicode"/>
              </a:rPr>
              <a:t>set</a:t>
            </a:r>
            <a:r>
              <a:rPr sz="2000" spc="-235" dirty="0">
                <a:solidFill>
                  <a:srgbClr val="283149"/>
                </a:solidFill>
                <a:latin typeface="Lucida Sans Unicode"/>
                <a:cs typeface="Lucida Sans Unicode"/>
              </a:rPr>
              <a:t> </a:t>
            </a:r>
            <a:r>
              <a:rPr sz="2000" spc="-135" dirty="0">
                <a:solidFill>
                  <a:srgbClr val="283149"/>
                </a:solidFill>
                <a:latin typeface="Lucida Sans Unicode"/>
                <a:cs typeface="Lucida Sans Unicode"/>
              </a:rPr>
              <a:t>is</a:t>
            </a:r>
            <a:r>
              <a:rPr sz="2000" spc="-250" dirty="0">
                <a:solidFill>
                  <a:srgbClr val="283149"/>
                </a:solidFill>
                <a:latin typeface="Lucida Sans Unicode"/>
                <a:cs typeface="Lucida Sans Unicode"/>
              </a:rPr>
              <a:t> </a:t>
            </a:r>
            <a:r>
              <a:rPr sz="2000" spc="-100" dirty="0">
                <a:solidFill>
                  <a:srgbClr val="283149"/>
                </a:solidFill>
                <a:latin typeface="Lucida Sans Unicode"/>
                <a:cs typeface="Lucida Sans Unicode"/>
              </a:rPr>
              <a:t>labeled)</a:t>
            </a:r>
            <a:endParaRPr sz="2000">
              <a:latin typeface="Lucida Sans Unicode"/>
              <a:cs typeface="Lucida Sans Unicode"/>
            </a:endParaRPr>
          </a:p>
        </p:txBody>
      </p:sp>
      <p:sp>
        <p:nvSpPr>
          <p:cNvPr id="27" name="object 27"/>
          <p:cNvSpPr txBox="1"/>
          <p:nvPr/>
        </p:nvSpPr>
        <p:spPr>
          <a:xfrm>
            <a:off x="8863330" y="4878337"/>
            <a:ext cx="191135" cy="213360"/>
          </a:xfrm>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z="1000" spc="-80" dirty="0">
                <a:solidFill>
                  <a:srgbClr val="FFFFFF"/>
                </a:solidFill>
                <a:latin typeface="Trebuchet MS"/>
                <a:cs typeface="Trebuchet MS"/>
              </a:rPr>
              <a:t>75</a:t>
            </a:fld>
            <a:endParaRPr sz="1000">
              <a:latin typeface="Trebuchet MS"/>
              <a:cs typeface="Trebuchet M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11708" y="1309116"/>
            <a:ext cx="7722234" cy="478790"/>
          </a:xfrm>
          <a:custGeom>
            <a:avLst/>
            <a:gdLst/>
            <a:ahLst/>
            <a:cxnLst/>
            <a:rect l="l" t="t" r="r" b="b"/>
            <a:pathLst>
              <a:path w="7722234" h="478789">
                <a:moveTo>
                  <a:pt x="7722108" y="0"/>
                </a:moveTo>
                <a:lnTo>
                  <a:pt x="0" y="0"/>
                </a:lnTo>
                <a:lnTo>
                  <a:pt x="0" y="478536"/>
                </a:lnTo>
                <a:lnTo>
                  <a:pt x="7722108" y="478536"/>
                </a:lnTo>
                <a:lnTo>
                  <a:pt x="7722108" y="0"/>
                </a:lnTo>
                <a:close/>
              </a:path>
            </a:pathLst>
          </a:custGeom>
          <a:solidFill>
            <a:srgbClr val="FFC000"/>
          </a:solidFill>
        </p:spPr>
        <p:txBody>
          <a:bodyPr wrap="square" lIns="0" tIns="0" rIns="0" bIns="0" rtlCol="0"/>
          <a:lstStyle/>
          <a:p>
            <a:endParaRPr/>
          </a:p>
        </p:txBody>
      </p:sp>
      <p:sp>
        <p:nvSpPr>
          <p:cNvPr id="3" name="object 3"/>
          <p:cNvSpPr txBox="1">
            <a:spLocks noGrp="1"/>
          </p:cNvSpPr>
          <p:nvPr>
            <p:ph type="title"/>
          </p:nvPr>
        </p:nvSpPr>
        <p:spPr>
          <a:xfrm>
            <a:off x="1495805" y="379857"/>
            <a:ext cx="6153785" cy="513715"/>
          </a:xfrm>
          <a:prstGeom prst="rect">
            <a:avLst/>
          </a:prstGeom>
        </p:spPr>
        <p:txBody>
          <a:bodyPr vert="horz" wrap="square" lIns="0" tIns="13335" rIns="0" bIns="0" rtlCol="0">
            <a:spAutoFit/>
          </a:bodyPr>
          <a:lstStyle/>
          <a:p>
            <a:pPr marL="12700">
              <a:lnSpc>
                <a:spcPct val="100000"/>
              </a:lnSpc>
              <a:spcBef>
                <a:spcPts val="105"/>
              </a:spcBef>
            </a:pPr>
            <a:r>
              <a:rPr spc="-365" dirty="0"/>
              <a:t>Then,</a:t>
            </a:r>
            <a:r>
              <a:rPr spc="-145" dirty="0"/>
              <a:t> </a:t>
            </a:r>
            <a:r>
              <a:rPr spc="-300" dirty="0"/>
              <a:t>what</a:t>
            </a:r>
            <a:r>
              <a:rPr spc="-145" dirty="0"/>
              <a:t> </a:t>
            </a:r>
            <a:r>
              <a:rPr spc="-65" dirty="0"/>
              <a:t>is</a:t>
            </a:r>
            <a:r>
              <a:rPr spc="-140" dirty="0"/>
              <a:t> </a:t>
            </a:r>
            <a:r>
              <a:rPr spc="-220" dirty="0"/>
              <a:t>unsupervised</a:t>
            </a:r>
            <a:r>
              <a:rPr spc="-135" dirty="0"/>
              <a:t> </a:t>
            </a:r>
            <a:r>
              <a:rPr spc="-140" dirty="0"/>
              <a:t>learning?</a:t>
            </a:r>
          </a:p>
        </p:txBody>
      </p:sp>
      <p:sp>
        <p:nvSpPr>
          <p:cNvPr id="4" name="object 4"/>
          <p:cNvSpPr txBox="1"/>
          <p:nvPr/>
        </p:nvSpPr>
        <p:spPr>
          <a:xfrm>
            <a:off x="711708" y="1309116"/>
            <a:ext cx="7722234" cy="413384"/>
          </a:xfrm>
          <a:prstGeom prst="rect">
            <a:avLst/>
          </a:prstGeom>
          <a:solidFill>
            <a:srgbClr val="FFC000"/>
          </a:solidFill>
        </p:spPr>
        <p:txBody>
          <a:bodyPr vert="horz" wrap="square" lIns="0" tIns="76835" rIns="0" bIns="0" rtlCol="0">
            <a:spAutoFit/>
          </a:bodyPr>
          <a:lstStyle/>
          <a:p>
            <a:pPr marL="90805">
              <a:lnSpc>
                <a:spcPct val="100000"/>
              </a:lnSpc>
              <a:spcBef>
                <a:spcPts val="605"/>
              </a:spcBef>
            </a:pPr>
            <a:r>
              <a:rPr sz="2000" spc="-204" dirty="0">
                <a:solidFill>
                  <a:srgbClr val="283149"/>
                </a:solidFill>
                <a:latin typeface="Lucida Sans Unicode"/>
                <a:cs typeface="Lucida Sans Unicode"/>
              </a:rPr>
              <a:t>1.</a:t>
            </a:r>
            <a:r>
              <a:rPr sz="2000" spc="-235" dirty="0">
                <a:solidFill>
                  <a:srgbClr val="283149"/>
                </a:solidFill>
                <a:latin typeface="Lucida Sans Unicode"/>
                <a:cs typeface="Lucida Sans Unicode"/>
              </a:rPr>
              <a:t> </a:t>
            </a:r>
            <a:r>
              <a:rPr sz="2000" spc="-120" dirty="0">
                <a:solidFill>
                  <a:srgbClr val="283149"/>
                </a:solidFill>
                <a:latin typeface="Lucida Sans Unicode"/>
                <a:cs typeface="Lucida Sans Unicode"/>
              </a:rPr>
              <a:t>Supervised</a:t>
            </a:r>
            <a:r>
              <a:rPr sz="2000" spc="-254" dirty="0">
                <a:solidFill>
                  <a:srgbClr val="283149"/>
                </a:solidFill>
                <a:latin typeface="Lucida Sans Unicode"/>
                <a:cs typeface="Lucida Sans Unicode"/>
              </a:rPr>
              <a:t> </a:t>
            </a:r>
            <a:r>
              <a:rPr sz="2000" spc="-135" dirty="0">
                <a:solidFill>
                  <a:srgbClr val="283149"/>
                </a:solidFill>
                <a:latin typeface="Lucida Sans Unicode"/>
                <a:cs typeface="Lucida Sans Unicode"/>
              </a:rPr>
              <a:t>Learning:</a:t>
            </a:r>
            <a:r>
              <a:rPr sz="2000" spc="-220" dirty="0">
                <a:solidFill>
                  <a:srgbClr val="283149"/>
                </a:solidFill>
                <a:latin typeface="Lucida Sans Unicode"/>
                <a:cs typeface="Lucida Sans Unicode"/>
              </a:rPr>
              <a:t> </a:t>
            </a:r>
            <a:r>
              <a:rPr sz="2000" spc="-135" dirty="0">
                <a:solidFill>
                  <a:srgbClr val="283149"/>
                </a:solidFill>
                <a:latin typeface="Lucida Sans Unicode"/>
                <a:cs typeface="Lucida Sans Unicode"/>
              </a:rPr>
              <a:t>machine</a:t>
            </a:r>
            <a:r>
              <a:rPr sz="2000" spc="-235" dirty="0">
                <a:solidFill>
                  <a:srgbClr val="283149"/>
                </a:solidFill>
                <a:latin typeface="Lucida Sans Unicode"/>
                <a:cs typeface="Lucida Sans Unicode"/>
              </a:rPr>
              <a:t> </a:t>
            </a:r>
            <a:r>
              <a:rPr sz="2000" spc="-135" dirty="0">
                <a:solidFill>
                  <a:srgbClr val="283149"/>
                </a:solidFill>
                <a:latin typeface="Lucida Sans Unicode"/>
                <a:cs typeface="Lucida Sans Unicode"/>
              </a:rPr>
              <a:t>is</a:t>
            </a:r>
            <a:r>
              <a:rPr sz="2000" spc="-229" dirty="0">
                <a:solidFill>
                  <a:srgbClr val="283149"/>
                </a:solidFill>
                <a:latin typeface="Lucida Sans Unicode"/>
                <a:cs typeface="Lucida Sans Unicode"/>
              </a:rPr>
              <a:t> </a:t>
            </a:r>
            <a:r>
              <a:rPr sz="2000" spc="-114" dirty="0">
                <a:solidFill>
                  <a:srgbClr val="283149"/>
                </a:solidFill>
                <a:latin typeface="Lucida Sans Unicode"/>
                <a:cs typeface="Lucida Sans Unicode"/>
              </a:rPr>
              <a:t>trained</a:t>
            </a:r>
            <a:r>
              <a:rPr sz="2000" spc="-235" dirty="0">
                <a:solidFill>
                  <a:srgbClr val="283149"/>
                </a:solidFill>
                <a:latin typeface="Lucida Sans Unicode"/>
                <a:cs typeface="Lucida Sans Unicode"/>
              </a:rPr>
              <a:t> </a:t>
            </a:r>
            <a:r>
              <a:rPr sz="2000" spc="-105" dirty="0">
                <a:solidFill>
                  <a:srgbClr val="283149"/>
                </a:solidFill>
                <a:latin typeface="Lucida Sans Unicode"/>
                <a:cs typeface="Lucida Sans Unicode"/>
              </a:rPr>
              <a:t>with</a:t>
            </a:r>
            <a:r>
              <a:rPr sz="2000" spc="-235" dirty="0">
                <a:solidFill>
                  <a:srgbClr val="283149"/>
                </a:solidFill>
                <a:latin typeface="Lucida Sans Unicode"/>
                <a:cs typeface="Lucida Sans Unicode"/>
              </a:rPr>
              <a:t> </a:t>
            </a:r>
            <a:r>
              <a:rPr sz="2000" spc="-150" dirty="0">
                <a:solidFill>
                  <a:srgbClr val="283149"/>
                </a:solidFill>
                <a:latin typeface="Lucida Sans Unicode"/>
                <a:cs typeface="Lucida Sans Unicode"/>
              </a:rPr>
              <a:t>human</a:t>
            </a:r>
            <a:r>
              <a:rPr sz="2000" spc="-235" dirty="0">
                <a:solidFill>
                  <a:srgbClr val="283149"/>
                </a:solidFill>
                <a:latin typeface="Lucida Sans Unicode"/>
                <a:cs typeface="Lucida Sans Unicode"/>
              </a:rPr>
              <a:t> </a:t>
            </a:r>
            <a:r>
              <a:rPr sz="2000" spc="-135" dirty="0">
                <a:solidFill>
                  <a:srgbClr val="283149"/>
                </a:solidFill>
                <a:latin typeface="Lucida Sans Unicode"/>
                <a:cs typeface="Lucida Sans Unicode"/>
              </a:rPr>
              <a:t>supervision</a:t>
            </a:r>
            <a:endParaRPr sz="2000">
              <a:latin typeface="Lucida Sans Unicode"/>
              <a:cs typeface="Lucida Sans Unicode"/>
            </a:endParaRPr>
          </a:p>
        </p:txBody>
      </p:sp>
      <p:sp>
        <p:nvSpPr>
          <p:cNvPr id="5" name="object 5"/>
          <p:cNvSpPr/>
          <p:nvPr/>
        </p:nvSpPr>
        <p:spPr>
          <a:xfrm>
            <a:off x="3253740" y="1722120"/>
            <a:ext cx="5358765" cy="478790"/>
          </a:xfrm>
          <a:custGeom>
            <a:avLst/>
            <a:gdLst/>
            <a:ahLst/>
            <a:cxnLst/>
            <a:rect l="l" t="t" r="r" b="b"/>
            <a:pathLst>
              <a:path w="5358765" h="478789">
                <a:moveTo>
                  <a:pt x="5358384" y="0"/>
                </a:moveTo>
                <a:lnTo>
                  <a:pt x="0" y="0"/>
                </a:lnTo>
                <a:lnTo>
                  <a:pt x="0" y="478535"/>
                </a:lnTo>
                <a:lnTo>
                  <a:pt x="5358384" y="478535"/>
                </a:lnTo>
                <a:lnTo>
                  <a:pt x="5358384" y="0"/>
                </a:lnTo>
                <a:close/>
              </a:path>
            </a:pathLst>
          </a:custGeom>
          <a:solidFill>
            <a:srgbClr val="FFC000"/>
          </a:solidFill>
        </p:spPr>
        <p:txBody>
          <a:bodyPr wrap="square" lIns="0" tIns="0" rIns="0" bIns="0" rtlCol="0"/>
          <a:lstStyle/>
          <a:p>
            <a:endParaRPr/>
          </a:p>
        </p:txBody>
      </p:sp>
      <p:sp>
        <p:nvSpPr>
          <p:cNvPr id="6" name="object 6"/>
          <p:cNvSpPr txBox="1"/>
          <p:nvPr/>
        </p:nvSpPr>
        <p:spPr>
          <a:xfrm>
            <a:off x="3253740" y="1787651"/>
            <a:ext cx="5358765" cy="413384"/>
          </a:xfrm>
          <a:prstGeom prst="rect">
            <a:avLst/>
          </a:prstGeom>
          <a:solidFill>
            <a:srgbClr val="FFC000"/>
          </a:solidFill>
        </p:spPr>
        <p:txBody>
          <a:bodyPr vert="horz" wrap="square" lIns="0" tIns="12065" rIns="0" bIns="0" rtlCol="0">
            <a:spAutoFit/>
          </a:bodyPr>
          <a:lstStyle/>
          <a:p>
            <a:pPr marL="92710">
              <a:lnSpc>
                <a:spcPct val="100000"/>
              </a:lnSpc>
              <a:spcBef>
                <a:spcPts val="95"/>
              </a:spcBef>
            </a:pPr>
            <a:r>
              <a:rPr sz="2000" spc="-105" dirty="0">
                <a:solidFill>
                  <a:srgbClr val="283149"/>
                </a:solidFill>
                <a:latin typeface="Lucida Sans Unicode"/>
                <a:cs typeface="Lucida Sans Unicode"/>
              </a:rPr>
              <a:t>with</a:t>
            </a:r>
            <a:r>
              <a:rPr sz="2000" spc="-240" dirty="0">
                <a:solidFill>
                  <a:srgbClr val="283149"/>
                </a:solidFill>
                <a:latin typeface="Lucida Sans Unicode"/>
                <a:cs typeface="Lucida Sans Unicode"/>
              </a:rPr>
              <a:t> </a:t>
            </a:r>
            <a:r>
              <a:rPr sz="2000" spc="-95" dirty="0">
                <a:solidFill>
                  <a:srgbClr val="283149"/>
                </a:solidFill>
                <a:latin typeface="Lucida Sans Unicode"/>
                <a:cs typeface="Lucida Sans Unicode"/>
              </a:rPr>
              <a:t>a</a:t>
            </a:r>
            <a:r>
              <a:rPr sz="2000" spc="-235" dirty="0">
                <a:solidFill>
                  <a:srgbClr val="283149"/>
                </a:solidFill>
                <a:latin typeface="Lucida Sans Unicode"/>
                <a:cs typeface="Lucida Sans Unicode"/>
              </a:rPr>
              <a:t> </a:t>
            </a:r>
            <a:r>
              <a:rPr sz="2000" spc="-75" dirty="0">
                <a:solidFill>
                  <a:srgbClr val="283149"/>
                </a:solidFill>
                <a:latin typeface="Lucida Sans Unicode"/>
                <a:cs typeface="Lucida Sans Unicode"/>
              </a:rPr>
              <a:t>“teacher”,</a:t>
            </a:r>
            <a:r>
              <a:rPr sz="2000" spc="-235" dirty="0">
                <a:solidFill>
                  <a:srgbClr val="283149"/>
                </a:solidFill>
                <a:latin typeface="Lucida Sans Unicode"/>
                <a:cs typeface="Lucida Sans Unicode"/>
              </a:rPr>
              <a:t> </a:t>
            </a:r>
            <a:r>
              <a:rPr sz="2000" spc="-100" dirty="0">
                <a:solidFill>
                  <a:srgbClr val="283149"/>
                </a:solidFill>
                <a:latin typeface="Lucida Sans Unicode"/>
                <a:cs typeface="Lucida Sans Unicode"/>
              </a:rPr>
              <a:t>(the</a:t>
            </a:r>
            <a:r>
              <a:rPr sz="2000" spc="-250" dirty="0">
                <a:solidFill>
                  <a:srgbClr val="283149"/>
                </a:solidFill>
                <a:latin typeface="Lucida Sans Unicode"/>
                <a:cs typeface="Lucida Sans Unicode"/>
              </a:rPr>
              <a:t> </a:t>
            </a:r>
            <a:r>
              <a:rPr sz="2000" spc="-130" dirty="0">
                <a:solidFill>
                  <a:srgbClr val="283149"/>
                </a:solidFill>
                <a:latin typeface="Lucida Sans Unicode"/>
                <a:cs typeface="Lucida Sans Unicode"/>
              </a:rPr>
              <a:t>training</a:t>
            </a:r>
            <a:r>
              <a:rPr sz="2000" spc="-215" dirty="0">
                <a:solidFill>
                  <a:srgbClr val="283149"/>
                </a:solidFill>
                <a:latin typeface="Lucida Sans Unicode"/>
                <a:cs typeface="Lucida Sans Unicode"/>
              </a:rPr>
              <a:t> </a:t>
            </a:r>
            <a:r>
              <a:rPr sz="2000" spc="-125" dirty="0">
                <a:solidFill>
                  <a:srgbClr val="283149"/>
                </a:solidFill>
                <a:latin typeface="Lucida Sans Unicode"/>
                <a:cs typeface="Lucida Sans Unicode"/>
              </a:rPr>
              <a:t>set</a:t>
            </a:r>
            <a:r>
              <a:rPr sz="2000" spc="-235" dirty="0">
                <a:solidFill>
                  <a:srgbClr val="283149"/>
                </a:solidFill>
                <a:latin typeface="Lucida Sans Unicode"/>
                <a:cs typeface="Lucida Sans Unicode"/>
              </a:rPr>
              <a:t> </a:t>
            </a:r>
            <a:r>
              <a:rPr sz="2000" spc="-135" dirty="0">
                <a:solidFill>
                  <a:srgbClr val="283149"/>
                </a:solidFill>
                <a:latin typeface="Lucida Sans Unicode"/>
                <a:cs typeface="Lucida Sans Unicode"/>
              </a:rPr>
              <a:t>is</a:t>
            </a:r>
            <a:r>
              <a:rPr sz="2000" spc="-250" dirty="0">
                <a:solidFill>
                  <a:srgbClr val="283149"/>
                </a:solidFill>
                <a:latin typeface="Lucida Sans Unicode"/>
                <a:cs typeface="Lucida Sans Unicode"/>
              </a:rPr>
              <a:t> </a:t>
            </a:r>
            <a:r>
              <a:rPr sz="2000" spc="-105" dirty="0">
                <a:solidFill>
                  <a:srgbClr val="283149"/>
                </a:solidFill>
                <a:latin typeface="Lucida Sans Unicode"/>
                <a:cs typeface="Lucida Sans Unicode"/>
              </a:rPr>
              <a:t>labeled)</a:t>
            </a:r>
            <a:endParaRPr sz="2000">
              <a:latin typeface="Lucida Sans Unicode"/>
              <a:cs typeface="Lucida Sans Unicode"/>
            </a:endParaRPr>
          </a:p>
        </p:txBody>
      </p:sp>
      <p:sp>
        <p:nvSpPr>
          <p:cNvPr id="7" name="object 7"/>
          <p:cNvSpPr/>
          <p:nvPr/>
        </p:nvSpPr>
        <p:spPr>
          <a:xfrm>
            <a:off x="711708" y="2670048"/>
            <a:ext cx="7962900" cy="477520"/>
          </a:xfrm>
          <a:custGeom>
            <a:avLst/>
            <a:gdLst/>
            <a:ahLst/>
            <a:cxnLst/>
            <a:rect l="l" t="t" r="r" b="b"/>
            <a:pathLst>
              <a:path w="7962900" h="477519">
                <a:moveTo>
                  <a:pt x="7962900" y="0"/>
                </a:moveTo>
                <a:lnTo>
                  <a:pt x="0" y="0"/>
                </a:lnTo>
                <a:lnTo>
                  <a:pt x="0" y="477012"/>
                </a:lnTo>
                <a:lnTo>
                  <a:pt x="7962900" y="477012"/>
                </a:lnTo>
                <a:lnTo>
                  <a:pt x="7962900" y="0"/>
                </a:lnTo>
                <a:close/>
              </a:path>
            </a:pathLst>
          </a:custGeom>
          <a:solidFill>
            <a:srgbClr val="EED1D1"/>
          </a:solidFill>
        </p:spPr>
        <p:txBody>
          <a:bodyPr wrap="square" lIns="0" tIns="0" rIns="0" bIns="0" rtlCol="0"/>
          <a:lstStyle/>
          <a:p>
            <a:endParaRPr/>
          </a:p>
        </p:txBody>
      </p:sp>
      <p:sp>
        <p:nvSpPr>
          <p:cNvPr id="8" name="object 8"/>
          <p:cNvSpPr txBox="1"/>
          <p:nvPr/>
        </p:nvSpPr>
        <p:spPr>
          <a:xfrm>
            <a:off x="711708" y="2670048"/>
            <a:ext cx="7962900" cy="413384"/>
          </a:xfrm>
          <a:prstGeom prst="rect">
            <a:avLst/>
          </a:prstGeom>
          <a:solidFill>
            <a:srgbClr val="EED1D1"/>
          </a:solidFill>
        </p:spPr>
        <p:txBody>
          <a:bodyPr vert="horz" wrap="square" lIns="0" tIns="76200" rIns="0" bIns="0" rtlCol="0">
            <a:spAutoFit/>
          </a:bodyPr>
          <a:lstStyle/>
          <a:p>
            <a:pPr marL="90805">
              <a:lnSpc>
                <a:spcPct val="100000"/>
              </a:lnSpc>
              <a:spcBef>
                <a:spcPts val="600"/>
              </a:spcBef>
            </a:pPr>
            <a:r>
              <a:rPr sz="2000" spc="-204" dirty="0">
                <a:solidFill>
                  <a:srgbClr val="283149"/>
                </a:solidFill>
                <a:latin typeface="Lucida Sans Unicode"/>
                <a:cs typeface="Lucida Sans Unicode"/>
              </a:rPr>
              <a:t>2.</a:t>
            </a:r>
            <a:r>
              <a:rPr sz="2000" spc="-229" dirty="0">
                <a:solidFill>
                  <a:srgbClr val="283149"/>
                </a:solidFill>
                <a:latin typeface="Lucida Sans Unicode"/>
                <a:cs typeface="Lucida Sans Unicode"/>
              </a:rPr>
              <a:t> </a:t>
            </a:r>
            <a:r>
              <a:rPr sz="2000" spc="-135" dirty="0">
                <a:solidFill>
                  <a:srgbClr val="283149"/>
                </a:solidFill>
                <a:latin typeface="Lucida Sans Unicode"/>
                <a:cs typeface="Lucida Sans Unicode"/>
              </a:rPr>
              <a:t>Unsupervised</a:t>
            </a:r>
            <a:r>
              <a:rPr sz="2000" spc="-254" dirty="0">
                <a:solidFill>
                  <a:srgbClr val="283149"/>
                </a:solidFill>
                <a:latin typeface="Lucida Sans Unicode"/>
                <a:cs typeface="Lucida Sans Unicode"/>
              </a:rPr>
              <a:t> </a:t>
            </a:r>
            <a:r>
              <a:rPr sz="2000" spc="-135" dirty="0">
                <a:solidFill>
                  <a:srgbClr val="283149"/>
                </a:solidFill>
                <a:latin typeface="Lucida Sans Unicode"/>
                <a:cs typeface="Lucida Sans Unicode"/>
              </a:rPr>
              <a:t>Learning:</a:t>
            </a:r>
            <a:r>
              <a:rPr sz="2000" spc="-210" dirty="0">
                <a:solidFill>
                  <a:srgbClr val="283149"/>
                </a:solidFill>
                <a:latin typeface="Lucida Sans Unicode"/>
                <a:cs typeface="Lucida Sans Unicode"/>
              </a:rPr>
              <a:t> </a:t>
            </a:r>
            <a:r>
              <a:rPr sz="2000" spc="-135" dirty="0">
                <a:solidFill>
                  <a:srgbClr val="283149"/>
                </a:solidFill>
                <a:latin typeface="Lucida Sans Unicode"/>
                <a:cs typeface="Lucida Sans Unicode"/>
              </a:rPr>
              <a:t>machine</a:t>
            </a:r>
            <a:r>
              <a:rPr sz="2000" spc="-229" dirty="0">
                <a:solidFill>
                  <a:srgbClr val="283149"/>
                </a:solidFill>
                <a:latin typeface="Lucida Sans Unicode"/>
                <a:cs typeface="Lucida Sans Unicode"/>
              </a:rPr>
              <a:t> </a:t>
            </a:r>
            <a:r>
              <a:rPr sz="2000" spc="-140" dirty="0">
                <a:solidFill>
                  <a:srgbClr val="283149"/>
                </a:solidFill>
                <a:latin typeface="Lucida Sans Unicode"/>
                <a:cs typeface="Lucida Sans Unicode"/>
              </a:rPr>
              <a:t>is</a:t>
            </a:r>
            <a:r>
              <a:rPr sz="2000" spc="-229" dirty="0">
                <a:solidFill>
                  <a:srgbClr val="283149"/>
                </a:solidFill>
                <a:latin typeface="Lucida Sans Unicode"/>
                <a:cs typeface="Lucida Sans Unicode"/>
              </a:rPr>
              <a:t> </a:t>
            </a:r>
            <a:r>
              <a:rPr sz="2000" spc="-114" dirty="0">
                <a:solidFill>
                  <a:srgbClr val="283149"/>
                </a:solidFill>
                <a:latin typeface="Lucida Sans Unicode"/>
                <a:cs typeface="Lucida Sans Unicode"/>
              </a:rPr>
              <a:t>trained</a:t>
            </a:r>
            <a:r>
              <a:rPr sz="2000" spc="-229" dirty="0">
                <a:solidFill>
                  <a:srgbClr val="283149"/>
                </a:solidFill>
                <a:latin typeface="Lucida Sans Unicode"/>
                <a:cs typeface="Lucida Sans Unicode"/>
              </a:rPr>
              <a:t> </a:t>
            </a:r>
            <a:r>
              <a:rPr sz="2000" spc="-110" dirty="0">
                <a:solidFill>
                  <a:srgbClr val="283149"/>
                </a:solidFill>
                <a:latin typeface="Lucida Sans Unicode"/>
                <a:cs typeface="Lucida Sans Unicode"/>
              </a:rPr>
              <a:t>with</a:t>
            </a:r>
            <a:r>
              <a:rPr sz="2000" spc="-110" dirty="0">
                <a:solidFill>
                  <a:srgbClr val="FF0000"/>
                </a:solidFill>
                <a:latin typeface="Lucida Sans Unicode"/>
                <a:cs typeface="Lucida Sans Unicode"/>
              </a:rPr>
              <a:t>out</a:t>
            </a:r>
            <a:r>
              <a:rPr sz="2000" spc="-250" dirty="0">
                <a:solidFill>
                  <a:srgbClr val="FF0000"/>
                </a:solidFill>
                <a:latin typeface="Lucida Sans Unicode"/>
                <a:cs typeface="Lucida Sans Unicode"/>
              </a:rPr>
              <a:t> </a:t>
            </a:r>
            <a:r>
              <a:rPr sz="2000" spc="-155" dirty="0">
                <a:solidFill>
                  <a:srgbClr val="283149"/>
                </a:solidFill>
                <a:latin typeface="Lucida Sans Unicode"/>
                <a:cs typeface="Lucida Sans Unicode"/>
              </a:rPr>
              <a:t>human</a:t>
            </a:r>
            <a:r>
              <a:rPr sz="2000" spc="-220" dirty="0">
                <a:solidFill>
                  <a:srgbClr val="283149"/>
                </a:solidFill>
                <a:latin typeface="Lucida Sans Unicode"/>
                <a:cs typeface="Lucida Sans Unicode"/>
              </a:rPr>
              <a:t> </a:t>
            </a:r>
            <a:r>
              <a:rPr sz="2000" spc="-135" dirty="0">
                <a:solidFill>
                  <a:srgbClr val="283149"/>
                </a:solidFill>
                <a:latin typeface="Lucida Sans Unicode"/>
                <a:cs typeface="Lucida Sans Unicode"/>
              </a:rPr>
              <a:t>supervision</a:t>
            </a:r>
            <a:endParaRPr sz="2000">
              <a:latin typeface="Lucida Sans Unicode"/>
              <a:cs typeface="Lucida Sans Unicode"/>
            </a:endParaRPr>
          </a:p>
        </p:txBody>
      </p:sp>
      <p:sp>
        <p:nvSpPr>
          <p:cNvPr id="9" name="object 9"/>
          <p:cNvSpPr/>
          <p:nvPr/>
        </p:nvSpPr>
        <p:spPr>
          <a:xfrm>
            <a:off x="3253740" y="3083051"/>
            <a:ext cx="5645150" cy="478790"/>
          </a:xfrm>
          <a:custGeom>
            <a:avLst/>
            <a:gdLst/>
            <a:ahLst/>
            <a:cxnLst/>
            <a:rect l="l" t="t" r="r" b="b"/>
            <a:pathLst>
              <a:path w="5645150" h="478789">
                <a:moveTo>
                  <a:pt x="5644896" y="0"/>
                </a:moveTo>
                <a:lnTo>
                  <a:pt x="0" y="0"/>
                </a:lnTo>
                <a:lnTo>
                  <a:pt x="0" y="478536"/>
                </a:lnTo>
                <a:lnTo>
                  <a:pt x="5644896" y="478536"/>
                </a:lnTo>
                <a:lnTo>
                  <a:pt x="5644896" y="0"/>
                </a:lnTo>
                <a:close/>
              </a:path>
            </a:pathLst>
          </a:custGeom>
          <a:solidFill>
            <a:srgbClr val="EED1D1"/>
          </a:solidFill>
        </p:spPr>
        <p:txBody>
          <a:bodyPr wrap="square" lIns="0" tIns="0" rIns="0" bIns="0" rtlCol="0"/>
          <a:lstStyle/>
          <a:p>
            <a:endParaRPr/>
          </a:p>
        </p:txBody>
      </p:sp>
      <p:sp>
        <p:nvSpPr>
          <p:cNvPr id="10" name="object 10"/>
          <p:cNvSpPr txBox="1"/>
          <p:nvPr/>
        </p:nvSpPr>
        <p:spPr>
          <a:xfrm>
            <a:off x="3253740" y="3147060"/>
            <a:ext cx="5645150" cy="414655"/>
          </a:xfrm>
          <a:prstGeom prst="rect">
            <a:avLst/>
          </a:prstGeom>
        </p:spPr>
        <p:txBody>
          <a:bodyPr vert="horz" wrap="square" lIns="0" tIns="13335" rIns="0" bIns="0" rtlCol="0">
            <a:spAutoFit/>
          </a:bodyPr>
          <a:lstStyle/>
          <a:p>
            <a:pPr marL="92710">
              <a:lnSpc>
                <a:spcPct val="100000"/>
              </a:lnSpc>
              <a:spcBef>
                <a:spcPts val="105"/>
              </a:spcBef>
            </a:pPr>
            <a:r>
              <a:rPr sz="2000" spc="-114" dirty="0">
                <a:solidFill>
                  <a:srgbClr val="283149"/>
                </a:solidFill>
                <a:latin typeface="Lucida Sans Unicode"/>
                <a:cs typeface="Lucida Sans Unicode"/>
              </a:rPr>
              <a:t>with</a:t>
            </a:r>
            <a:r>
              <a:rPr sz="2000" spc="-114" dirty="0">
                <a:solidFill>
                  <a:srgbClr val="FF0000"/>
                </a:solidFill>
                <a:latin typeface="Lucida Sans Unicode"/>
                <a:cs typeface="Lucida Sans Unicode"/>
              </a:rPr>
              <a:t>out</a:t>
            </a:r>
            <a:r>
              <a:rPr sz="2000" spc="-250" dirty="0">
                <a:solidFill>
                  <a:srgbClr val="FF0000"/>
                </a:solidFill>
                <a:latin typeface="Lucida Sans Unicode"/>
                <a:cs typeface="Lucida Sans Unicode"/>
              </a:rPr>
              <a:t> </a:t>
            </a:r>
            <a:r>
              <a:rPr sz="2000" spc="-95" dirty="0">
                <a:solidFill>
                  <a:srgbClr val="283149"/>
                </a:solidFill>
                <a:latin typeface="Lucida Sans Unicode"/>
                <a:cs typeface="Lucida Sans Unicode"/>
              </a:rPr>
              <a:t>a</a:t>
            </a:r>
            <a:r>
              <a:rPr sz="2000" spc="-229" dirty="0">
                <a:solidFill>
                  <a:srgbClr val="283149"/>
                </a:solidFill>
                <a:latin typeface="Lucida Sans Unicode"/>
                <a:cs typeface="Lucida Sans Unicode"/>
              </a:rPr>
              <a:t> </a:t>
            </a:r>
            <a:r>
              <a:rPr sz="2000" spc="-75" dirty="0">
                <a:solidFill>
                  <a:srgbClr val="283149"/>
                </a:solidFill>
                <a:latin typeface="Lucida Sans Unicode"/>
                <a:cs typeface="Lucida Sans Unicode"/>
              </a:rPr>
              <a:t>“teacher”,</a:t>
            </a:r>
            <a:r>
              <a:rPr sz="2000" spc="-240" dirty="0">
                <a:solidFill>
                  <a:srgbClr val="283149"/>
                </a:solidFill>
                <a:latin typeface="Lucida Sans Unicode"/>
                <a:cs typeface="Lucida Sans Unicode"/>
              </a:rPr>
              <a:t> </a:t>
            </a:r>
            <a:r>
              <a:rPr sz="2000" spc="-100" dirty="0">
                <a:solidFill>
                  <a:srgbClr val="283149"/>
                </a:solidFill>
                <a:latin typeface="Lucida Sans Unicode"/>
                <a:cs typeface="Lucida Sans Unicode"/>
              </a:rPr>
              <a:t>(the</a:t>
            </a:r>
            <a:r>
              <a:rPr sz="2000" spc="-250" dirty="0">
                <a:solidFill>
                  <a:srgbClr val="283149"/>
                </a:solidFill>
                <a:latin typeface="Lucida Sans Unicode"/>
                <a:cs typeface="Lucida Sans Unicode"/>
              </a:rPr>
              <a:t> </a:t>
            </a:r>
            <a:r>
              <a:rPr sz="2000" spc="-130" dirty="0">
                <a:solidFill>
                  <a:srgbClr val="283149"/>
                </a:solidFill>
                <a:latin typeface="Lucida Sans Unicode"/>
                <a:cs typeface="Lucida Sans Unicode"/>
              </a:rPr>
              <a:t>training</a:t>
            </a:r>
            <a:r>
              <a:rPr sz="2000" spc="-215" dirty="0">
                <a:solidFill>
                  <a:srgbClr val="283149"/>
                </a:solidFill>
                <a:latin typeface="Lucida Sans Unicode"/>
                <a:cs typeface="Lucida Sans Unicode"/>
              </a:rPr>
              <a:t> </a:t>
            </a:r>
            <a:r>
              <a:rPr sz="2000" spc="-125" dirty="0">
                <a:solidFill>
                  <a:srgbClr val="283149"/>
                </a:solidFill>
                <a:latin typeface="Lucida Sans Unicode"/>
                <a:cs typeface="Lucida Sans Unicode"/>
              </a:rPr>
              <a:t>set</a:t>
            </a:r>
            <a:r>
              <a:rPr sz="2000" spc="-235" dirty="0">
                <a:solidFill>
                  <a:srgbClr val="283149"/>
                </a:solidFill>
                <a:latin typeface="Lucida Sans Unicode"/>
                <a:cs typeface="Lucida Sans Unicode"/>
              </a:rPr>
              <a:t> </a:t>
            </a:r>
            <a:r>
              <a:rPr sz="2000" spc="-135" dirty="0">
                <a:solidFill>
                  <a:srgbClr val="283149"/>
                </a:solidFill>
                <a:latin typeface="Lucida Sans Unicode"/>
                <a:cs typeface="Lucida Sans Unicode"/>
              </a:rPr>
              <a:t>is</a:t>
            </a:r>
            <a:r>
              <a:rPr sz="2000" spc="-225" dirty="0">
                <a:solidFill>
                  <a:srgbClr val="283149"/>
                </a:solidFill>
                <a:latin typeface="Lucida Sans Unicode"/>
                <a:cs typeface="Lucida Sans Unicode"/>
              </a:rPr>
              <a:t> </a:t>
            </a:r>
            <a:r>
              <a:rPr sz="2000" spc="-120" dirty="0">
                <a:solidFill>
                  <a:srgbClr val="FF0000"/>
                </a:solidFill>
                <a:latin typeface="Lucida Sans Unicode"/>
                <a:cs typeface="Lucida Sans Unicode"/>
              </a:rPr>
              <a:t>not</a:t>
            </a:r>
            <a:r>
              <a:rPr sz="2000" spc="-225" dirty="0">
                <a:solidFill>
                  <a:srgbClr val="FF0000"/>
                </a:solidFill>
                <a:latin typeface="Lucida Sans Unicode"/>
                <a:cs typeface="Lucida Sans Unicode"/>
              </a:rPr>
              <a:t> </a:t>
            </a:r>
            <a:r>
              <a:rPr sz="2000" spc="-105" dirty="0">
                <a:solidFill>
                  <a:srgbClr val="283149"/>
                </a:solidFill>
                <a:latin typeface="Lucida Sans Unicode"/>
                <a:cs typeface="Lucida Sans Unicode"/>
              </a:rPr>
              <a:t>labeled)</a:t>
            </a:r>
            <a:endParaRPr sz="2000">
              <a:latin typeface="Lucida Sans Unicode"/>
              <a:cs typeface="Lucida Sans Unicode"/>
            </a:endParaRPr>
          </a:p>
        </p:txBody>
      </p:sp>
      <p:sp>
        <p:nvSpPr>
          <p:cNvPr id="11" name="object 11"/>
          <p:cNvSpPr txBox="1"/>
          <p:nvPr/>
        </p:nvSpPr>
        <p:spPr>
          <a:xfrm>
            <a:off x="8863330" y="4878337"/>
            <a:ext cx="191135" cy="213360"/>
          </a:xfrm>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z="1000" spc="-80" dirty="0">
                <a:solidFill>
                  <a:srgbClr val="FFFFFF"/>
                </a:solidFill>
                <a:latin typeface="Trebuchet MS"/>
                <a:cs typeface="Trebuchet MS"/>
              </a:rPr>
              <a:t>76</a:t>
            </a:fld>
            <a:endParaRPr sz="1000">
              <a:latin typeface="Trebuchet MS"/>
              <a:cs typeface="Trebuchet M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2" y="0"/>
            <a:ext cx="9153525" cy="5143500"/>
            <a:chOff x="-4762" y="0"/>
            <a:chExt cx="9153525" cy="5143500"/>
          </a:xfrm>
        </p:grpSpPr>
        <p:pic>
          <p:nvPicPr>
            <p:cNvPr id="3" name="object 3"/>
            <p:cNvPicPr/>
            <p:nvPr/>
          </p:nvPicPr>
          <p:blipFill>
            <a:blip r:embed="rId2" cstate="print"/>
            <a:stretch>
              <a:fillRect/>
            </a:stretch>
          </p:blipFill>
          <p:spPr>
            <a:xfrm>
              <a:off x="3549396" y="1763267"/>
              <a:ext cx="1703831" cy="1703831"/>
            </a:xfrm>
            <a:prstGeom prst="rect">
              <a:avLst/>
            </a:prstGeom>
          </p:spPr>
        </p:pic>
        <p:pic>
          <p:nvPicPr>
            <p:cNvPr id="4" name="object 4"/>
            <p:cNvPicPr/>
            <p:nvPr/>
          </p:nvPicPr>
          <p:blipFill>
            <a:blip r:embed="rId3" cstate="print"/>
            <a:stretch>
              <a:fillRect/>
            </a:stretch>
          </p:blipFill>
          <p:spPr>
            <a:xfrm>
              <a:off x="1623060" y="1652016"/>
              <a:ext cx="5743955" cy="2525268"/>
            </a:xfrm>
            <a:prstGeom prst="rect">
              <a:avLst/>
            </a:prstGeom>
          </p:spPr>
        </p:pic>
      </p:grpSp>
      <p:sp>
        <p:nvSpPr>
          <p:cNvPr id="5" name="object 5"/>
          <p:cNvSpPr txBox="1">
            <a:spLocks noGrp="1"/>
          </p:cNvSpPr>
          <p:nvPr>
            <p:ph type="title"/>
          </p:nvPr>
        </p:nvSpPr>
        <p:spPr>
          <a:xfrm>
            <a:off x="2674111" y="379857"/>
            <a:ext cx="3796665" cy="513715"/>
          </a:xfrm>
          <a:prstGeom prst="rect">
            <a:avLst/>
          </a:prstGeom>
        </p:spPr>
        <p:txBody>
          <a:bodyPr vert="horz" wrap="square" lIns="0" tIns="13335" rIns="0" bIns="0" rtlCol="0">
            <a:spAutoFit/>
          </a:bodyPr>
          <a:lstStyle/>
          <a:p>
            <a:pPr marL="12700">
              <a:lnSpc>
                <a:spcPct val="100000"/>
              </a:lnSpc>
              <a:spcBef>
                <a:spcPts val="105"/>
              </a:spcBef>
            </a:pPr>
            <a:r>
              <a:rPr spc="-240" dirty="0"/>
              <a:t>Unsuper</a:t>
            </a:r>
            <a:r>
              <a:rPr spc="-245" dirty="0"/>
              <a:t>v</a:t>
            </a:r>
            <a:r>
              <a:rPr spc="-180" dirty="0"/>
              <a:t>ised</a:t>
            </a:r>
            <a:r>
              <a:rPr spc="-140" dirty="0"/>
              <a:t> </a:t>
            </a:r>
            <a:r>
              <a:rPr spc="-295" dirty="0"/>
              <a:t>Le</a:t>
            </a:r>
            <a:r>
              <a:rPr spc="-290" dirty="0"/>
              <a:t>a</a:t>
            </a:r>
            <a:r>
              <a:rPr spc="-160" dirty="0"/>
              <a:t>rning</a:t>
            </a:r>
          </a:p>
        </p:txBody>
      </p:sp>
      <p:sp>
        <p:nvSpPr>
          <p:cNvPr id="7" name="object 7"/>
          <p:cNvSpPr txBox="1"/>
          <p:nvPr/>
        </p:nvSpPr>
        <p:spPr>
          <a:xfrm>
            <a:off x="8901683" y="4609258"/>
            <a:ext cx="191770" cy="213360"/>
          </a:xfrm>
          <a:prstGeom prst="rect">
            <a:avLst/>
          </a:prstGeom>
        </p:spPr>
        <p:txBody>
          <a:bodyPr vert="horz" wrap="square" lIns="0" tIns="36195" rIns="0" bIns="0" rtlCol="0">
            <a:spAutoFit/>
          </a:bodyPr>
          <a:lstStyle/>
          <a:p>
            <a:pPr marL="38100">
              <a:lnSpc>
                <a:spcPct val="100000"/>
              </a:lnSpc>
              <a:spcBef>
                <a:spcPts val="285"/>
              </a:spcBef>
            </a:pPr>
            <a:fld id="{81D60167-4931-47E6-BA6A-407CBD079E47}" type="slidenum">
              <a:rPr sz="1000" spc="-80" dirty="0">
                <a:solidFill>
                  <a:srgbClr val="FFFFFF"/>
                </a:solidFill>
                <a:latin typeface="Trebuchet MS"/>
                <a:cs typeface="Trebuchet MS"/>
              </a:rPr>
              <a:t>77</a:t>
            </a:fld>
            <a:endParaRPr sz="1000">
              <a:latin typeface="Trebuchet MS"/>
              <a:cs typeface="Trebuchet MS"/>
            </a:endParaRPr>
          </a:p>
        </p:txBody>
      </p:sp>
      <p:sp>
        <p:nvSpPr>
          <p:cNvPr id="6" name="object 6"/>
          <p:cNvSpPr txBox="1"/>
          <p:nvPr/>
        </p:nvSpPr>
        <p:spPr>
          <a:xfrm>
            <a:off x="902309" y="1213484"/>
            <a:ext cx="7508875" cy="299720"/>
          </a:xfrm>
          <a:prstGeom prst="rect">
            <a:avLst/>
          </a:prstGeom>
        </p:spPr>
        <p:txBody>
          <a:bodyPr vert="horz" wrap="square" lIns="0" tIns="12700" rIns="0" bIns="0" rtlCol="0">
            <a:spAutoFit/>
          </a:bodyPr>
          <a:lstStyle/>
          <a:p>
            <a:pPr marL="367665" indent="-355600">
              <a:lnSpc>
                <a:spcPct val="100000"/>
              </a:lnSpc>
              <a:spcBef>
                <a:spcPts val="100"/>
              </a:spcBef>
              <a:buSzPct val="111111"/>
              <a:buFont typeface="Arial MT"/>
              <a:buChar char="•"/>
              <a:tabLst>
                <a:tab pos="367665" algn="l"/>
                <a:tab pos="368300" algn="l"/>
              </a:tabLst>
            </a:pPr>
            <a:r>
              <a:rPr sz="1800" spc="-120" dirty="0">
                <a:solidFill>
                  <a:srgbClr val="283149"/>
                </a:solidFill>
                <a:latin typeface="Lucida Sans Unicode"/>
                <a:cs typeface="Lucida Sans Unicode"/>
              </a:rPr>
              <a:t>We</a:t>
            </a:r>
            <a:r>
              <a:rPr sz="1800" spc="-204" dirty="0">
                <a:solidFill>
                  <a:srgbClr val="283149"/>
                </a:solidFill>
                <a:latin typeface="Lucida Sans Unicode"/>
                <a:cs typeface="Lucida Sans Unicode"/>
              </a:rPr>
              <a:t> </a:t>
            </a:r>
            <a:r>
              <a:rPr sz="1800" spc="-95" dirty="0">
                <a:solidFill>
                  <a:srgbClr val="283149"/>
                </a:solidFill>
                <a:latin typeface="Lucida Sans Unicode"/>
                <a:cs typeface="Lucida Sans Unicode"/>
              </a:rPr>
              <a:t>want</a:t>
            </a:r>
            <a:r>
              <a:rPr sz="1800" spc="-195" dirty="0">
                <a:solidFill>
                  <a:srgbClr val="283149"/>
                </a:solidFill>
                <a:latin typeface="Lucida Sans Unicode"/>
                <a:cs typeface="Lucida Sans Unicode"/>
              </a:rPr>
              <a:t> </a:t>
            </a:r>
            <a:r>
              <a:rPr sz="1800" spc="-100" dirty="0">
                <a:solidFill>
                  <a:srgbClr val="283149"/>
                </a:solidFill>
                <a:latin typeface="Lucida Sans Unicode"/>
                <a:cs typeface="Lucida Sans Unicode"/>
              </a:rPr>
              <a:t>to</a:t>
            </a:r>
            <a:r>
              <a:rPr sz="1800" spc="-200" dirty="0">
                <a:solidFill>
                  <a:srgbClr val="283149"/>
                </a:solidFill>
                <a:latin typeface="Lucida Sans Unicode"/>
                <a:cs typeface="Lucida Sans Unicode"/>
              </a:rPr>
              <a:t> </a:t>
            </a:r>
            <a:r>
              <a:rPr sz="1800" spc="-114" dirty="0">
                <a:solidFill>
                  <a:srgbClr val="283149"/>
                </a:solidFill>
                <a:latin typeface="Lucida Sans Unicode"/>
                <a:cs typeface="Lucida Sans Unicode"/>
              </a:rPr>
              <a:t>classify</a:t>
            </a:r>
            <a:r>
              <a:rPr sz="1800" spc="-204" dirty="0">
                <a:solidFill>
                  <a:srgbClr val="283149"/>
                </a:solidFill>
                <a:latin typeface="Lucida Sans Unicode"/>
                <a:cs typeface="Lucida Sans Unicode"/>
              </a:rPr>
              <a:t> </a:t>
            </a:r>
            <a:r>
              <a:rPr sz="1800" spc="-135" dirty="0">
                <a:solidFill>
                  <a:srgbClr val="283149"/>
                </a:solidFill>
                <a:latin typeface="Lucida Sans Unicode"/>
                <a:cs typeface="Lucida Sans Unicode"/>
              </a:rPr>
              <a:t>customers</a:t>
            </a:r>
            <a:r>
              <a:rPr sz="1800" spc="-215" dirty="0">
                <a:solidFill>
                  <a:srgbClr val="283149"/>
                </a:solidFill>
                <a:latin typeface="Lucida Sans Unicode"/>
                <a:cs typeface="Lucida Sans Unicode"/>
              </a:rPr>
              <a:t> </a:t>
            </a:r>
            <a:r>
              <a:rPr sz="1800" spc="-105" dirty="0">
                <a:solidFill>
                  <a:srgbClr val="283149"/>
                </a:solidFill>
                <a:latin typeface="Lucida Sans Unicode"/>
                <a:cs typeface="Lucida Sans Unicode"/>
              </a:rPr>
              <a:t>into</a:t>
            </a:r>
            <a:r>
              <a:rPr sz="1800" spc="-190" dirty="0">
                <a:solidFill>
                  <a:srgbClr val="283149"/>
                </a:solidFill>
                <a:latin typeface="Lucida Sans Unicode"/>
                <a:cs typeface="Lucida Sans Unicode"/>
              </a:rPr>
              <a:t> </a:t>
            </a:r>
            <a:r>
              <a:rPr sz="1800" spc="-114" dirty="0">
                <a:solidFill>
                  <a:srgbClr val="283149"/>
                </a:solidFill>
                <a:latin typeface="Lucida Sans Unicode"/>
                <a:cs typeface="Lucida Sans Unicode"/>
              </a:rPr>
              <a:t>different</a:t>
            </a:r>
            <a:r>
              <a:rPr sz="1800" spc="-215" dirty="0">
                <a:solidFill>
                  <a:srgbClr val="283149"/>
                </a:solidFill>
                <a:latin typeface="Lucida Sans Unicode"/>
                <a:cs typeface="Lucida Sans Unicode"/>
              </a:rPr>
              <a:t> </a:t>
            </a:r>
            <a:r>
              <a:rPr sz="1800" spc="-114" dirty="0">
                <a:solidFill>
                  <a:srgbClr val="283149"/>
                </a:solidFill>
                <a:latin typeface="Lucida Sans Unicode"/>
                <a:cs typeface="Lucida Sans Unicode"/>
              </a:rPr>
              <a:t>types</a:t>
            </a:r>
            <a:r>
              <a:rPr sz="1800" spc="-200" dirty="0">
                <a:solidFill>
                  <a:srgbClr val="283149"/>
                </a:solidFill>
                <a:latin typeface="Lucida Sans Unicode"/>
                <a:cs typeface="Lucida Sans Unicode"/>
              </a:rPr>
              <a:t> </a:t>
            </a:r>
            <a:r>
              <a:rPr sz="1800" spc="-130" dirty="0">
                <a:solidFill>
                  <a:srgbClr val="283149"/>
                </a:solidFill>
                <a:latin typeface="Lucida Sans Unicode"/>
                <a:cs typeface="Lucida Sans Unicode"/>
              </a:rPr>
              <a:t>based</a:t>
            </a:r>
            <a:r>
              <a:rPr sz="1800" spc="-195" dirty="0">
                <a:solidFill>
                  <a:srgbClr val="283149"/>
                </a:solidFill>
                <a:latin typeface="Lucida Sans Unicode"/>
                <a:cs typeface="Lucida Sans Unicode"/>
              </a:rPr>
              <a:t> </a:t>
            </a:r>
            <a:r>
              <a:rPr sz="1800" spc="-135" dirty="0">
                <a:solidFill>
                  <a:srgbClr val="283149"/>
                </a:solidFill>
                <a:latin typeface="Lucida Sans Unicode"/>
                <a:cs typeface="Lucida Sans Unicode"/>
              </a:rPr>
              <a:t>on</a:t>
            </a:r>
            <a:r>
              <a:rPr sz="1800" spc="-204" dirty="0">
                <a:solidFill>
                  <a:srgbClr val="283149"/>
                </a:solidFill>
                <a:latin typeface="Lucida Sans Unicode"/>
                <a:cs typeface="Lucida Sans Unicode"/>
              </a:rPr>
              <a:t> </a:t>
            </a:r>
            <a:r>
              <a:rPr sz="1800" spc="-105" dirty="0">
                <a:solidFill>
                  <a:srgbClr val="283149"/>
                </a:solidFill>
                <a:latin typeface="Lucida Sans Unicode"/>
                <a:cs typeface="Lucida Sans Unicode"/>
              </a:rPr>
              <a:t>their</a:t>
            </a:r>
            <a:r>
              <a:rPr sz="1800" spc="-215" dirty="0">
                <a:solidFill>
                  <a:srgbClr val="283149"/>
                </a:solidFill>
                <a:latin typeface="Lucida Sans Unicode"/>
                <a:cs typeface="Lucida Sans Unicode"/>
              </a:rPr>
              <a:t> </a:t>
            </a:r>
            <a:r>
              <a:rPr sz="1800" spc="-105" dirty="0">
                <a:solidFill>
                  <a:srgbClr val="283149"/>
                </a:solidFill>
                <a:latin typeface="Lucida Sans Unicode"/>
                <a:cs typeface="Lucida Sans Unicode"/>
              </a:rPr>
              <a:t>attributes</a:t>
            </a:r>
            <a:endParaRPr sz="1800">
              <a:latin typeface="Lucida Sans Unicode"/>
              <a:cs typeface="Lucida Sans Unicode"/>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2" y="0"/>
            <a:ext cx="9153525" cy="5143500"/>
            <a:chOff x="-4762" y="0"/>
            <a:chExt cx="9153525" cy="5143500"/>
          </a:xfrm>
        </p:grpSpPr>
        <p:pic>
          <p:nvPicPr>
            <p:cNvPr id="3" name="object 3"/>
            <p:cNvPicPr/>
            <p:nvPr/>
          </p:nvPicPr>
          <p:blipFill>
            <a:blip r:embed="rId3" cstate="print"/>
            <a:stretch>
              <a:fillRect/>
            </a:stretch>
          </p:blipFill>
          <p:spPr>
            <a:xfrm>
              <a:off x="3526535" y="1955292"/>
              <a:ext cx="1703832" cy="1703832"/>
            </a:xfrm>
            <a:prstGeom prst="rect">
              <a:avLst/>
            </a:prstGeom>
          </p:spPr>
        </p:pic>
        <p:sp>
          <p:nvSpPr>
            <p:cNvPr id="4" name="object 4"/>
            <p:cNvSpPr/>
            <p:nvPr/>
          </p:nvSpPr>
          <p:spPr>
            <a:xfrm>
              <a:off x="2535173" y="2463545"/>
              <a:ext cx="554990" cy="344805"/>
            </a:xfrm>
            <a:custGeom>
              <a:avLst/>
              <a:gdLst/>
              <a:ahLst/>
              <a:cxnLst/>
              <a:rect l="l" t="t" r="r" b="b"/>
              <a:pathLst>
                <a:path w="554989" h="344805">
                  <a:moveTo>
                    <a:pt x="382524" y="0"/>
                  </a:moveTo>
                  <a:lnTo>
                    <a:pt x="382524" y="86106"/>
                  </a:lnTo>
                  <a:lnTo>
                    <a:pt x="0" y="86106"/>
                  </a:lnTo>
                  <a:lnTo>
                    <a:pt x="0" y="258318"/>
                  </a:lnTo>
                  <a:lnTo>
                    <a:pt x="382524" y="258318"/>
                  </a:lnTo>
                  <a:lnTo>
                    <a:pt x="382524" y="344424"/>
                  </a:lnTo>
                  <a:lnTo>
                    <a:pt x="554736" y="172212"/>
                  </a:lnTo>
                  <a:lnTo>
                    <a:pt x="382524" y="0"/>
                  </a:lnTo>
                  <a:close/>
                </a:path>
              </a:pathLst>
            </a:custGeom>
            <a:solidFill>
              <a:srgbClr val="3981B9"/>
            </a:solidFill>
          </p:spPr>
          <p:txBody>
            <a:bodyPr wrap="square" lIns="0" tIns="0" rIns="0" bIns="0" rtlCol="0"/>
            <a:lstStyle/>
            <a:p>
              <a:endParaRPr/>
            </a:p>
          </p:txBody>
        </p:sp>
        <p:sp>
          <p:nvSpPr>
            <p:cNvPr id="5" name="object 5"/>
            <p:cNvSpPr/>
            <p:nvPr/>
          </p:nvSpPr>
          <p:spPr>
            <a:xfrm>
              <a:off x="2535173" y="2463545"/>
              <a:ext cx="554990" cy="344805"/>
            </a:xfrm>
            <a:custGeom>
              <a:avLst/>
              <a:gdLst/>
              <a:ahLst/>
              <a:cxnLst/>
              <a:rect l="l" t="t" r="r" b="b"/>
              <a:pathLst>
                <a:path w="554989" h="344805">
                  <a:moveTo>
                    <a:pt x="0" y="86106"/>
                  </a:moveTo>
                  <a:lnTo>
                    <a:pt x="382524" y="86106"/>
                  </a:lnTo>
                  <a:lnTo>
                    <a:pt x="382524" y="0"/>
                  </a:lnTo>
                  <a:lnTo>
                    <a:pt x="554736" y="172212"/>
                  </a:lnTo>
                  <a:lnTo>
                    <a:pt x="382524" y="344424"/>
                  </a:lnTo>
                  <a:lnTo>
                    <a:pt x="382524" y="258318"/>
                  </a:lnTo>
                  <a:lnTo>
                    <a:pt x="0" y="258318"/>
                  </a:lnTo>
                  <a:lnTo>
                    <a:pt x="0" y="86106"/>
                  </a:lnTo>
                  <a:close/>
                </a:path>
              </a:pathLst>
            </a:custGeom>
            <a:ln w="25400">
              <a:solidFill>
                <a:srgbClr val="285D87"/>
              </a:solidFill>
            </a:ln>
          </p:spPr>
          <p:txBody>
            <a:bodyPr wrap="square" lIns="0" tIns="0" rIns="0" bIns="0" rtlCol="0"/>
            <a:lstStyle/>
            <a:p>
              <a:endParaRPr/>
            </a:p>
          </p:txBody>
        </p:sp>
        <p:sp>
          <p:nvSpPr>
            <p:cNvPr id="6" name="object 6"/>
            <p:cNvSpPr/>
            <p:nvPr/>
          </p:nvSpPr>
          <p:spPr>
            <a:xfrm>
              <a:off x="5670041" y="2492501"/>
              <a:ext cx="556260" cy="344805"/>
            </a:xfrm>
            <a:custGeom>
              <a:avLst/>
              <a:gdLst/>
              <a:ahLst/>
              <a:cxnLst/>
              <a:rect l="l" t="t" r="r" b="b"/>
              <a:pathLst>
                <a:path w="556260" h="344805">
                  <a:moveTo>
                    <a:pt x="384048" y="0"/>
                  </a:moveTo>
                  <a:lnTo>
                    <a:pt x="384048" y="86106"/>
                  </a:lnTo>
                  <a:lnTo>
                    <a:pt x="0" y="86106"/>
                  </a:lnTo>
                  <a:lnTo>
                    <a:pt x="0" y="258318"/>
                  </a:lnTo>
                  <a:lnTo>
                    <a:pt x="384048" y="258318"/>
                  </a:lnTo>
                  <a:lnTo>
                    <a:pt x="384048" y="344424"/>
                  </a:lnTo>
                  <a:lnTo>
                    <a:pt x="556260" y="172212"/>
                  </a:lnTo>
                  <a:lnTo>
                    <a:pt x="384048" y="0"/>
                  </a:lnTo>
                  <a:close/>
                </a:path>
              </a:pathLst>
            </a:custGeom>
            <a:solidFill>
              <a:srgbClr val="3981B9"/>
            </a:solidFill>
          </p:spPr>
          <p:txBody>
            <a:bodyPr wrap="square" lIns="0" tIns="0" rIns="0" bIns="0" rtlCol="0"/>
            <a:lstStyle/>
            <a:p>
              <a:endParaRPr/>
            </a:p>
          </p:txBody>
        </p:sp>
        <p:sp>
          <p:nvSpPr>
            <p:cNvPr id="7" name="object 7"/>
            <p:cNvSpPr/>
            <p:nvPr/>
          </p:nvSpPr>
          <p:spPr>
            <a:xfrm>
              <a:off x="5670041" y="2492501"/>
              <a:ext cx="556260" cy="344805"/>
            </a:xfrm>
            <a:custGeom>
              <a:avLst/>
              <a:gdLst/>
              <a:ahLst/>
              <a:cxnLst/>
              <a:rect l="l" t="t" r="r" b="b"/>
              <a:pathLst>
                <a:path w="556260" h="344805">
                  <a:moveTo>
                    <a:pt x="0" y="86106"/>
                  </a:moveTo>
                  <a:lnTo>
                    <a:pt x="384048" y="86106"/>
                  </a:lnTo>
                  <a:lnTo>
                    <a:pt x="384048" y="0"/>
                  </a:lnTo>
                  <a:lnTo>
                    <a:pt x="556260" y="172212"/>
                  </a:lnTo>
                  <a:lnTo>
                    <a:pt x="384048" y="344424"/>
                  </a:lnTo>
                  <a:lnTo>
                    <a:pt x="384048" y="258318"/>
                  </a:lnTo>
                  <a:lnTo>
                    <a:pt x="0" y="258318"/>
                  </a:lnTo>
                  <a:lnTo>
                    <a:pt x="0" y="86106"/>
                  </a:lnTo>
                  <a:close/>
                </a:path>
              </a:pathLst>
            </a:custGeom>
            <a:ln w="25400">
              <a:solidFill>
                <a:srgbClr val="285D87"/>
              </a:solidFill>
            </a:ln>
          </p:spPr>
          <p:txBody>
            <a:bodyPr wrap="square" lIns="0" tIns="0" rIns="0" bIns="0" rtlCol="0"/>
            <a:lstStyle/>
            <a:p>
              <a:endParaRPr/>
            </a:p>
          </p:txBody>
        </p:sp>
      </p:grpSp>
      <p:sp>
        <p:nvSpPr>
          <p:cNvPr id="8" name="object 8"/>
          <p:cNvSpPr txBox="1">
            <a:spLocks noGrp="1"/>
          </p:cNvSpPr>
          <p:nvPr>
            <p:ph type="title"/>
          </p:nvPr>
        </p:nvSpPr>
        <p:spPr>
          <a:xfrm>
            <a:off x="2674111" y="379857"/>
            <a:ext cx="3796665" cy="513715"/>
          </a:xfrm>
          <a:prstGeom prst="rect">
            <a:avLst/>
          </a:prstGeom>
        </p:spPr>
        <p:txBody>
          <a:bodyPr vert="horz" wrap="square" lIns="0" tIns="13335" rIns="0" bIns="0" rtlCol="0">
            <a:spAutoFit/>
          </a:bodyPr>
          <a:lstStyle/>
          <a:p>
            <a:pPr marL="12700">
              <a:lnSpc>
                <a:spcPct val="100000"/>
              </a:lnSpc>
              <a:spcBef>
                <a:spcPts val="105"/>
              </a:spcBef>
            </a:pPr>
            <a:r>
              <a:rPr spc="-240" dirty="0"/>
              <a:t>Unsuper</a:t>
            </a:r>
            <a:r>
              <a:rPr spc="-245" dirty="0"/>
              <a:t>v</a:t>
            </a:r>
            <a:r>
              <a:rPr spc="-180" dirty="0"/>
              <a:t>ised</a:t>
            </a:r>
            <a:r>
              <a:rPr spc="-140" dirty="0"/>
              <a:t> </a:t>
            </a:r>
            <a:r>
              <a:rPr spc="-295" dirty="0"/>
              <a:t>Le</a:t>
            </a:r>
            <a:r>
              <a:rPr spc="-290" dirty="0"/>
              <a:t>a</a:t>
            </a:r>
            <a:r>
              <a:rPr spc="-160" dirty="0"/>
              <a:t>rning</a:t>
            </a:r>
          </a:p>
        </p:txBody>
      </p:sp>
      <p:sp>
        <p:nvSpPr>
          <p:cNvPr id="13" name="object 13"/>
          <p:cNvSpPr txBox="1"/>
          <p:nvPr/>
        </p:nvSpPr>
        <p:spPr>
          <a:xfrm>
            <a:off x="8901683" y="4609258"/>
            <a:ext cx="191770" cy="213360"/>
          </a:xfrm>
          <a:prstGeom prst="rect">
            <a:avLst/>
          </a:prstGeom>
        </p:spPr>
        <p:txBody>
          <a:bodyPr vert="horz" wrap="square" lIns="0" tIns="36195" rIns="0" bIns="0" rtlCol="0">
            <a:spAutoFit/>
          </a:bodyPr>
          <a:lstStyle/>
          <a:p>
            <a:pPr marL="38100">
              <a:lnSpc>
                <a:spcPct val="100000"/>
              </a:lnSpc>
              <a:spcBef>
                <a:spcPts val="285"/>
              </a:spcBef>
            </a:pPr>
            <a:fld id="{81D60167-4931-47E6-BA6A-407CBD079E47}" type="slidenum">
              <a:rPr sz="1000" spc="-80" dirty="0">
                <a:solidFill>
                  <a:srgbClr val="FFFFFF"/>
                </a:solidFill>
                <a:latin typeface="Trebuchet MS"/>
                <a:cs typeface="Trebuchet MS"/>
              </a:rPr>
              <a:t>78</a:t>
            </a:fld>
            <a:endParaRPr sz="1000">
              <a:latin typeface="Trebuchet MS"/>
              <a:cs typeface="Trebuchet MS"/>
            </a:endParaRPr>
          </a:p>
        </p:txBody>
      </p:sp>
      <p:sp>
        <p:nvSpPr>
          <p:cNvPr id="9" name="object 9"/>
          <p:cNvSpPr txBox="1"/>
          <p:nvPr/>
        </p:nvSpPr>
        <p:spPr>
          <a:xfrm>
            <a:off x="1368297" y="2399157"/>
            <a:ext cx="70358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MT"/>
                <a:cs typeface="Arial MT"/>
              </a:rPr>
              <a:t>Input</a:t>
            </a:r>
            <a:endParaRPr sz="2400">
              <a:latin typeface="Arial MT"/>
              <a:cs typeface="Arial MT"/>
            </a:endParaRPr>
          </a:p>
        </p:txBody>
      </p:sp>
      <p:sp>
        <p:nvSpPr>
          <p:cNvPr id="10" name="object 10"/>
          <p:cNvSpPr txBox="1"/>
          <p:nvPr/>
        </p:nvSpPr>
        <p:spPr>
          <a:xfrm>
            <a:off x="902309" y="1213484"/>
            <a:ext cx="7508875" cy="579646"/>
          </a:xfrm>
          <a:prstGeom prst="rect">
            <a:avLst/>
          </a:prstGeom>
        </p:spPr>
        <p:txBody>
          <a:bodyPr vert="horz" wrap="square" lIns="0" tIns="12700" rIns="0" bIns="0" rtlCol="0">
            <a:spAutoFit/>
          </a:bodyPr>
          <a:lstStyle/>
          <a:p>
            <a:pPr marL="367665" indent="-355600">
              <a:lnSpc>
                <a:spcPct val="100000"/>
              </a:lnSpc>
              <a:spcBef>
                <a:spcPts val="100"/>
              </a:spcBef>
              <a:buSzPct val="111111"/>
              <a:buFont typeface="Arial MT"/>
              <a:buChar char="•"/>
              <a:tabLst>
                <a:tab pos="367665" algn="l"/>
                <a:tab pos="368300" algn="l"/>
              </a:tabLst>
            </a:pPr>
            <a:r>
              <a:rPr sz="1800" spc="-120" dirty="0">
                <a:solidFill>
                  <a:srgbClr val="283149"/>
                </a:solidFill>
                <a:latin typeface="Lucida Sans Unicode"/>
                <a:cs typeface="Lucida Sans Unicode"/>
              </a:rPr>
              <a:t>We</a:t>
            </a:r>
            <a:r>
              <a:rPr sz="1800" spc="-204" dirty="0">
                <a:solidFill>
                  <a:srgbClr val="283149"/>
                </a:solidFill>
                <a:latin typeface="Lucida Sans Unicode"/>
                <a:cs typeface="Lucida Sans Unicode"/>
              </a:rPr>
              <a:t> </a:t>
            </a:r>
            <a:r>
              <a:rPr sz="1800" spc="-95" dirty="0">
                <a:solidFill>
                  <a:srgbClr val="283149"/>
                </a:solidFill>
                <a:latin typeface="Lucida Sans Unicode"/>
                <a:cs typeface="Lucida Sans Unicode"/>
              </a:rPr>
              <a:t>want</a:t>
            </a:r>
            <a:r>
              <a:rPr sz="1800" spc="-195" dirty="0">
                <a:solidFill>
                  <a:srgbClr val="283149"/>
                </a:solidFill>
                <a:latin typeface="Lucida Sans Unicode"/>
                <a:cs typeface="Lucida Sans Unicode"/>
              </a:rPr>
              <a:t> </a:t>
            </a:r>
            <a:r>
              <a:rPr sz="1800" spc="-100" dirty="0">
                <a:solidFill>
                  <a:srgbClr val="283149"/>
                </a:solidFill>
                <a:latin typeface="Lucida Sans Unicode"/>
                <a:cs typeface="Lucida Sans Unicode"/>
              </a:rPr>
              <a:t>to</a:t>
            </a:r>
            <a:r>
              <a:rPr sz="1800" spc="-200" dirty="0">
                <a:solidFill>
                  <a:srgbClr val="283149"/>
                </a:solidFill>
                <a:latin typeface="Lucida Sans Unicode"/>
                <a:cs typeface="Lucida Sans Unicode"/>
              </a:rPr>
              <a:t> </a:t>
            </a:r>
            <a:r>
              <a:rPr sz="1800" spc="-114" dirty="0">
                <a:solidFill>
                  <a:srgbClr val="283149"/>
                </a:solidFill>
                <a:latin typeface="Lucida Sans Unicode"/>
                <a:cs typeface="Lucida Sans Unicode"/>
              </a:rPr>
              <a:t>classify</a:t>
            </a:r>
            <a:r>
              <a:rPr sz="1800" spc="-204" dirty="0">
                <a:solidFill>
                  <a:srgbClr val="283149"/>
                </a:solidFill>
                <a:latin typeface="Lucida Sans Unicode"/>
                <a:cs typeface="Lucida Sans Unicode"/>
              </a:rPr>
              <a:t> </a:t>
            </a:r>
            <a:r>
              <a:rPr sz="1800" spc="-135" dirty="0">
                <a:solidFill>
                  <a:srgbClr val="283149"/>
                </a:solidFill>
                <a:latin typeface="Lucida Sans Unicode"/>
                <a:cs typeface="Lucida Sans Unicode"/>
              </a:rPr>
              <a:t>customers</a:t>
            </a:r>
            <a:r>
              <a:rPr sz="1800" spc="-215" dirty="0">
                <a:solidFill>
                  <a:srgbClr val="283149"/>
                </a:solidFill>
                <a:latin typeface="Lucida Sans Unicode"/>
                <a:cs typeface="Lucida Sans Unicode"/>
              </a:rPr>
              <a:t> </a:t>
            </a:r>
            <a:r>
              <a:rPr sz="1800" spc="-105" dirty="0">
                <a:solidFill>
                  <a:srgbClr val="283149"/>
                </a:solidFill>
                <a:latin typeface="Lucida Sans Unicode"/>
                <a:cs typeface="Lucida Sans Unicode"/>
              </a:rPr>
              <a:t>into</a:t>
            </a:r>
            <a:r>
              <a:rPr sz="1800" spc="-190" dirty="0">
                <a:solidFill>
                  <a:srgbClr val="283149"/>
                </a:solidFill>
                <a:latin typeface="Lucida Sans Unicode"/>
                <a:cs typeface="Lucida Sans Unicode"/>
              </a:rPr>
              <a:t> </a:t>
            </a:r>
            <a:r>
              <a:rPr sz="1800" spc="-114" dirty="0">
                <a:solidFill>
                  <a:srgbClr val="283149"/>
                </a:solidFill>
                <a:latin typeface="Lucida Sans Unicode"/>
                <a:cs typeface="Lucida Sans Unicode"/>
              </a:rPr>
              <a:t>different</a:t>
            </a:r>
            <a:r>
              <a:rPr sz="1800" spc="-215" dirty="0">
                <a:solidFill>
                  <a:srgbClr val="283149"/>
                </a:solidFill>
                <a:latin typeface="Lucida Sans Unicode"/>
                <a:cs typeface="Lucida Sans Unicode"/>
              </a:rPr>
              <a:t> </a:t>
            </a:r>
            <a:r>
              <a:rPr sz="1800" spc="-114" dirty="0">
                <a:solidFill>
                  <a:srgbClr val="283149"/>
                </a:solidFill>
                <a:latin typeface="Lucida Sans Unicode"/>
                <a:cs typeface="Lucida Sans Unicode"/>
              </a:rPr>
              <a:t>types</a:t>
            </a:r>
            <a:r>
              <a:rPr sz="1800" spc="-200" dirty="0">
                <a:solidFill>
                  <a:srgbClr val="283149"/>
                </a:solidFill>
                <a:latin typeface="Lucida Sans Unicode"/>
                <a:cs typeface="Lucida Sans Unicode"/>
              </a:rPr>
              <a:t> </a:t>
            </a:r>
            <a:r>
              <a:rPr sz="1800" spc="-130" dirty="0">
                <a:solidFill>
                  <a:srgbClr val="283149"/>
                </a:solidFill>
                <a:latin typeface="Lucida Sans Unicode"/>
                <a:cs typeface="Lucida Sans Unicode"/>
              </a:rPr>
              <a:t>based</a:t>
            </a:r>
            <a:r>
              <a:rPr sz="1800" spc="-195" dirty="0">
                <a:solidFill>
                  <a:srgbClr val="283149"/>
                </a:solidFill>
                <a:latin typeface="Lucida Sans Unicode"/>
                <a:cs typeface="Lucida Sans Unicode"/>
              </a:rPr>
              <a:t> </a:t>
            </a:r>
            <a:r>
              <a:rPr sz="1800" spc="-135" dirty="0">
                <a:solidFill>
                  <a:srgbClr val="283149"/>
                </a:solidFill>
                <a:latin typeface="Lucida Sans Unicode"/>
                <a:cs typeface="Lucida Sans Unicode"/>
              </a:rPr>
              <a:t>on</a:t>
            </a:r>
            <a:r>
              <a:rPr sz="1800" spc="-204" dirty="0">
                <a:solidFill>
                  <a:srgbClr val="283149"/>
                </a:solidFill>
                <a:latin typeface="Lucida Sans Unicode"/>
                <a:cs typeface="Lucida Sans Unicode"/>
              </a:rPr>
              <a:t> </a:t>
            </a:r>
            <a:r>
              <a:rPr sz="1800" spc="-105" dirty="0">
                <a:solidFill>
                  <a:srgbClr val="283149"/>
                </a:solidFill>
                <a:latin typeface="Lucida Sans Unicode"/>
                <a:cs typeface="Lucida Sans Unicode"/>
              </a:rPr>
              <a:t>their</a:t>
            </a:r>
            <a:r>
              <a:rPr sz="1800" spc="-215" dirty="0">
                <a:solidFill>
                  <a:srgbClr val="283149"/>
                </a:solidFill>
                <a:latin typeface="Lucida Sans Unicode"/>
                <a:cs typeface="Lucida Sans Unicode"/>
              </a:rPr>
              <a:t> </a:t>
            </a:r>
            <a:r>
              <a:rPr sz="1800" spc="-105" dirty="0">
                <a:solidFill>
                  <a:srgbClr val="283149"/>
                </a:solidFill>
                <a:latin typeface="Lucida Sans Unicode"/>
                <a:cs typeface="Lucida Sans Unicode"/>
              </a:rPr>
              <a:t>attributes</a:t>
            </a:r>
            <a:endParaRPr lang="en-US" sz="1800" spc="-105" dirty="0">
              <a:solidFill>
                <a:srgbClr val="283149"/>
              </a:solidFill>
              <a:latin typeface="Lucida Sans Unicode"/>
              <a:cs typeface="Lucida Sans Unicode"/>
            </a:endParaRPr>
          </a:p>
          <a:p>
            <a:pPr marL="367665" indent="-355600">
              <a:lnSpc>
                <a:spcPct val="100000"/>
              </a:lnSpc>
              <a:spcBef>
                <a:spcPts val="100"/>
              </a:spcBef>
              <a:buSzPct val="111111"/>
              <a:buFont typeface="Arial MT"/>
              <a:buChar char="•"/>
              <a:tabLst>
                <a:tab pos="367665" algn="l"/>
                <a:tab pos="368300" algn="l"/>
              </a:tabLst>
            </a:pPr>
            <a:r>
              <a:rPr lang="en-US" dirty="0"/>
              <a:t>Clustering data based on identified patterns or structures.</a:t>
            </a:r>
            <a:endParaRPr sz="1800" dirty="0">
              <a:latin typeface="Lucida Sans Unicode"/>
              <a:cs typeface="Lucida Sans Unicode"/>
            </a:endParaRPr>
          </a:p>
        </p:txBody>
      </p:sp>
      <p:sp>
        <p:nvSpPr>
          <p:cNvPr id="11" name="object 11"/>
          <p:cNvSpPr txBox="1"/>
          <p:nvPr/>
        </p:nvSpPr>
        <p:spPr>
          <a:xfrm>
            <a:off x="4027678" y="2433319"/>
            <a:ext cx="712470" cy="269240"/>
          </a:xfrm>
          <a:prstGeom prst="rect">
            <a:avLst/>
          </a:prstGeom>
        </p:spPr>
        <p:txBody>
          <a:bodyPr vert="horz" wrap="square" lIns="0" tIns="12065" rIns="0" bIns="0" rtlCol="0">
            <a:spAutoFit/>
          </a:bodyPr>
          <a:lstStyle/>
          <a:p>
            <a:pPr marL="12700">
              <a:lnSpc>
                <a:spcPct val="100000"/>
              </a:lnSpc>
              <a:spcBef>
                <a:spcPts val="95"/>
              </a:spcBef>
            </a:pPr>
            <a:r>
              <a:rPr sz="1600" i="1" spc="-5" dirty="0">
                <a:latin typeface="Arial"/>
                <a:cs typeface="Arial"/>
              </a:rPr>
              <a:t>T</a:t>
            </a:r>
            <a:r>
              <a:rPr sz="1600" i="1" spc="-15" dirty="0">
                <a:latin typeface="Arial"/>
                <a:cs typeface="Arial"/>
              </a:rPr>
              <a:t>r</a:t>
            </a:r>
            <a:r>
              <a:rPr sz="1600" i="1" spc="-5" dirty="0">
                <a:latin typeface="Arial"/>
                <a:cs typeface="Arial"/>
              </a:rPr>
              <a:t>ained</a:t>
            </a:r>
            <a:endParaRPr sz="1600">
              <a:latin typeface="Arial"/>
              <a:cs typeface="Arial"/>
            </a:endParaRPr>
          </a:p>
        </p:txBody>
      </p:sp>
      <p:sp>
        <p:nvSpPr>
          <p:cNvPr id="12" name="object 12"/>
          <p:cNvSpPr txBox="1"/>
          <p:nvPr/>
        </p:nvSpPr>
        <p:spPr>
          <a:xfrm>
            <a:off x="6361557" y="2459177"/>
            <a:ext cx="2186940" cy="843280"/>
          </a:xfrm>
          <a:prstGeom prst="rect">
            <a:avLst/>
          </a:prstGeom>
        </p:spPr>
        <p:txBody>
          <a:bodyPr vert="horz" wrap="square" lIns="0" tIns="12700" rIns="0" bIns="0" rtlCol="0">
            <a:spAutoFit/>
          </a:bodyPr>
          <a:lstStyle/>
          <a:p>
            <a:pPr marL="405130">
              <a:lnSpc>
                <a:spcPct val="100000"/>
              </a:lnSpc>
              <a:spcBef>
                <a:spcPts val="100"/>
              </a:spcBef>
            </a:pPr>
            <a:r>
              <a:rPr sz="2400" dirty="0">
                <a:latin typeface="Arial MT"/>
                <a:cs typeface="Arial MT"/>
              </a:rPr>
              <a:t>Output</a:t>
            </a:r>
            <a:endParaRPr sz="2400">
              <a:latin typeface="Arial MT"/>
              <a:cs typeface="Arial MT"/>
            </a:endParaRPr>
          </a:p>
          <a:p>
            <a:pPr marL="12700">
              <a:lnSpc>
                <a:spcPct val="100000"/>
              </a:lnSpc>
              <a:spcBef>
                <a:spcPts val="1875"/>
              </a:spcBef>
            </a:pPr>
            <a:r>
              <a:rPr sz="1400" spc="10" dirty="0">
                <a:solidFill>
                  <a:srgbClr val="FF0000"/>
                </a:solidFill>
                <a:latin typeface="Arial MT"/>
                <a:cs typeface="Arial MT"/>
              </a:rPr>
              <a:t>We</a:t>
            </a:r>
            <a:r>
              <a:rPr sz="1400" spc="-45" dirty="0">
                <a:solidFill>
                  <a:srgbClr val="FF0000"/>
                </a:solidFill>
                <a:latin typeface="Arial MT"/>
                <a:cs typeface="Arial MT"/>
              </a:rPr>
              <a:t> </a:t>
            </a:r>
            <a:r>
              <a:rPr sz="1400" dirty="0">
                <a:solidFill>
                  <a:srgbClr val="FF0000"/>
                </a:solidFill>
                <a:latin typeface="Arial MT"/>
                <a:cs typeface="Arial MT"/>
              </a:rPr>
              <a:t>do</a:t>
            </a:r>
            <a:r>
              <a:rPr sz="1400" spc="-20" dirty="0">
                <a:solidFill>
                  <a:srgbClr val="FF0000"/>
                </a:solidFill>
                <a:latin typeface="Arial MT"/>
                <a:cs typeface="Arial MT"/>
              </a:rPr>
              <a:t> </a:t>
            </a:r>
            <a:r>
              <a:rPr sz="1400" dirty="0">
                <a:solidFill>
                  <a:srgbClr val="FF0000"/>
                </a:solidFill>
                <a:latin typeface="Arial MT"/>
                <a:cs typeface="Arial MT"/>
              </a:rPr>
              <a:t>not</a:t>
            </a:r>
            <a:r>
              <a:rPr sz="1400" spc="-45" dirty="0">
                <a:solidFill>
                  <a:srgbClr val="FF0000"/>
                </a:solidFill>
                <a:latin typeface="Arial MT"/>
                <a:cs typeface="Arial MT"/>
              </a:rPr>
              <a:t> </a:t>
            </a:r>
            <a:r>
              <a:rPr sz="1400" dirty="0">
                <a:solidFill>
                  <a:srgbClr val="FF0000"/>
                </a:solidFill>
                <a:latin typeface="Arial MT"/>
                <a:cs typeface="Arial MT"/>
              </a:rPr>
              <a:t>know</a:t>
            </a:r>
            <a:r>
              <a:rPr sz="1400" spc="-25" dirty="0">
                <a:solidFill>
                  <a:srgbClr val="FF0000"/>
                </a:solidFill>
                <a:latin typeface="Arial MT"/>
                <a:cs typeface="Arial MT"/>
              </a:rPr>
              <a:t> </a:t>
            </a:r>
            <a:r>
              <a:rPr sz="1400" dirty="0">
                <a:solidFill>
                  <a:srgbClr val="FF0000"/>
                </a:solidFill>
                <a:latin typeface="Arial MT"/>
                <a:cs typeface="Arial MT"/>
              </a:rPr>
              <a:t>the</a:t>
            </a:r>
            <a:r>
              <a:rPr sz="1400" spc="-40" dirty="0">
                <a:solidFill>
                  <a:srgbClr val="FF0000"/>
                </a:solidFill>
                <a:latin typeface="Arial MT"/>
                <a:cs typeface="Arial MT"/>
              </a:rPr>
              <a:t> </a:t>
            </a:r>
            <a:r>
              <a:rPr sz="1400" dirty="0">
                <a:solidFill>
                  <a:srgbClr val="FF0000"/>
                </a:solidFill>
                <a:latin typeface="Arial MT"/>
                <a:cs typeface="Arial MT"/>
              </a:rPr>
              <a:t>output!</a:t>
            </a:r>
            <a:endParaRPr sz="1400">
              <a:latin typeface="Arial MT"/>
              <a:cs typeface="Arial MT"/>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2" y="0"/>
            <a:ext cx="9153525" cy="5143500"/>
            <a:chOff x="-4762" y="0"/>
            <a:chExt cx="9153525" cy="5143500"/>
          </a:xfrm>
        </p:grpSpPr>
        <p:pic>
          <p:nvPicPr>
            <p:cNvPr id="3" name="object 3"/>
            <p:cNvPicPr/>
            <p:nvPr/>
          </p:nvPicPr>
          <p:blipFill>
            <a:blip r:embed="rId3" cstate="print"/>
            <a:stretch>
              <a:fillRect/>
            </a:stretch>
          </p:blipFill>
          <p:spPr>
            <a:xfrm>
              <a:off x="4387596" y="1935479"/>
              <a:ext cx="1414272" cy="1412748"/>
            </a:xfrm>
            <a:prstGeom prst="rect">
              <a:avLst/>
            </a:prstGeom>
          </p:spPr>
        </p:pic>
        <p:sp>
          <p:nvSpPr>
            <p:cNvPr id="4" name="object 4"/>
            <p:cNvSpPr/>
            <p:nvPr/>
          </p:nvSpPr>
          <p:spPr>
            <a:xfrm>
              <a:off x="3809238" y="2381250"/>
              <a:ext cx="554990" cy="344805"/>
            </a:xfrm>
            <a:custGeom>
              <a:avLst/>
              <a:gdLst/>
              <a:ahLst/>
              <a:cxnLst/>
              <a:rect l="l" t="t" r="r" b="b"/>
              <a:pathLst>
                <a:path w="554989" h="344805">
                  <a:moveTo>
                    <a:pt x="382524" y="0"/>
                  </a:moveTo>
                  <a:lnTo>
                    <a:pt x="382524" y="86106"/>
                  </a:lnTo>
                  <a:lnTo>
                    <a:pt x="0" y="86106"/>
                  </a:lnTo>
                  <a:lnTo>
                    <a:pt x="0" y="258318"/>
                  </a:lnTo>
                  <a:lnTo>
                    <a:pt x="382524" y="258318"/>
                  </a:lnTo>
                  <a:lnTo>
                    <a:pt x="382524" y="344424"/>
                  </a:lnTo>
                  <a:lnTo>
                    <a:pt x="554736" y="172212"/>
                  </a:lnTo>
                  <a:lnTo>
                    <a:pt x="382524" y="0"/>
                  </a:lnTo>
                  <a:close/>
                </a:path>
              </a:pathLst>
            </a:custGeom>
            <a:solidFill>
              <a:srgbClr val="3981B9"/>
            </a:solidFill>
          </p:spPr>
          <p:txBody>
            <a:bodyPr wrap="square" lIns="0" tIns="0" rIns="0" bIns="0" rtlCol="0"/>
            <a:lstStyle/>
            <a:p>
              <a:endParaRPr/>
            </a:p>
          </p:txBody>
        </p:sp>
        <p:sp>
          <p:nvSpPr>
            <p:cNvPr id="5" name="object 5"/>
            <p:cNvSpPr/>
            <p:nvPr/>
          </p:nvSpPr>
          <p:spPr>
            <a:xfrm>
              <a:off x="3809238" y="2381250"/>
              <a:ext cx="554990" cy="344805"/>
            </a:xfrm>
            <a:custGeom>
              <a:avLst/>
              <a:gdLst/>
              <a:ahLst/>
              <a:cxnLst/>
              <a:rect l="l" t="t" r="r" b="b"/>
              <a:pathLst>
                <a:path w="554989" h="344805">
                  <a:moveTo>
                    <a:pt x="0" y="86106"/>
                  </a:moveTo>
                  <a:lnTo>
                    <a:pt x="382524" y="86106"/>
                  </a:lnTo>
                  <a:lnTo>
                    <a:pt x="382524" y="0"/>
                  </a:lnTo>
                  <a:lnTo>
                    <a:pt x="554736" y="172212"/>
                  </a:lnTo>
                  <a:lnTo>
                    <a:pt x="382524" y="344424"/>
                  </a:lnTo>
                  <a:lnTo>
                    <a:pt x="382524" y="258318"/>
                  </a:lnTo>
                  <a:lnTo>
                    <a:pt x="0" y="258318"/>
                  </a:lnTo>
                  <a:lnTo>
                    <a:pt x="0" y="86106"/>
                  </a:lnTo>
                  <a:close/>
                </a:path>
              </a:pathLst>
            </a:custGeom>
            <a:ln w="25400">
              <a:solidFill>
                <a:srgbClr val="285D87"/>
              </a:solidFill>
            </a:ln>
          </p:spPr>
          <p:txBody>
            <a:bodyPr wrap="square" lIns="0" tIns="0" rIns="0" bIns="0" rtlCol="0"/>
            <a:lstStyle/>
            <a:p>
              <a:endParaRPr/>
            </a:p>
          </p:txBody>
        </p:sp>
        <p:sp>
          <p:nvSpPr>
            <p:cNvPr id="6" name="object 6"/>
            <p:cNvSpPr/>
            <p:nvPr/>
          </p:nvSpPr>
          <p:spPr>
            <a:xfrm>
              <a:off x="1311402" y="1954529"/>
              <a:ext cx="2414270" cy="1361440"/>
            </a:xfrm>
            <a:custGeom>
              <a:avLst/>
              <a:gdLst/>
              <a:ahLst/>
              <a:cxnLst/>
              <a:rect l="l" t="t" r="r" b="b"/>
              <a:pathLst>
                <a:path w="2414270" h="1361439">
                  <a:moveTo>
                    <a:pt x="0" y="226821"/>
                  </a:moveTo>
                  <a:lnTo>
                    <a:pt x="4610" y="181123"/>
                  </a:lnTo>
                  <a:lnTo>
                    <a:pt x="17831" y="138553"/>
                  </a:lnTo>
                  <a:lnTo>
                    <a:pt x="38750" y="100024"/>
                  </a:lnTo>
                  <a:lnTo>
                    <a:pt x="66452" y="66452"/>
                  </a:lnTo>
                  <a:lnTo>
                    <a:pt x="100024" y="38750"/>
                  </a:lnTo>
                  <a:lnTo>
                    <a:pt x="138553" y="17831"/>
                  </a:lnTo>
                  <a:lnTo>
                    <a:pt x="181123" y="4610"/>
                  </a:lnTo>
                  <a:lnTo>
                    <a:pt x="226822" y="0"/>
                  </a:lnTo>
                  <a:lnTo>
                    <a:pt x="2187194" y="0"/>
                  </a:lnTo>
                  <a:lnTo>
                    <a:pt x="2232892" y="4610"/>
                  </a:lnTo>
                  <a:lnTo>
                    <a:pt x="2275462" y="17831"/>
                  </a:lnTo>
                  <a:lnTo>
                    <a:pt x="2313991" y="38750"/>
                  </a:lnTo>
                  <a:lnTo>
                    <a:pt x="2347563" y="66452"/>
                  </a:lnTo>
                  <a:lnTo>
                    <a:pt x="2375265" y="100024"/>
                  </a:lnTo>
                  <a:lnTo>
                    <a:pt x="2396184" y="138553"/>
                  </a:lnTo>
                  <a:lnTo>
                    <a:pt x="2409405" y="181123"/>
                  </a:lnTo>
                  <a:lnTo>
                    <a:pt x="2414016" y="226821"/>
                  </a:lnTo>
                  <a:lnTo>
                    <a:pt x="2414016" y="1134109"/>
                  </a:lnTo>
                  <a:lnTo>
                    <a:pt x="2409405" y="1179808"/>
                  </a:lnTo>
                  <a:lnTo>
                    <a:pt x="2396184" y="1222378"/>
                  </a:lnTo>
                  <a:lnTo>
                    <a:pt x="2375265" y="1260907"/>
                  </a:lnTo>
                  <a:lnTo>
                    <a:pt x="2347563" y="1294479"/>
                  </a:lnTo>
                  <a:lnTo>
                    <a:pt x="2313991" y="1322181"/>
                  </a:lnTo>
                  <a:lnTo>
                    <a:pt x="2275462" y="1343100"/>
                  </a:lnTo>
                  <a:lnTo>
                    <a:pt x="2232892" y="1356321"/>
                  </a:lnTo>
                  <a:lnTo>
                    <a:pt x="2187194" y="1360932"/>
                  </a:lnTo>
                  <a:lnTo>
                    <a:pt x="226822" y="1360932"/>
                  </a:lnTo>
                  <a:lnTo>
                    <a:pt x="181123" y="1356321"/>
                  </a:lnTo>
                  <a:lnTo>
                    <a:pt x="138553" y="1343100"/>
                  </a:lnTo>
                  <a:lnTo>
                    <a:pt x="100024" y="1322181"/>
                  </a:lnTo>
                  <a:lnTo>
                    <a:pt x="66452" y="1294479"/>
                  </a:lnTo>
                  <a:lnTo>
                    <a:pt x="38750" y="1260907"/>
                  </a:lnTo>
                  <a:lnTo>
                    <a:pt x="17831" y="1222378"/>
                  </a:lnTo>
                  <a:lnTo>
                    <a:pt x="4610" y="1179808"/>
                  </a:lnTo>
                  <a:lnTo>
                    <a:pt x="0" y="1134109"/>
                  </a:lnTo>
                  <a:lnTo>
                    <a:pt x="0" y="226821"/>
                  </a:lnTo>
                  <a:close/>
                </a:path>
              </a:pathLst>
            </a:custGeom>
            <a:ln w="25400">
              <a:solidFill>
                <a:srgbClr val="285D87"/>
              </a:solidFill>
              <a:prstDash val="sysDash"/>
            </a:ln>
          </p:spPr>
          <p:txBody>
            <a:bodyPr wrap="square" lIns="0" tIns="0" rIns="0" bIns="0" rtlCol="0"/>
            <a:lstStyle/>
            <a:p>
              <a:endParaRPr/>
            </a:p>
          </p:txBody>
        </p:sp>
      </p:grpSp>
      <p:sp>
        <p:nvSpPr>
          <p:cNvPr id="7" name="object 7"/>
          <p:cNvSpPr txBox="1"/>
          <p:nvPr/>
        </p:nvSpPr>
        <p:spPr>
          <a:xfrm>
            <a:off x="1786889" y="1664335"/>
            <a:ext cx="131953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Arial"/>
                <a:cs typeface="Arial"/>
              </a:rPr>
              <a:t>Training</a:t>
            </a:r>
            <a:r>
              <a:rPr sz="1800" b="1" spc="-90" dirty="0">
                <a:solidFill>
                  <a:srgbClr val="FF0000"/>
                </a:solidFill>
                <a:latin typeface="Arial"/>
                <a:cs typeface="Arial"/>
              </a:rPr>
              <a:t> </a:t>
            </a:r>
            <a:r>
              <a:rPr sz="1800" b="1" spc="-5" dirty="0">
                <a:solidFill>
                  <a:srgbClr val="FF0000"/>
                </a:solidFill>
                <a:latin typeface="Arial"/>
                <a:cs typeface="Arial"/>
              </a:rPr>
              <a:t>set</a:t>
            </a:r>
            <a:endParaRPr sz="1800">
              <a:latin typeface="Arial"/>
              <a:cs typeface="Arial"/>
            </a:endParaRPr>
          </a:p>
        </p:txBody>
      </p:sp>
      <p:sp>
        <p:nvSpPr>
          <p:cNvPr id="8" name="object 8"/>
          <p:cNvSpPr txBox="1"/>
          <p:nvPr/>
        </p:nvSpPr>
        <p:spPr>
          <a:xfrm>
            <a:off x="249936" y="2481072"/>
            <a:ext cx="879475" cy="307975"/>
          </a:xfrm>
          <a:prstGeom prst="rect">
            <a:avLst/>
          </a:prstGeom>
          <a:ln w="9525">
            <a:solidFill>
              <a:srgbClr val="FF0000"/>
            </a:solidFill>
          </a:ln>
        </p:spPr>
        <p:txBody>
          <a:bodyPr vert="horz" wrap="square" lIns="0" tIns="40005" rIns="0" bIns="0" rtlCol="0">
            <a:spAutoFit/>
          </a:bodyPr>
          <a:lstStyle/>
          <a:p>
            <a:pPr marL="90805">
              <a:lnSpc>
                <a:spcPct val="100000"/>
              </a:lnSpc>
              <a:spcBef>
                <a:spcPts val="315"/>
              </a:spcBef>
            </a:pPr>
            <a:r>
              <a:rPr sz="1400" b="1" spc="-5" dirty="0">
                <a:solidFill>
                  <a:srgbClr val="FF0000"/>
                </a:solidFill>
                <a:latin typeface="Arial"/>
                <a:cs typeface="Arial"/>
              </a:rPr>
              <a:t>No</a:t>
            </a:r>
            <a:r>
              <a:rPr sz="1400" b="1" spc="-45" dirty="0">
                <a:solidFill>
                  <a:srgbClr val="FF0000"/>
                </a:solidFill>
                <a:latin typeface="Arial"/>
                <a:cs typeface="Arial"/>
              </a:rPr>
              <a:t> </a:t>
            </a:r>
            <a:r>
              <a:rPr sz="1400" b="1" spc="-5" dirty="0">
                <a:solidFill>
                  <a:srgbClr val="FF0000"/>
                </a:solidFill>
                <a:latin typeface="Arial"/>
                <a:cs typeface="Arial"/>
              </a:rPr>
              <a:t>label</a:t>
            </a:r>
            <a:endParaRPr sz="1400">
              <a:latin typeface="Arial"/>
              <a:cs typeface="Arial"/>
            </a:endParaRPr>
          </a:p>
        </p:txBody>
      </p:sp>
      <p:sp>
        <p:nvSpPr>
          <p:cNvPr id="9" name="object 9"/>
          <p:cNvSpPr txBox="1"/>
          <p:nvPr/>
        </p:nvSpPr>
        <p:spPr>
          <a:xfrm>
            <a:off x="3523488" y="1746504"/>
            <a:ext cx="909955" cy="307975"/>
          </a:xfrm>
          <a:prstGeom prst="rect">
            <a:avLst/>
          </a:prstGeom>
          <a:ln w="9525">
            <a:solidFill>
              <a:srgbClr val="FF0000"/>
            </a:solidFill>
          </a:ln>
        </p:spPr>
        <p:txBody>
          <a:bodyPr vert="horz" wrap="square" lIns="0" tIns="40640" rIns="0" bIns="0" rtlCol="0">
            <a:spAutoFit/>
          </a:bodyPr>
          <a:lstStyle/>
          <a:p>
            <a:pPr marL="92075">
              <a:lnSpc>
                <a:spcPct val="100000"/>
              </a:lnSpc>
              <a:spcBef>
                <a:spcPts val="320"/>
              </a:spcBef>
            </a:pPr>
            <a:r>
              <a:rPr sz="1400" b="1" spc="-5" dirty="0">
                <a:solidFill>
                  <a:srgbClr val="FF0000"/>
                </a:solidFill>
                <a:latin typeface="Arial"/>
                <a:cs typeface="Arial"/>
              </a:rPr>
              <a:t>instance</a:t>
            </a:r>
            <a:endParaRPr sz="1400">
              <a:latin typeface="Arial"/>
              <a:cs typeface="Arial"/>
            </a:endParaRPr>
          </a:p>
        </p:txBody>
      </p:sp>
      <p:sp>
        <p:nvSpPr>
          <p:cNvPr id="10" name="object 10"/>
          <p:cNvSpPr txBox="1"/>
          <p:nvPr/>
        </p:nvSpPr>
        <p:spPr>
          <a:xfrm>
            <a:off x="6030467" y="2801111"/>
            <a:ext cx="1327785" cy="307975"/>
          </a:xfrm>
          <a:prstGeom prst="rect">
            <a:avLst/>
          </a:prstGeom>
          <a:ln w="9525">
            <a:solidFill>
              <a:srgbClr val="FF0000"/>
            </a:solidFill>
          </a:ln>
        </p:spPr>
        <p:txBody>
          <a:bodyPr vert="horz" wrap="square" lIns="0" tIns="41275" rIns="0" bIns="0" rtlCol="0">
            <a:spAutoFit/>
          </a:bodyPr>
          <a:lstStyle/>
          <a:p>
            <a:pPr marL="92075">
              <a:lnSpc>
                <a:spcPct val="100000"/>
              </a:lnSpc>
              <a:spcBef>
                <a:spcPts val="325"/>
              </a:spcBef>
            </a:pPr>
            <a:r>
              <a:rPr sz="1400" b="1" spc="-5" dirty="0">
                <a:solidFill>
                  <a:srgbClr val="FF0000"/>
                </a:solidFill>
                <a:latin typeface="Arial"/>
                <a:cs typeface="Arial"/>
              </a:rPr>
              <a:t>New</a:t>
            </a:r>
            <a:r>
              <a:rPr sz="1400" b="1" spc="-35" dirty="0">
                <a:solidFill>
                  <a:srgbClr val="FF0000"/>
                </a:solidFill>
                <a:latin typeface="Arial"/>
                <a:cs typeface="Arial"/>
              </a:rPr>
              <a:t> </a:t>
            </a:r>
            <a:r>
              <a:rPr sz="1400" b="1" spc="-5" dirty="0">
                <a:solidFill>
                  <a:srgbClr val="FF0000"/>
                </a:solidFill>
                <a:latin typeface="Arial"/>
                <a:cs typeface="Arial"/>
              </a:rPr>
              <a:t>instance</a:t>
            </a:r>
            <a:endParaRPr sz="1400">
              <a:latin typeface="Arial"/>
              <a:cs typeface="Arial"/>
            </a:endParaRPr>
          </a:p>
        </p:txBody>
      </p:sp>
      <p:sp>
        <p:nvSpPr>
          <p:cNvPr id="11" name="object 11"/>
          <p:cNvSpPr txBox="1">
            <a:spLocks noGrp="1"/>
          </p:cNvSpPr>
          <p:nvPr>
            <p:ph type="title"/>
          </p:nvPr>
        </p:nvSpPr>
        <p:spPr>
          <a:xfrm>
            <a:off x="2674111" y="379857"/>
            <a:ext cx="3796665" cy="513715"/>
          </a:xfrm>
          <a:prstGeom prst="rect">
            <a:avLst/>
          </a:prstGeom>
        </p:spPr>
        <p:txBody>
          <a:bodyPr vert="horz" wrap="square" lIns="0" tIns="13335" rIns="0" bIns="0" rtlCol="0">
            <a:spAutoFit/>
          </a:bodyPr>
          <a:lstStyle/>
          <a:p>
            <a:pPr marL="12700">
              <a:lnSpc>
                <a:spcPct val="100000"/>
              </a:lnSpc>
              <a:spcBef>
                <a:spcPts val="105"/>
              </a:spcBef>
            </a:pPr>
            <a:r>
              <a:rPr spc="-240" dirty="0"/>
              <a:t>Unsuper</a:t>
            </a:r>
            <a:r>
              <a:rPr spc="-245" dirty="0"/>
              <a:t>v</a:t>
            </a:r>
            <a:r>
              <a:rPr spc="-180" dirty="0"/>
              <a:t>ised</a:t>
            </a:r>
            <a:r>
              <a:rPr spc="-140" dirty="0"/>
              <a:t> </a:t>
            </a:r>
            <a:r>
              <a:rPr spc="-295" dirty="0"/>
              <a:t>Le</a:t>
            </a:r>
            <a:r>
              <a:rPr spc="-290" dirty="0"/>
              <a:t>a</a:t>
            </a:r>
            <a:r>
              <a:rPr spc="-160" dirty="0"/>
              <a:t>rning</a:t>
            </a:r>
          </a:p>
        </p:txBody>
      </p:sp>
      <p:sp>
        <p:nvSpPr>
          <p:cNvPr id="12" name="object 12"/>
          <p:cNvSpPr txBox="1"/>
          <p:nvPr/>
        </p:nvSpPr>
        <p:spPr>
          <a:xfrm>
            <a:off x="1111097" y="1008126"/>
            <a:ext cx="1265555" cy="330835"/>
          </a:xfrm>
          <a:prstGeom prst="rect">
            <a:avLst/>
          </a:prstGeom>
        </p:spPr>
        <p:txBody>
          <a:bodyPr vert="horz" wrap="square" lIns="0" tIns="13335" rIns="0" bIns="0" rtlCol="0">
            <a:spAutoFit/>
          </a:bodyPr>
          <a:lstStyle/>
          <a:p>
            <a:pPr marL="367665" indent="-355600">
              <a:lnSpc>
                <a:spcPct val="100000"/>
              </a:lnSpc>
              <a:spcBef>
                <a:spcPts val="105"/>
              </a:spcBef>
              <a:buFont typeface="Arial MT"/>
              <a:buChar char="•"/>
              <a:tabLst>
                <a:tab pos="367665" algn="l"/>
                <a:tab pos="368300" algn="l"/>
              </a:tabLst>
            </a:pPr>
            <a:r>
              <a:rPr sz="2000" spc="-160" dirty="0">
                <a:solidFill>
                  <a:srgbClr val="283149"/>
                </a:solidFill>
                <a:latin typeface="Lucida Sans Unicode"/>
                <a:cs typeface="Lucida Sans Unicode"/>
              </a:rPr>
              <a:t>Tr</a:t>
            </a:r>
            <a:r>
              <a:rPr sz="2000" spc="-95" dirty="0">
                <a:solidFill>
                  <a:srgbClr val="283149"/>
                </a:solidFill>
                <a:latin typeface="Lucida Sans Unicode"/>
                <a:cs typeface="Lucida Sans Unicode"/>
              </a:rPr>
              <a:t>ai</a:t>
            </a:r>
            <a:r>
              <a:rPr sz="2000" spc="-150" dirty="0">
                <a:solidFill>
                  <a:srgbClr val="283149"/>
                </a:solidFill>
                <a:latin typeface="Lucida Sans Unicode"/>
                <a:cs typeface="Lucida Sans Unicode"/>
              </a:rPr>
              <a:t>n</a:t>
            </a:r>
            <a:r>
              <a:rPr sz="2000" spc="-160" dirty="0">
                <a:solidFill>
                  <a:srgbClr val="283149"/>
                </a:solidFill>
                <a:latin typeface="Lucida Sans Unicode"/>
                <a:cs typeface="Lucida Sans Unicode"/>
              </a:rPr>
              <a:t>ing</a:t>
            </a:r>
            <a:endParaRPr sz="2000">
              <a:latin typeface="Lucida Sans Unicode"/>
              <a:cs typeface="Lucida Sans Unicode"/>
            </a:endParaRPr>
          </a:p>
        </p:txBody>
      </p:sp>
      <p:grpSp>
        <p:nvGrpSpPr>
          <p:cNvPr id="13" name="object 13"/>
          <p:cNvGrpSpPr/>
          <p:nvPr/>
        </p:nvGrpSpPr>
        <p:grpSpPr>
          <a:xfrm>
            <a:off x="1658111" y="2048891"/>
            <a:ext cx="5227320" cy="1209675"/>
            <a:chOff x="1658111" y="2048891"/>
            <a:chExt cx="5227320" cy="1209675"/>
          </a:xfrm>
        </p:grpSpPr>
        <p:pic>
          <p:nvPicPr>
            <p:cNvPr id="14" name="object 14"/>
            <p:cNvPicPr/>
            <p:nvPr/>
          </p:nvPicPr>
          <p:blipFill>
            <a:blip r:embed="rId4" cstate="print"/>
            <a:stretch>
              <a:fillRect/>
            </a:stretch>
          </p:blipFill>
          <p:spPr>
            <a:xfrm>
              <a:off x="1658111" y="2074164"/>
              <a:ext cx="1691639" cy="1184148"/>
            </a:xfrm>
            <a:prstGeom prst="rect">
              <a:avLst/>
            </a:prstGeom>
          </p:spPr>
        </p:pic>
        <p:sp>
          <p:nvSpPr>
            <p:cNvPr id="15" name="object 15"/>
            <p:cNvSpPr/>
            <p:nvPr/>
          </p:nvSpPr>
          <p:spPr>
            <a:xfrm>
              <a:off x="3276600" y="2048891"/>
              <a:ext cx="706120" cy="431800"/>
            </a:xfrm>
            <a:custGeom>
              <a:avLst/>
              <a:gdLst/>
              <a:ahLst/>
              <a:cxnLst/>
              <a:rect l="l" t="t" r="r" b="b"/>
              <a:pathLst>
                <a:path w="706120" h="431800">
                  <a:moveTo>
                    <a:pt x="45338" y="359663"/>
                  </a:moveTo>
                  <a:lnTo>
                    <a:pt x="0" y="431800"/>
                  </a:lnTo>
                  <a:lnTo>
                    <a:pt x="84962" y="424814"/>
                  </a:lnTo>
                  <a:lnTo>
                    <a:pt x="72450" y="404240"/>
                  </a:lnTo>
                  <a:lnTo>
                    <a:pt x="57530" y="404240"/>
                  </a:lnTo>
                  <a:lnTo>
                    <a:pt x="51053" y="393319"/>
                  </a:lnTo>
                  <a:lnTo>
                    <a:pt x="61830" y="386779"/>
                  </a:lnTo>
                  <a:lnTo>
                    <a:pt x="45338" y="359663"/>
                  </a:lnTo>
                  <a:close/>
                </a:path>
                <a:path w="706120" h="431800">
                  <a:moveTo>
                    <a:pt x="61830" y="386779"/>
                  </a:moveTo>
                  <a:lnTo>
                    <a:pt x="51053" y="393319"/>
                  </a:lnTo>
                  <a:lnTo>
                    <a:pt x="57530" y="404240"/>
                  </a:lnTo>
                  <a:lnTo>
                    <a:pt x="68429" y="397629"/>
                  </a:lnTo>
                  <a:lnTo>
                    <a:pt x="61830" y="386779"/>
                  </a:lnTo>
                  <a:close/>
                </a:path>
                <a:path w="706120" h="431800">
                  <a:moveTo>
                    <a:pt x="68429" y="397629"/>
                  </a:moveTo>
                  <a:lnTo>
                    <a:pt x="57530" y="404240"/>
                  </a:lnTo>
                  <a:lnTo>
                    <a:pt x="72450" y="404240"/>
                  </a:lnTo>
                  <a:lnTo>
                    <a:pt x="68429" y="397629"/>
                  </a:lnTo>
                  <a:close/>
                </a:path>
                <a:path w="706120" h="431800">
                  <a:moveTo>
                    <a:pt x="699262" y="0"/>
                  </a:moveTo>
                  <a:lnTo>
                    <a:pt x="61830" y="386779"/>
                  </a:lnTo>
                  <a:lnTo>
                    <a:pt x="68429" y="397629"/>
                  </a:lnTo>
                  <a:lnTo>
                    <a:pt x="705865" y="10921"/>
                  </a:lnTo>
                  <a:lnTo>
                    <a:pt x="699262" y="0"/>
                  </a:lnTo>
                  <a:close/>
                </a:path>
              </a:pathLst>
            </a:custGeom>
            <a:solidFill>
              <a:srgbClr val="FF0000"/>
            </a:solidFill>
          </p:spPr>
          <p:txBody>
            <a:bodyPr wrap="square" lIns="0" tIns="0" rIns="0" bIns="0" rtlCol="0"/>
            <a:lstStyle/>
            <a:p>
              <a:endParaRPr/>
            </a:p>
          </p:txBody>
        </p:sp>
        <p:pic>
          <p:nvPicPr>
            <p:cNvPr id="16" name="object 16"/>
            <p:cNvPicPr/>
            <p:nvPr/>
          </p:nvPicPr>
          <p:blipFill>
            <a:blip r:embed="rId5" cstate="print"/>
            <a:stretch>
              <a:fillRect/>
            </a:stretch>
          </p:blipFill>
          <p:spPr>
            <a:xfrm>
              <a:off x="6464808" y="2173986"/>
              <a:ext cx="420623" cy="578357"/>
            </a:xfrm>
            <a:prstGeom prst="rect">
              <a:avLst/>
            </a:prstGeom>
          </p:spPr>
        </p:pic>
      </p:grpSp>
      <p:sp>
        <p:nvSpPr>
          <p:cNvPr id="17" name="object 17"/>
          <p:cNvSpPr txBox="1"/>
          <p:nvPr/>
        </p:nvSpPr>
        <p:spPr>
          <a:xfrm>
            <a:off x="6815328" y="2063495"/>
            <a:ext cx="264160" cy="247015"/>
          </a:xfrm>
          <a:prstGeom prst="rect">
            <a:avLst/>
          </a:prstGeom>
          <a:solidFill>
            <a:srgbClr val="CCCCCC">
              <a:alpha val="65881"/>
            </a:srgbClr>
          </a:solidFill>
        </p:spPr>
        <p:txBody>
          <a:bodyPr vert="horz" wrap="square" lIns="0" tIns="42545" rIns="0" bIns="0" rtlCol="0">
            <a:spAutoFit/>
          </a:bodyPr>
          <a:lstStyle/>
          <a:p>
            <a:pPr algn="ctr">
              <a:lnSpc>
                <a:spcPct val="100000"/>
              </a:lnSpc>
              <a:spcBef>
                <a:spcPts val="335"/>
              </a:spcBef>
            </a:pPr>
            <a:r>
              <a:rPr sz="1000" b="1" spc="-5" dirty="0">
                <a:solidFill>
                  <a:srgbClr val="2C608A"/>
                </a:solidFill>
                <a:latin typeface="Arial"/>
                <a:cs typeface="Arial"/>
              </a:rPr>
              <a:t>?</a:t>
            </a:r>
            <a:endParaRPr sz="1000">
              <a:latin typeface="Arial"/>
              <a:cs typeface="Arial"/>
            </a:endParaRPr>
          </a:p>
        </p:txBody>
      </p:sp>
      <p:sp>
        <p:nvSpPr>
          <p:cNvPr id="18" name="object 18"/>
          <p:cNvSpPr/>
          <p:nvPr/>
        </p:nvSpPr>
        <p:spPr>
          <a:xfrm>
            <a:off x="733044" y="3451859"/>
            <a:ext cx="8187055" cy="891540"/>
          </a:xfrm>
          <a:custGeom>
            <a:avLst/>
            <a:gdLst/>
            <a:ahLst/>
            <a:cxnLst/>
            <a:rect l="l" t="t" r="r" b="b"/>
            <a:pathLst>
              <a:path w="8187055" h="891539">
                <a:moveTo>
                  <a:pt x="8186928" y="413004"/>
                </a:moveTo>
                <a:lnTo>
                  <a:pt x="7964424" y="413004"/>
                </a:lnTo>
                <a:lnTo>
                  <a:pt x="7964424" y="0"/>
                </a:lnTo>
                <a:lnTo>
                  <a:pt x="0" y="0"/>
                </a:lnTo>
                <a:lnTo>
                  <a:pt x="0" y="478536"/>
                </a:lnTo>
                <a:lnTo>
                  <a:pt x="2543556" y="478536"/>
                </a:lnTo>
                <a:lnTo>
                  <a:pt x="2543556" y="891540"/>
                </a:lnTo>
                <a:lnTo>
                  <a:pt x="8186928" y="891540"/>
                </a:lnTo>
                <a:lnTo>
                  <a:pt x="8186928" y="413004"/>
                </a:lnTo>
                <a:close/>
              </a:path>
            </a:pathLst>
          </a:custGeom>
          <a:solidFill>
            <a:srgbClr val="EED1D1"/>
          </a:solidFill>
        </p:spPr>
        <p:txBody>
          <a:bodyPr wrap="square" lIns="0" tIns="0" rIns="0" bIns="0" rtlCol="0"/>
          <a:lstStyle/>
          <a:p>
            <a:endParaRPr/>
          </a:p>
        </p:txBody>
      </p:sp>
      <p:sp>
        <p:nvSpPr>
          <p:cNvPr id="19" name="object 19"/>
          <p:cNvSpPr txBox="1"/>
          <p:nvPr/>
        </p:nvSpPr>
        <p:spPr>
          <a:xfrm>
            <a:off x="811783" y="3408476"/>
            <a:ext cx="8002905" cy="852805"/>
          </a:xfrm>
          <a:prstGeom prst="rect">
            <a:avLst/>
          </a:prstGeom>
        </p:spPr>
        <p:txBody>
          <a:bodyPr vert="horz" wrap="square" lIns="0" tIns="121285" rIns="0" bIns="0" rtlCol="0">
            <a:spAutoFit/>
          </a:bodyPr>
          <a:lstStyle/>
          <a:p>
            <a:pPr marL="12700">
              <a:lnSpc>
                <a:spcPct val="100000"/>
              </a:lnSpc>
              <a:spcBef>
                <a:spcPts val="955"/>
              </a:spcBef>
            </a:pPr>
            <a:r>
              <a:rPr sz="2000" spc="-204" dirty="0">
                <a:solidFill>
                  <a:srgbClr val="283149"/>
                </a:solidFill>
                <a:latin typeface="Lucida Sans Unicode"/>
                <a:cs typeface="Lucida Sans Unicode"/>
              </a:rPr>
              <a:t>2.</a:t>
            </a:r>
            <a:r>
              <a:rPr sz="2000" spc="-235" dirty="0">
                <a:solidFill>
                  <a:srgbClr val="283149"/>
                </a:solidFill>
                <a:latin typeface="Lucida Sans Unicode"/>
                <a:cs typeface="Lucida Sans Unicode"/>
              </a:rPr>
              <a:t> </a:t>
            </a:r>
            <a:r>
              <a:rPr sz="2000" spc="-135" dirty="0">
                <a:solidFill>
                  <a:srgbClr val="283149"/>
                </a:solidFill>
                <a:latin typeface="Lucida Sans Unicode"/>
                <a:cs typeface="Lucida Sans Unicode"/>
              </a:rPr>
              <a:t>Unsupervised</a:t>
            </a:r>
            <a:r>
              <a:rPr sz="2000" spc="-250" dirty="0">
                <a:solidFill>
                  <a:srgbClr val="283149"/>
                </a:solidFill>
                <a:latin typeface="Lucida Sans Unicode"/>
                <a:cs typeface="Lucida Sans Unicode"/>
              </a:rPr>
              <a:t> </a:t>
            </a:r>
            <a:r>
              <a:rPr sz="2000" spc="-135" dirty="0">
                <a:solidFill>
                  <a:srgbClr val="283149"/>
                </a:solidFill>
                <a:latin typeface="Lucida Sans Unicode"/>
                <a:cs typeface="Lucida Sans Unicode"/>
              </a:rPr>
              <a:t>Learning:</a:t>
            </a:r>
            <a:r>
              <a:rPr sz="2000" spc="-210" dirty="0">
                <a:solidFill>
                  <a:srgbClr val="283149"/>
                </a:solidFill>
                <a:latin typeface="Lucida Sans Unicode"/>
                <a:cs typeface="Lucida Sans Unicode"/>
              </a:rPr>
              <a:t> </a:t>
            </a:r>
            <a:r>
              <a:rPr sz="2000" spc="-135" dirty="0">
                <a:solidFill>
                  <a:srgbClr val="283149"/>
                </a:solidFill>
                <a:latin typeface="Lucida Sans Unicode"/>
                <a:cs typeface="Lucida Sans Unicode"/>
              </a:rPr>
              <a:t>machine</a:t>
            </a:r>
            <a:r>
              <a:rPr sz="2000" spc="-235" dirty="0">
                <a:solidFill>
                  <a:srgbClr val="283149"/>
                </a:solidFill>
                <a:latin typeface="Lucida Sans Unicode"/>
                <a:cs typeface="Lucida Sans Unicode"/>
              </a:rPr>
              <a:t> </a:t>
            </a:r>
            <a:r>
              <a:rPr sz="2000" spc="-135" dirty="0">
                <a:solidFill>
                  <a:srgbClr val="283149"/>
                </a:solidFill>
                <a:latin typeface="Lucida Sans Unicode"/>
                <a:cs typeface="Lucida Sans Unicode"/>
              </a:rPr>
              <a:t>is</a:t>
            </a:r>
            <a:r>
              <a:rPr sz="2000" spc="-235" dirty="0">
                <a:solidFill>
                  <a:srgbClr val="283149"/>
                </a:solidFill>
                <a:latin typeface="Lucida Sans Unicode"/>
                <a:cs typeface="Lucida Sans Unicode"/>
              </a:rPr>
              <a:t> </a:t>
            </a:r>
            <a:r>
              <a:rPr sz="2000" spc="-114" dirty="0">
                <a:solidFill>
                  <a:srgbClr val="283149"/>
                </a:solidFill>
                <a:latin typeface="Lucida Sans Unicode"/>
                <a:cs typeface="Lucida Sans Unicode"/>
              </a:rPr>
              <a:t>trained</a:t>
            </a:r>
            <a:r>
              <a:rPr sz="2000" spc="-229" dirty="0">
                <a:solidFill>
                  <a:srgbClr val="283149"/>
                </a:solidFill>
                <a:latin typeface="Lucida Sans Unicode"/>
                <a:cs typeface="Lucida Sans Unicode"/>
              </a:rPr>
              <a:t> </a:t>
            </a:r>
            <a:r>
              <a:rPr sz="2000" spc="-110" dirty="0">
                <a:solidFill>
                  <a:srgbClr val="283149"/>
                </a:solidFill>
                <a:latin typeface="Lucida Sans Unicode"/>
                <a:cs typeface="Lucida Sans Unicode"/>
              </a:rPr>
              <a:t>with</a:t>
            </a:r>
            <a:r>
              <a:rPr sz="2000" spc="-110" dirty="0">
                <a:solidFill>
                  <a:srgbClr val="FF0000"/>
                </a:solidFill>
                <a:latin typeface="Lucida Sans Unicode"/>
                <a:cs typeface="Lucida Sans Unicode"/>
              </a:rPr>
              <a:t>out</a:t>
            </a:r>
            <a:r>
              <a:rPr sz="2000" spc="-254" dirty="0">
                <a:solidFill>
                  <a:srgbClr val="FF0000"/>
                </a:solidFill>
                <a:latin typeface="Lucida Sans Unicode"/>
                <a:cs typeface="Lucida Sans Unicode"/>
              </a:rPr>
              <a:t> </a:t>
            </a:r>
            <a:r>
              <a:rPr sz="2000" spc="-150" dirty="0">
                <a:solidFill>
                  <a:srgbClr val="283149"/>
                </a:solidFill>
                <a:latin typeface="Lucida Sans Unicode"/>
                <a:cs typeface="Lucida Sans Unicode"/>
              </a:rPr>
              <a:t>human</a:t>
            </a:r>
            <a:r>
              <a:rPr sz="2000" spc="-220" dirty="0">
                <a:solidFill>
                  <a:srgbClr val="283149"/>
                </a:solidFill>
                <a:latin typeface="Lucida Sans Unicode"/>
                <a:cs typeface="Lucida Sans Unicode"/>
              </a:rPr>
              <a:t> </a:t>
            </a:r>
            <a:r>
              <a:rPr sz="2000" spc="-135" dirty="0">
                <a:solidFill>
                  <a:srgbClr val="283149"/>
                </a:solidFill>
                <a:latin typeface="Lucida Sans Unicode"/>
                <a:cs typeface="Lucida Sans Unicode"/>
              </a:rPr>
              <a:t>supervision</a:t>
            </a:r>
            <a:endParaRPr sz="2000" dirty="0">
              <a:latin typeface="Lucida Sans Unicode"/>
              <a:cs typeface="Lucida Sans Unicode"/>
            </a:endParaRPr>
          </a:p>
          <a:p>
            <a:pPr marL="2555875">
              <a:lnSpc>
                <a:spcPct val="100000"/>
              </a:lnSpc>
              <a:spcBef>
                <a:spcPts val="855"/>
              </a:spcBef>
            </a:pPr>
            <a:r>
              <a:rPr sz="2000" spc="-114" dirty="0">
                <a:solidFill>
                  <a:srgbClr val="283149"/>
                </a:solidFill>
                <a:latin typeface="Lucida Sans Unicode"/>
                <a:cs typeface="Lucida Sans Unicode"/>
              </a:rPr>
              <a:t>with</a:t>
            </a:r>
            <a:r>
              <a:rPr sz="2000" spc="-114" dirty="0">
                <a:solidFill>
                  <a:srgbClr val="FF0000"/>
                </a:solidFill>
                <a:latin typeface="Lucida Sans Unicode"/>
                <a:cs typeface="Lucida Sans Unicode"/>
              </a:rPr>
              <a:t>out</a:t>
            </a:r>
            <a:r>
              <a:rPr sz="2000" spc="-250" dirty="0">
                <a:solidFill>
                  <a:srgbClr val="FF0000"/>
                </a:solidFill>
                <a:latin typeface="Lucida Sans Unicode"/>
                <a:cs typeface="Lucida Sans Unicode"/>
              </a:rPr>
              <a:t> </a:t>
            </a:r>
            <a:r>
              <a:rPr sz="2000" spc="-95" dirty="0">
                <a:solidFill>
                  <a:srgbClr val="283149"/>
                </a:solidFill>
                <a:latin typeface="Lucida Sans Unicode"/>
                <a:cs typeface="Lucida Sans Unicode"/>
              </a:rPr>
              <a:t>a</a:t>
            </a:r>
            <a:r>
              <a:rPr sz="2000" spc="-225" dirty="0">
                <a:solidFill>
                  <a:srgbClr val="283149"/>
                </a:solidFill>
                <a:latin typeface="Lucida Sans Unicode"/>
                <a:cs typeface="Lucida Sans Unicode"/>
              </a:rPr>
              <a:t> </a:t>
            </a:r>
            <a:r>
              <a:rPr sz="2000" spc="-75" dirty="0">
                <a:solidFill>
                  <a:srgbClr val="283149"/>
                </a:solidFill>
                <a:latin typeface="Lucida Sans Unicode"/>
                <a:cs typeface="Lucida Sans Unicode"/>
              </a:rPr>
              <a:t>“teacher”,</a:t>
            </a:r>
            <a:r>
              <a:rPr sz="2000" spc="-240" dirty="0">
                <a:solidFill>
                  <a:srgbClr val="283149"/>
                </a:solidFill>
                <a:latin typeface="Lucida Sans Unicode"/>
                <a:cs typeface="Lucida Sans Unicode"/>
              </a:rPr>
              <a:t> </a:t>
            </a:r>
            <a:r>
              <a:rPr sz="2000" spc="-100" dirty="0">
                <a:solidFill>
                  <a:srgbClr val="283149"/>
                </a:solidFill>
                <a:latin typeface="Lucida Sans Unicode"/>
                <a:cs typeface="Lucida Sans Unicode"/>
              </a:rPr>
              <a:t>(the</a:t>
            </a:r>
            <a:r>
              <a:rPr sz="2000" spc="-254" dirty="0">
                <a:solidFill>
                  <a:srgbClr val="283149"/>
                </a:solidFill>
                <a:latin typeface="Lucida Sans Unicode"/>
                <a:cs typeface="Lucida Sans Unicode"/>
              </a:rPr>
              <a:t> </a:t>
            </a:r>
            <a:r>
              <a:rPr sz="2000" spc="-130" dirty="0">
                <a:solidFill>
                  <a:srgbClr val="283149"/>
                </a:solidFill>
                <a:latin typeface="Lucida Sans Unicode"/>
                <a:cs typeface="Lucida Sans Unicode"/>
              </a:rPr>
              <a:t>training</a:t>
            </a:r>
            <a:r>
              <a:rPr sz="2000" spc="-210" dirty="0">
                <a:solidFill>
                  <a:srgbClr val="283149"/>
                </a:solidFill>
                <a:latin typeface="Lucida Sans Unicode"/>
                <a:cs typeface="Lucida Sans Unicode"/>
              </a:rPr>
              <a:t> </a:t>
            </a:r>
            <a:r>
              <a:rPr sz="2000" spc="-125" dirty="0">
                <a:solidFill>
                  <a:srgbClr val="283149"/>
                </a:solidFill>
                <a:latin typeface="Lucida Sans Unicode"/>
                <a:cs typeface="Lucida Sans Unicode"/>
              </a:rPr>
              <a:t>set</a:t>
            </a:r>
            <a:r>
              <a:rPr sz="2000" spc="-229" dirty="0">
                <a:solidFill>
                  <a:srgbClr val="283149"/>
                </a:solidFill>
                <a:latin typeface="Lucida Sans Unicode"/>
                <a:cs typeface="Lucida Sans Unicode"/>
              </a:rPr>
              <a:t> </a:t>
            </a:r>
            <a:r>
              <a:rPr sz="2000" spc="-135" dirty="0">
                <a:solidFill>
                  <a:srgbClr val="283149"/>
                </a:solidFill>
                <a:latin typeface="Lucida Sans Unicode"/>
                <a:cs typeface="Lucida Sans Unicode"/>
              </a:rPr>
              <a:t>is</a:t>
            </a:r>
            <a:r>
              <a:rPr sz="2000" spc="-229" dirty="0">
                <a:solidFill>
                  <a:srgbClr val="283149"/>
                </a:solidFill>
                <a:latin typeface="Lucida Sans Unicode"/>
                <a:cs typeface="Lucida Sans Unicode"/>
              </a:rPr>
              <a:t> </a:t>
            </a:r>
            <a:r>
              <a:rPr sz="2000" spc="-120" dirty="0">
                <a:solidFill>
                  <a:srgbClr val="FF0000"/>
                </a:solidFill>
                <a:latin typeface="Lucida Sans Unicode"/>
                <a:cs typeface="Lucida Sans Unicode"/>
              </a:rPr>
              <a:t>not</a:t>
            </a:r>
            <a:r>
              <a:rPr sz="2000" spc="-220" dirty="0">
                <a:solidFill>
                  <a:srgbClr val="FF0000"/>
                </a:solidFill>
                <a:latin typeface="Lucida Sans Unicode"/>
                <a:cs typeface="Lucida Sans Unicode"/>
              </a:rPr>
              <a:t> </a:t>
            </a:r>
            <a:r>
              <a:rPr sz="2000" spc="-105" dirty="0">
                <a:solidFill>
                  <a:srgbClr val="283149"/>
                </a:solidFill>
                <a:latin typeface="Lucida Sans Unicode"/>
                <a:cs typeface="Lucida Sans Unicode"/>
              </a:rPr>
              <a:t>labeled)</a:t>
            </a:r>
            <a:endParaRPr sz="2000" dirty="0">
              <a:latin typeface="Lucida Sans Unicode"/>
              <a:cs typeface="Lucida Sans Unicode"/>
            </a:endParaRPr>
          </a:p>
        </p:txBody>
      </p:sp>
      <p:sp>
        <p:nvSpPr>
          <p:cNvPr id="20" name="object 20"/>
          <p:cNvSpPr txBox="1"/>
          <p:nvPr/>
        </p:nvSpPr>
        <p:spPr>
          <a:xfrm>
            <a:off x="8851138" y="4878337"/>
            <a:ext cx="203835" cy="213360"/>
          </a:xfrm>
          <a:prstGeom prst="rect">
            <a:avLst/>
          </a:prstGeom>
        </p:spPr>
        <p:txBody>
          <a:bodyPr vert="horz" wrap="square" lIns="0" tIns="36830" rIns="0" bIns="0" rtlCol="0">
            <a:spAutoFit/>
          </a:bodyPr>
          <a:lstStyle/>
          <a:p>
            <a:pPr marL="42545">
              <a:lnSpc>
                <a:spcPct val="100000"/>
              </a:lnSpc>
              <a:spcBef>
                <a:spcPts val="290"/>
              </a:spcBef>
            </a:pPr>
            <a:fld id="{81D60167-4931-47E6-BA6A-407CBD079E47}" type="slidenum">
              <a:rPr sz="1000" spc="-45" dirty="0">
                <a:solidFill>
                  <a:srgbClr val="FFFFFF"/>
                </a:solidFill>
                <a:latin typeface="Trebuchet MS"/>
                <a:cs typeface="Trebuchet MS"/>
              </a:rPr>
              <a:t>79</a:t>
            </a:fld>
            <a:endParaRPr sz="1000">
              <a:latin typeface="Trebuchet MS"/>
              <a:cs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Supervised learning: Classification</a:t>
            </a:r>
            <a:endParaRPr dirty="0"/>
          </a:p>
        </p:txBody>
      </p:sp>
      <p:sp>
        <p:nvSpPr>
          <p:cNvPr id="153" name="Google Shape;153;p27"/>
          <p:cNvSpPr txBox="1">
            <a:spLocks noGrp="1"/>
          </p:cNvSpPr>
          <p:nvPr>
            <p:ph type="body" idx="1"/>
          </p:nvPr>
        </p:nvSpPr>
        <p:spPr>
          <a:xfrm>
            <a:off x="311700" y="1468825"/>
            <a:ext cx="4018200" cy="309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Model: the quantitative version of “there is a straight line that can separate the two classes”. </a:t>
            </a:r>
            <a:endParaRPr sz="1400" dirty="0"/>
          </a:p>
          <a:p>
            <a:pPr marL="457200" lvl="0" indent="-317500" algn="l" rtl="0">
              <a:spcBef>
                <a:spcPts val="0"/>
              </a:spcBef>
              <a:spcAft>
                <a:spcPts val="0"/>
              </a:spcAft>
              <a:buSzPts val="1400"/>
              <a:buChar char="-"/>
            </a:pPr>
            <a:r>
              <a:rPr lang="en" sz="1400" dirty="0"/>
              <a:t>Parameters: the intercept and axis (or however else we want to define our line) that describes the line</a:t>
            </a:r>
            <a:endParaRPr sz="1400" dirty="0"/>
          </a:p>
        </p:txBody>
      </p:sp>
      <p:pic>
        <p:nvPicPr>
          <p:cNvPr id="154" name="Google Shape;154;p27"/>
          <p:cNvPicPr preferRelativeResize="0"/>
          <p:nvPr/>
        </p:nvPicPr>
        <p:blipFill>
          <a:blip r:embed="rId3">
            <a:alphaModFix/>
          </a:blip>
          <a:stretch>
            <a:fillRect/>
          </a:stretch>
        </p:blipFill>
        <p:spPr>
          <a:xfrm>
            <a:off x="4482300" y="1468825"/>
            <a:ext cx="4509300" cy="33819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11708" y="1309116"/>
            <a:ext cx="7722234" cy="478790"/>
          </a:xfrm>
          <a:custGeom>
            <a:avLst/>
            <a:gdLst/>
            <a:ahLst/>
            <a:cxnLst/>
            <a:rect l="l" t="t" r="r" b="b"/>
            <a:pathLst>
              <a:path w="7722234" h="478789">
                <a:moveTo>
                  <a:pt x="7722108" y="0"/>
                </a:moveTo>
                <a:lnTo>
                  <a:pt x="0" y="0"/>
                </a:lnTo>
                <a:lnTo>
                  <a:pt x="0" y="478536"/>
                </a:lnTo>
                <a:lnTo>
                  <a:pt x="7722108" y="478536"/>
                </a:lnTo>
                <a:lnTo>
                  <a:pt x="7722108" y="0"/>
                </a:lnTo>
                <a:close/>
              </a:path>
            </a:pathLst>
          </a:custGeom>
          <a:solidFill>
            <a:srgbClr val="FFC000"/>
          </a:solidFill>
        </p:spPr>
        <p:txBody>
          <a:bodyPr wrap="square" lIns="0" tIns="0" rIns="0" bIns="0" rtlCol="0"/>
          <a:lstStyle/>
          <a:p>
            <a:endParaRPr/>
          </a:p>
        </p:txBody>
      </p:sp>
      <p:sp>
        <p:nvSpPr>
          <p:cNvPr id="3" name="object 3"/>
          <p:cNvSpPr txBox="1">
            <a:spLocks noGrp="1"/>
          </p:cNvSpPr>
          <p:nvPr>
            <p:ph type="title"/>
          </p:nvPr>
        </p:nvSpPr>
        <p:spPr>
          <a:xfrm>
            <a:off x="2576322" y="379857"/>
            <a:ext cx="3997325" cy="513715"/>
          </a:xfrm>
          <a:prstGeom prst="rect">
            <a:avLst/>
          </a:prstGeom>
        </p:spPr>
        <p:txBody>
          <a:bodyPr vert="horz" wrap="square" lIns="0" tIns="13335" rIns="0" bIns="0" rtlCol="0">
            <a:spAutoFit/>
          </a:bodyPr>
          <a:lstStyle/>
          <a:p>
            <a:pPr marL="12700">
              <a:lnSpc>
                <a:spcPct val="100000"/>
              </a:lnSpc>
              <a:spcBef>
                <a:spcPts val="105"/>
              </a:spcBef>
            </a:pPr>
            <a:r>
              <a:rPr spc="-180" dirty="0"/>
              <a:t>Mac</a:t>
            </a:r>
            <a:r>
              <a:rPr spc="-175" dirty="0"/>
              <a:t>h</a:t>
            </a:r>
            <a:r>
              <a:rPr spc="-235" dirty="0"/>
              <a:t>ine</a:t>
            </a:r>
            <a:r>
              <a:rPr spc="-145" dirty="0"/>
              <a:t> </a:t>
            </a:r>
            <a:r>
              <a:rPr spc="-250" dirty="0"/>
              <a:t>Lear</a:t>
            </a:r>
            <a:r>
              <a:rPr spc="-290" dirty="0"/>
              <a:t>n</a:t>
            </a:r>
            <a:r>
              <a:rPr spc="-125" dirty="0"/>
              <a:t>ing</a:t>
            </a:r>
            <a:r>
              <a:rPr spc="-135" dirty="0"/>
              <a:t> </a:t>
            </a:r>
            <a:r>
              <a:rPr spc="-430" dirty="0"/>
              <a:t>T</a:t>
            </a:r>
            <a:r>
              <a:rPr spc="-370" dirty="0"/>
              <a:t>y</a:t>
            </a:r>
            <a:r>
              <a:rPr spc="-200" dirty="0"/>
              <a:t>pes</a:t>
            </a:r>
          </a:p>
        </p:txBody>
      </p:sp>
      <p:sp>
        <p:nvSpPr>
          <p:cNvPr id="4" name="object 4"/>
          <p:cNvSpPr txBox="1"/>
          <p:nvPr/>
        </p:nvSpPr>
        <p:spPr>
          <a:xfrm>
            <a:off x="711708" y="1309116"/>
            <a:ext cx="7722234" cy="413384"/>
          </a:xfrm>
          <a:prstGeom prst="rect">
            <a:avLst/>
          </a:prstGeom>
          <a:solidFill>
            <a:srgbClr val="FFC000"/>
          </a:solidFill>
        </p:spPr>
        <p:txBody>
          <a:bodyPr vert="horz" wrap="square" lIns="0" tIns="76835" rIns="0" bIns="0" rtlCol="0">
            <a:spAutoFit/>
          </a:bodyPr>
          <a:lstStyle/>
          <a:p>
            <a:pPr marL="90805">
              <a:lnSpc>
                <a:spcPct val="100000"/>
              </a:lnSpc>
              <a:spcBef>
                <a:spcPts val="605"/>
              </a:spcBef>
            </a:pPr>
            <a:r>
              <a:rPr sz="2000" spc="-204" dirty="0">
                <a:solidFill>
                  <a:srgbClr val="283149"/>
                </a:solidFill>
                <a:latin typeface="Lucida Sans Unicode"/>
                <a:cs typeface="Lucida Sans Unicode"/>
              </a:rPr>
              <a:t>1.</a:t>
            </a:r>
            <a:r>
              <a:rPr sz="2000" spc="-235" dirty="0">
                <a:solidFill>
                  <a:srgbClr val="283149"/>
                </a:solidFill>
                <a:latin typeface="Lucida Sans Unicode"/>
                <a:cs typeface="Lucida Sans Unicode"/>
              </a:rPr>
              <a:t> </a:t>
            </a:r>
            <a:r>
              <a:rPr sz="2000" spc="-120" dirty="0">
                <a:solidFill>
                  <a:srgbClr val="283149"/>
                </a:solidFill>
                <a:latin typeface="Lucida Sans Unicode"/>
                <a:cs typeface="Lucida Sans Unicode"/>
              </a:rPr>
              <a:t>Supervised</a:t>
            </a:r>
            <a:r>
              <a:rPr sz="2000" spc="-254" dirty="0">
                <a:solidFill>
                  <a:srgbClr val="283149"/>
                </a:solidFill>
                <a:latin typeface="Lucida Sans Unicode"/>
                <a:cs typeface="Lucida Sans Unicode"/>
              </a:rPr>
              <a:t> </a:t>
            </a:r>
            <a:r>
              <a:rPr sz="2000" spc="-135" dirty="0">
                <a:solidFill>
                  <a:srgbClr val="283149"/>
                </a:solidFill>
                <a:latin typeface="Lucida Sans Unicode"/>
                <a:cs typeface="Lucida Sans Unicode"/>
              </a:rPr>
              <a:t>Learning:</a:t>
            </a:r>
            <a:r>
              <a:rPr sz="2000" spc="-220" dirty="0">
                <a:solidFill>
                  <a:srgbClr val="283149"/>
                </a:solidFill>
                <a:latin typeface="Lucida Sans Unicode"/>
                <a:cs typeface="Lucida Sans Unicode"/>
              </a:rPr>
              <a:t> </a:t>
            </a:r>
            <a:r>
              <a:rPr sz="2000" spc="-135" dirty="0">
                <a:solidFill>
                  <a:srgbClr val="283149"/>
                </a:solidFill>
                <a:latin typeface="Lucida Sans Unicode"/>
                <a:cs typeface="Lucida Sans Unicode"/>
              </a:rPr>
              <a:t>machine</a:t>
            </a:r>
            <a:r>
              <a:rPr sz="2000" spc="-235" dirty="0">
                <a:solidFill>
                  <a:srgbClr val="283149"/>
                </a:solidFill>
                <a:latin typeface="Lucida Sans Unicode"/>
                <a:cs typeface="Lucida Sans Unicode"/>
              </a:rPr>
              <a:t> </a:t>
            </a:r>
            <a:r>
              <a:rPr sz="2000" spc="-135" dirty="0">
                <a:solidFill>
                  <a:srgbClr val="283149"/>
                </a:solidFill>
                <a:latin typeface="Lucida Sans Unicode"/>
                <a:cs typeface="Lucida Sans Unicode"/>
              </a:rPr>
              <a:t>is</a:t>
            </a:r>
            <a:r>
              <a:rPr sz="2000" spc="-229" dirty="0">
                <a:solidFill>
                  <a:srgbClr val="283149"/>
                </a:solidFill>
                <a:latin typeface="Lucida Sans Unicode"/>
                <a:cs typeface="Lucida Sans Unicode"/>
              </a:rPr>
              <a:t> </a:t>
            </a:r>
            <a:r>
              <a:rPr sz="2000" spc="-114" dirty="0">
                <a:solidFill>
                  <a:srgbClr val="283149"/>
                </a:solidFill>
                <a:latin typeface="Lucida Sans Unicode"/>
                <a:cs typeface="Lucida Sans Unicode"/>
              </a:rPr>
              <a:t>trained</a:t>
            </a:r>
            <a:r>
              <a:rPr sz="2000" spc="-235" dirty="0">
                <a:solidFill>
                  <a:srgbClr val="283149"/>
                </a:solidFill>
                <a:latin typeface="Lucida Sans Unicode"/>
                <a:cs typeface="Lucida Sans Unicode"/>
              </a:rPr>
              <a:t> </a:t>
            </a:r>
            <a:r>
              <a:rPr sz="2000" spc="-105" dirty="0">
                <a:solidFill>
                  <a:srgbClr val="283149"/>
                </a:solidFill>
                <a:latin typeface="Lucida Sans Unicode"/>
                <a:cs typeface="Lucida Sans Unicode"/>
              </a:rPr>
              <a:t>with</a:t>
            </a:r>
            <a:r>
              <a:rPr sz="2000" spc="-235" dirty="0">
                <a:solidFill>
                  <a:srgbClr val="283149"/>
                </a:solidFill>
                <a:latin typeface="Lucida Sans Unicode"/>
                <a:cs typeface="Lucida Sans Unicode"/>
              </a:rPr>
              <a:t> </a:t>
            </a:r>
            <a:r>
              <a:rPr sz="2000" spc="-150" dirty="0">
                <a:solidFill>
                  <a:srgbClr val="283149"/>
                </a:solidFill>
                <a:latin typeface="Lucida Sans Unicode"/>
                <a:cs typeface="Lucida Sans Unicode"/>
              </a:rPr>
              <a:t>human</a:t>
            </a:r>
            <a:r>
              <a:rPr sz="2000" spc="-235" dirty="0">
                <a:solidFill>
                  <a:srgbClr val="283149"/>
                </a:solidFill>
                <a:latin typeface="Lucida Sans Unicode"/>
                <a:cs typeface="Lucida Sans Unicode"/>
              </a:rPr>
              <a:t> </a:t>
            </a:r>
            <a:r>
              <a:rPr sz="2000" spc="-135" dirty="0">
                <a:solidFill>
                  <a:srgbClr val="283149"/>
                </a:solidFill>
                <a:latin typeface="Lucida Sans Unicode"/>
                <a:cs typeface="Lucida Sans Unicode"/>
              </a:rPr>
              <a:t>supervision</a:t>
            </a:r>
            <a:endParaRPr sz="2000">
              <a:latin typeface="Lucida Sans Unicode"/>
              <a:cs typeface="Lucida Sans Unicode"/>
            </a:endParaRPr>
          </a:p>
        </p:txBody>
      </p:sp>
      <p:sp>
        <p:nvSpPr>
          <p:cNvPr id="5" name="object 5"/>
          <p:cNvSpPr/>
          <p:nvPr/>
        </p:nvSpPr>
        <p:spPr>
          <a:xfrm>
            <a:off x="3253740" y="1722120"/>
            <a:ext cx="5358765" cy="478790"/>
          </a:xfrm>
          <a:custGeom>
            <a:avLst/>
            <a:gdLst/>
            <a:ahLst/>
            <a:cxnLst/>
            <a:rect l="l" t="t" r="r" b="b"/>
            <a:pathLst>
              <a:path w="5358765" h="478789">
                <a:moveTo>
                  <a:pt x="5358384" y="0"/>
                </a:moveTo>
                <a:lnTo>
                  <a:pt x="0" y="0"/>
                </a:lnTo>
                <a:lnTo>
                  <a:pt x="0" y="478535"/>
                </a:lnTo>
                <a:lnTo>
                  <a:pt x="5358384" y="478535"/>
                </a:lnTo>
                <a:lnTo>
                  <a:pt x="5358384" y="0"/>
                </a:lnTo>
                <a:close/>
              </a:path>
            </a:pathLst>
          </a:custGeom>
          <a:solidFill>
            <a:srgbClr val="FFC000"/>
          </a:solidFill>
        </p:spPr>
        <p:txBody>
          <a:bodyPr wrap="square" lIns="0" tIns="0" rIns="0" bIns="0" rtlCol="0"/>
          <a:lstStyle/>
          <a:p>
            <a:endParaRPr/>
          </a:p>
        </p:txBody>
      </p:sp>
      <p:sp>
        <p:nvSpPr>
          <p:cNvPr id="6" name="object 6"/>
          <p:cNvSpPr txBox="1"/>
          <p:nvPr/>
        </p:nvSpPr>
        <p:spPr>
          <a:xfrm>
            <a:off x="3253740" y="1787651"/>
            <a:ext cx="5358765" cy="413384"/>
          </a:xfrm>
          <a:prstGeom prst="rect">
            <a:avLst/>
          </a:prstGeom>
          <a:solidFill>
            <a:srgbClr val="FFC000"/>
          </a:solidFill>
        </p:spPr>
        <p:txBody>
          <a:bodyPr vert="horz" wrap="square" lIns="0" tIns="12065" rIns="0" bIns="0" rtlCol="0">
            <a:spAutoFit/>
          </a:bodyPr>
          <a:lstStyle/>
          <a:p>
            <a:pPr marL="92710">
              <a:lnSpc>
                <a:spcPct val="100000"/>
              </a:lnSpc>
              <a:spcBef>
                <a:spcPts val="95"/>
              </a:spcBef>
            </a:pPr>
            <a:r>
              <a:rPr sz="2000" spc="-105" dirty="0">
                <a:solidFill>
                  <a:srgbClr val="283149"/>
                </a:solidFill>
                <a:latin typeface="Lucida Sans Unicode"/>
                <a:cs typeface="Lucida Sans Unicode"/>
              </a:rPr>
              <a:t>with</a:t>
            </a:r>
            <a:r>
              <a:rPr sz="2000" spc="-240" dirty="0">
                <a:solidFill>
                  <a:srgbClr val="283149"/>
                </a:solidFill>
                <a:latin typeface="Lucida Sans Unicode"/>
                <a:cs typeface="Lucida Sans Unicode"/>
              </a:rPr>
              <a:t> </a:t>
            </a:r>
            <a:r>
              <a:rPr sz="2000" spc="-95" dirty="0">
                <a:solidFill>
                  <a:srgbClr val="283149"/>
                </a:solidFill>
                <a:latin typeface="Lucida Sans Unicode"/>
                <a:cs typeface="Lucida Sans Unicode"/>
              </a:rPr>
              <a:t>a</a:t>
            </a:r>
            <a:r>
              <a:rPr sz="2000" spc="-235" dirty="0">
                <a:solidFill>
                  <a:srgbClr val="283149"/>
                </a:solidFill>
                <a:latin typeface="Lucida Sans Unicode"/>
                <a:cs typeface="Lucida Sans Unicode"/>
              </a:rPr>
              <a:t> </a:t>
            </a:r>
            <a:r>
              <a:rPr sz="2000" spc="-75" dirty="0">
                <a:solidFill>
                  <a:srgbClr val="283149"/>
                </a:solidFill>
                <a:latin typeface="Lucida Sans Unicode"/>
                <a:cs typeface="Lucida Sans Unicode"/>
              </a:rPr>
              <a:t>“teacher”,</a:t>
            </a:r>
            <a:r>
              <a:rPr sz="2000" spc="-235" dirty="0">
                <a:solidFill>
                  <a:srgbClr val="283149"/>
                </a:solidFill>
                <a:latin typeface="Lucida Sans Unicode"/>
                <a:cs typeface="Lucida Sans Unicode"/>
              </a:rPr>
              <a:t> </a:t>
            </a:r>
            <a:r>
              <a:rPr sz="2000" spc="-100" dirty="0">
                <a:solidFill>
                  <a:srgbClr val="283149"/>
                </a:solidFill>
                <a:latin typeface="Lucida Sans Unicode"/>
                <a:cs typeface="Lucida Sans Unicode"/>
              </a:rPr>
              <a:t>(the</a:t>
            </a:r>
            <a:r>
              <a:rPr sz="2000" spc="-250" dirty="0">
                <a:solidFill>
                  <a:srgbClr val="283149"/>
                </a:solidFill>
                <a:latin typeface="Lucida Sans Unicode"/>
                <a:cs typeface="Lucida Sans Unicode"/>
              </a:rPr>
              <a:t> </a:t>
            </a:r>
            <a:r>
              <a:rPr sz="2000" spc="-130" dirty="0">
                <a:solidFill>
                  <a:srgbClr val="283149"/>
                </a:solidFill>
                <a:latin typeface="Lucida Sans Unicode"/>
                <a:cs typeface="Lucida Sans Unicode"/>
              </a:rPr>
              <a:t>training</a:t>
            </a:r>
            <a:r>
              <a:rPr sz="2000" spc="-215" dirty="0">
                <a:solidFill>
                  <a:srgbClr val="283149"/>
                </a:solidFill>
                <a:latin typeface="Lucida Sans Unicode"/>
                <a:cs typeface="Lucida Sans Unicode"/>
              </a:rPr>
              <a:t> </a:t>
            </a:r>
            <a:r>
              <a:rPr sz="2000" spc="-125" dirty="0">
                <a:solidFill>
                  <a:srgbClr val="283149"/>
                </a:solidFill>
                <a:latin typeface="Lucida Sans Unicode"/>
                <a:cs typeface="Lucida Sans Unicode"/>
              </a:rPr>
              <a:t>set</a:t>
            </a:r>
            <a:r>
              <a:rPr sz="2000" spc="-235" dirty="0">
                <a:solidFill>
                  <a:srgbClr val="283149"/>
                </a:solidFill>
                <a:latin typeface="Lucida Sans Unicode"/>
                <a:cs typeface="Lucida Sans Unicode"/>
              </a:rPr>
              <a:t> </a:t>
            </a:r>
            <a:r>
              <a:rPr sz="2000" spc="-135" dirty="0">
                <a:solidFill>
                  <a:srgbClr val="283149"/>
                </a:solidFill>
                <a:latin typeface="Lucida Sans Unicode"/>
                <a:cs typeface="Lucida Sans Unicode"/>
              </a:rPr>
              <a:t>is</a:t>
            </a:r>
            <a:r>
              <a:rPr sz="2000" spc="-250" dirty="0">
                <a:solidFill>
                  <a:srgbClr val="283149"/>
                </a:solidFill>
                <a:latin typeface="Lucida Sans Unicode"/>
                <a:cs typeface="Lucida Sans Unicode"/>
              </a:rPr>
              <a:t> </a:t>
            </a:r>
            <a:r>
              <a:rPr sz="2000" spc="-105" dirty="0">
                <a:solidFill>
                  <a:srgbClr val="283149"/>
                </a:solidFill>
                <a:latin typeface="Lucida Sans Unicode"/>
                <a:cs typeface="Lucida Sans Unicode"/>
              </a:rPr>
              <a:t>labeled)</a:t>
            </a:r>
            <a:endParaRPr sz="2000">
              <a:latin typeface="Lucida Sans Unicode"/>
              <a:cs typeface="Lucida Sans Unicode"/>
            </a:endParaRPr>
          </a:p>
        </p:txBody>
      </p:sp>
      <p:sp>
        <p:nvSpPr>
          <p:cNvPr id="7" name="object 7"/>
          <p:cNvSpPr/>
          <p:nvPr/>
        </p:nvSpPr>
        <p:spPr>
          <a:xfrm>
            <a:off x="711708" y="2269235"/>
            <a:ext cx="7962900" cy="478790"/>
          </a:xfrm>
          <a:custGeom>
            <a:avLst/>
            <a:gdLst/>
            <a:ahLst/>
            <a:cxnLst/>
            <a:rect l="l" t="t" r="r" b="b"/>
            <a:pathLst>
              <a:path w="7962900" h="478789">
                <a:moveTo>
                  <a:pt x="7962900" y="0"/>
                </a:moveTo>
                <a:lnTo>
                  <a:pt x="0" y="0"/>
                </a:lnTo>
                <a:lnTo>
                  <a:pt x="0" y="478536"/>
                </a:lnTo>
                <a:lnTo>
                  <a:pt x="7962900" y="478536"/>
                </a:lnTo>
                <a:lnTo>
                  <a:pt x="7962900" y="0"/>
                </a:lnTo>
                <a:close/>
              </a:path>
            </a:pathLst>
          </a:custGeom>
          <a:solidFill>
            <a:srgbClr val="EED1D1"/>
          </a:solidFill>
        </p:spPr>
        <p:txBody>
          <a:bodyPr wrap="square" lIns="0" tIns="0" rIns="0" bIns="0" rtlCol="0"/>
          <a:lstStyle/>
          <a:p>
            <a:endParaRPr/>
          </a:p>
        </p:txBody>
      </p:sp>
      <p:sp>
        <p:nvSpPr>
          <p:cNvPr id="8" name="object 8"/>
          <p:cNvSpPr txBox="1"/>
          <p:nvPr/>
        </p:nvSpPr>
        <p:spPr>
          <a:xfrm>
            <a:off x="711708" y="2269235"/>
            <a:ext cx="7962900" cy="414655"/>
          </a:xfrm>
          <a:prstGeom prst="rect">
            <a:avLst/>
          </a:prstGeom>
          <a:solidFill>
            <a:srgbClr val="EED1D1"/>
          </a:solidFill>
        </p:spPr>
        <p:txBody>
          <a:bodyPr vert="horz" wrap="square" lIns="0" tIns="78105" rIns="0" bIns="0" rtlCol="0">
            <a:spAutoFit/>
          </a:bodyPr>
          <a:lstStyle/>
          <a:p>
            <a:pPr marL="90805">
              <a:lnSpc>
                <a:spcPct val="100000"/>
              </a:lnSpc>
              <a:spcBef>
                <a:spcPts val="615"/>
              </a:spcBef>
            </a:pPr>
            <a:r>
              <a:rPr sz="2000" spc="-204" dirty="0">
                <a:solidFill>
                  <a:srgbClr val="283149"/>
                </a:solidFill>
                <a:latin typeface="Lucida Sans Unicode"/>
                <a:cs typeface="Lucida Sans Unicode"/>
              </a:rPr>
              <a:t>2.</a:t>
            </a:r>
            <a:r>
              <a:rPr sz="2000" spc="-235" dirty="0">
                <a:solidFill>
                  <a:srgbClr val="283149"/>
                </a:solidFill>
                <a:latin typeface="Lucida Sans Unicode"/>
                <a:cs typeface="Lucida Sans Unicode"/>
              </a:rPr>
              <a:t> </a:t>
            </a:r>
            <a:r>
              <a:rPr sz="2000" spc="-135" dirty="0">
                <a:solidFill>
                  <a:srgbClr val="283149"/>
                </a:solidFill>
                <a:latin typeface="Lucida Sans Unicode"/>
                <a:cs typeface="Lucida Sans Unicode"/>
              </a:rPr>
              <a:t>Unsupervised</a:t>
            </a:r>
            <a:r>
              <a:rPr sz="2000" spc="-250" dirty="0">
                <a:solidFill>
                  <a:srgbClr val="283149"/>
                </a:solidFill>
                <a:latin typeface="Lucida Sans Unicode"/>
                <a:cs typeface="Lucida Sans Unicode"/>
              </a:rPr>
              <a:t> </a:t>
            </a:r>
            <a:r>
              <a:rPr sz="2000" spc="-135" dirty="0">
                <a:solidFill>
                  <a:srgbClr val="283149"/>
                </a:solidFill>
                <a:latin typeface="Lucida Sans Unicode"/>
                <a:cs typeface="Lucida Sans Unicode"/>
              </a:rPr>
              <a:t>Learning:</a:t>
            </a:r>
            <a:r>
              <a:rPr sz="2000" spc="-210" dirty="0">
                <a:solidFill>
                  <a:srgbClr val="283149"/>
                </a:solidFill>
                <a:latin typeface="Lucida Sans Unicode"/>
                <a:cs typeface="Lucida Sans Unicode"/>
              </a:rPr>
              <a:t> </a:t>
            </a:r>
            <a:r>
              <a:rPr sz="2000" spc="-135" dirty="0">
                <a:solidFill>
                  <a:srgbClr val="283149"/>
                </a:solidFill>
                <a:latin typeface="Lucida Sans Unicode"/>
                <a:cs typeface="Lucida Sans Unicode"/>
              </a:rPr>
              <a:t>machine</a:t>
            </a:r>
            <a:r>
              <a:rPr sz="2000" spc="-235" dirty="0">
                <a:solidFill>
                  <a:srgbClr val="283149"/>
                </a:solidFill>
                <a:latin typeface="Lucida Sans Unicode"/>
                <a:cs typeface="Lucida Sans Unicode"/>
              </a:rPr>
              <a:t> </a:t>
            </a:r>
            <a:r>
              <a:rPr sz="2000" spc="-135" dirty="0">
                <a:solidFill>
                  <a:srgbClr val="283149"/>
                </a:solidFill>
                <a:latin typeface="Lucida Sans Unicode"/>
                <a:cs typeface="Lucida Sans Unicode"/>
              </a:rPr>
              <a:t>is</a:t>
            </a:r>
            <a:r>
              <a:rPr sz="2000" spc="-235" dirty="0">
                <a:solidFill>
                  <a:srgbClr val="283149"/>
                </a:solidFill>
                <a:latin typeface="Lucida Sans Unicode"/>
                <a:cs typeface="Lucida Sans Unicode"/>
              </a:rPr>
              <a:t> </a:t>
            </a:r>
            <a:r>
              <a:rPr sz="2000" spc="-114" dirty="0">
                <a:solidFill>
                  <a:srgbClr val="283149"/>
                </a:solidFill>
                <a:latin typeface="Lucida Sans Unicode"/>
                <a:cs typeface="Lucida Sans Unicode"/>
              </a:rPr>
              <a:t>trained</a:t>
            </a:r>
            <a:r>
              <a:rPr sz="2000" spc="-229" dirty="0">
                <a:solidFill>
                  <a:srgbClr val="283149"/>
                </a:solidFill>
                <a:latin typeface="Lucida Sans Unicode"/>
                <a:cs typeface="Lucida Sans Unicode"/>
              </a:rPr>
              <a:t> </a:t>
            </a:r>
            <a:r>
              <a:rPr sz="2000" spc="-110" dirty="0">
                <a:solidFill>
                  <a:srgbClr val="283149"/>
                </a:solidFill>
                <a:latin typeface="Lucida Sans Unicode"/>
                <a:cs typeface="Lucida Sans Unicode"/>
              </a:rPr>
              <a:t>with</a:t>
            </a:r>
            <a:r>
              <a:rPr sz="2000" spc="-110" dirty="0">
                <a:solidFill>
                  <a:srgbClr val="FF0000"/>
                </a:solidFill>
                <a:latin typeface="Lucida Sans Unicode"/>
                <a:cs typeface="Lucida Sans Unicode"/>
              </a:rPr>
              <a:t>out</a:t>
            </a:r>
            <a:r>
              <a:rPr sz="2000" spc="-254" dirty="0">
                <a:solidFill>
                  <a:srgbClr val="FF0000"/>
                </a:solidFill>
                <a:latin typeface="Lucida Sans Unicode"/>
                <a:cs typeface="Lucida Sans Unicode"/>
              </a:rPr>
              <a:t> </a:t>
            </a:r>
            <a:r>
              <a:rPr sz="2000" spc="-150" dirty="0">
                <a:solidFill>
                  <a:srgbClr val="283149"/>
                </a:solidFill>
                <a:latin typeface="Lucida Sans Unicode"/>
                <a:cs typeface="Lucida Sans Unicode"/>
              </a:rPr>
              <a:t>human</a:t>
            </a:r>
            <a:r>
              <a:rPr sz="2000" spc="-220" dirty="0">
                <a:solidFill>
                  <a:srgbClr val="283149"/>
                </a:solidFill>
                <a:latin typeface="Lucida Sans Unicode"/>
                <a:cs typeface="Lucida Sans Unicode"/>
              </a:rPr>
              <a:t> </a:t>
            </a:r>
            <a:r>
              <a:rPr sz="2000" spc="-135" dirty="0">
                <a:solidFill>
                  <a:srgbClr val="283149"/>
                </a:solidFill>
                <a:latin typeface="Lucida Sans Unicode"/>
                <a:cs typeface="Lucida Sans Unicode"/>
              </a:rPr>
              <a:t>supervision</a:t>
            </a:r>
            <a:endParaRPr sz="2000">
              <a:latin typeface="Lucida Sans Unicode"/>
              <a:cs typeface="Lucida Sans Unicode"/>
            </a:endParaRPr>
          </a:p>
        </p:txBody>
      </p:sp>
      <p:sp>
        <p:nvSpPr>
          <p:cNvPr id="9" name="object 9"/>
          <p:cNvSpPr/>
          <p:nvPr/>
        </p:nvSpPr>
        <p:spPr>
          <a:xfrm>
            <a:off x="3253740" y="2683764"/>
            <a:ext cx="5645150" cy="477520"/>
          </a:xfrm>
          <a:custGeom>
            <a:avLst/>
            <a:gdLst/>
            <a:ahLst/>
            <a:cxnLst/>
            <a:rect l="l" t="t" r="r" b="b"/>
            <a:pathLst>
              <a:path w="5645150" h="477519">
                <a:moveTo>
                  <a:pt x="5644896" y="0"/>
                </a:moveTo>
                <a:lnTo>
                  <a:pt x="0" y="0"/>
                </a:lnTo>
                <a:lnTo>
                  <a:pt x="0" y="477012"/>
                </a:lnTo>
                <a:lnTo>
                  <a:pt x="5644896" y="477012"/>
                </a:lnTo>
                <a:lnTo>
                  <a:pt x="5644896" y="0"/>
                </a:lnTo>
                <a:close/>
              </a:path>
            </a:pathLst>
          </a:custGeom>
          <a:solidFill>
            <a:srgbClr val="EED1D1"/>
          </a:solidFill>
        </p:spPr>
        <p:txBody>
          <a:bodyPr wrap="square" lIns="0" tIns="0" rIns="0" bIns="0" rtlCol="0"/>
          <a:lstStyle/>
          <a:p>
            <a:endParaRPr/>
          </a:p>
        </p:txBody>
      </p:sp>
      <p:sp>
        <p:nvSpPr>
          <p:cNvPr id="10" name="object 10"/>
          <p:cNvSpPr txBox="1"/>
          <p:nvPr/>
        </p:nvSpPr>
        <p:spPr>
          <a:xfrm>
            <a:off x="3253740" y="2747772"/>
            <a:ext cx="5645150" cy="413384"/>
          </a:xfrm>
          <a:prstGeom prst="rect">
            <a:avLst/>
          </a:prstGeom>
        </p:spPr>
        <p:txBody>
          <a:bodyPr vert="horz" wrap="square" lIns="0" tIns="12700" rIns="0" bIns="0" rtlCol="0">
            <a:spAutoFit/>
          </a:bodyPr>
          <a:lstStyle/>
          <a:p>
            <a:pPr marL="92710">
              <a:lnSpc>
                <a:spcPct val="100000"/>
              </a:lnSpc>
              <a:spcBef>
                <a:spcPts val="100"/>
              </a:spcBef>
            </a:pPr>
            <a:r>
              <a:rPr sz="2000" spc="-114" dirty="0">
                <a:solidFill>
                  <a:srgbClr val="283149"/>
                </a:solidFill>
                <a:latin typeface="Lucida Sans Unicode"/>
                <a:cs typeface="Lucida Sans Unicode"/>
              </a:rPr>
              <a:t>with</a:t>
            </a:r>
            <a:r>
              <a:rPr sz="2000" spc="-114" dirty="0">
                <a:solidFill>
                  <a:srgbClr val="FF0000"/>
                </a:solidFill>
                <a:latin typeface="Lucida Sans Unicode"/>
                <a:cs typeface="Lucida Sans Unicode"/>
              </a:rPr>
              <a:t>out</a:t>
            </a:r>
            <a:r>
              <a:rPr sz="2000" spc="-250" dirty="0">
                <a:solidFill>
                  <a:srgbClr val="FF0000"/>
                </a:solidFill>
                <a:latin typeface="Lucida Sans Unicode"/>
                <a:cs typeface="Lucida Sans Unicode"/>
              </a:rPr>
              <a:t> </a:t>
            </a:r>
            <a:r>
              <a:rPr sz="2000" spc="-95" dirty="0">
                <a:solidFill>
                  <a:srgbClr val="283149"/>
                </a:solidFill>
                <a:latin typeface="Lucida Sans Unicode"/>
                <a:cs typeface="Lucida Sans Unicode"/>
              </a:rPr>
              <a:t>a</a:t>
            </a:r>
            <a:r>
              <a:rPr sz="2000" spc="-229" dirty="0">
                <a:solidFill>
                  <a:srgbClr val="283149"/>
                </a:solidFill>
                <a:latin typeface="Lucida Sans Unicode"/>
                <a:cs typeface="Lucida Sans Unicode"/>
              </a:rPr>
              <a:t> </a:t>
            </a:r>
            <a:r>
              <a:rPr sz="2000" spc="-75" dirty="0">
                <a:solidFill>
                  <a:srgbClr val="283149"/>
                </a:solidFill>
                <a:latin typeface="Lucida Sans Unicode"/>
                <a:cs typeface="Lucida Sans Unicode"/>
              </a:rPr>
              <a:t>“teacher”,</a:t>
            </a:r>
            <a:r>
              <a:rPr sz="2000" spc="-240" dirty="0">
                <a:solidFill>
                  <a:srgbClr val="283149"/>
                </a:solidFill>
                <a:latin typeface="Lucida Sans Unicode"/>
                <a:cs typeface="Lucida Sans Unicode"/>
              </a:rPr>
              <a:t> </a:t>
            </a:r>
            <a:r>
              <a:rPr sz="2000" spc="-100" dirty="0">
                <a:solidFill>
                  <a:srgbClr val="283149"/>
                </a:solidFill>
                <a:latin typeface="Lucida Sans Unicode"/>
                <a:cs typeface="Lucida Sans Unicode"/>
              </a:rPr>
              <a:t>(the</a:t>
            </a:r>
            <a:r>
              <a:rPr sz="2000" spc="-250" dirty="0">
                <a:solidFill>
                  <a:srgbClr val="283149"/>
                </a:solidFill>
                <a:latin typeface="Lucida Sans Unicode"/>
                <a:cs typeface="Lucida Sans Unicode"/>
              </a:rPr>
              <a:t> </a:t>
            </a:r>
            <a:r>
              <a:rPr sz="2000" spc="-130" dirty="0">
                <a:solidFill>
                  <a:srgbClr val="283149"/>
                </a:solidFill>
                <a:latin typeface="Lucida Sans Unicode"/>
                <a:cs typeface="Lucida Sans Unicode"/>
              </a:rPr>
              <a:t>training</a:t>
            </a:r>
            <a:r>
              <a:rPr sz="2000" spc="-215" dirty="0">
                <a:solidFill>
                  <a:srgbClr val="283149"/>
                </a:solidFill>
                <a:latin typeface="Lucida Sans Unicode"/>
                <a:cs typeface="Lucida Sans Unicode"/>
              </a:rPr>
              <a:t> </a:t>
            </a:r>
            <a:r>
              <a:rPr sz="2000" spc="-125" dirty="0">
                <a:solidFill>
                  <a:srgbClr val="283149"/>
                </a:solidFill>
                <a:latin typeface="Lucida Sans Unicode"/>
                <a:cs typeface="Lucida Sans Unicode"/>
              </a:rPr>
              <a:t>set</a:t>
            </a:r>
            <a:r>
              <a:rPr sz="2000" spc="-235" dirty="0">
                <a:solidFill>
                  <a:srgbClr val="283149"/>
                </a:solidFill>
                <a:latin typeface="Lucida Sans Unicode"/>
                <a:cs typeface="Lucida Sans Unicode"/>
              </a:rPr>
              <a:t> </a:t>
            </a:r>
            <a:r>
              <a:rPr sz="2000" spc="-135" dirty="0">
                <a:solidFill>
                  <a:srgbClr val="283149"/>
                </a:solidFill>
                <a:latin typeface="Lucida Sans Unicode"/>
                <a:cs typeface="Lucida Sans Unicode"/>
              </a:rPr>
              <a:t>is</a:t>
            </a:r>
            <a:r>
              <a:rPr sz="2000" spc="-225" dirty="0">
                <a:solidFill>
                  <a:srgbClr val="283149"/>
                </a:solidFill>
                <a:latin typeface="Lucida Sans Unicode"/>
                <a:cs typeface="Lucida Sans Unicode"/>
              </a:rPr>
              <a:t> </a:t>
            </a:r>
            <a:r>
              <a:rPr sz="2000" spc="-120" dirty="0">
                <a:solidFill>
                  <a:srgbClr val="FF0000"/>
                </a:solidFill>
                <a:latin typeface="Lucida Sans Unicode"/>
                <a:cs typeface="Lucida Sans Unicode"/>
              </a:rPr>
              <a:t>not</a:t>
            </a:r>
            <a:r>
              <a:rPr sz="2000" spc="-225" dirty="0">
                <a:solidFill>
                  <a:srgbClr val="FF0000"/>
                </a:solidFill>
                <a:latin typeface="Lucida Sans Unicode"/>
                <a:cs typeface="Lucida Sans Unicode"/>
              </a:rPr>
              <a:t> </a:t>
            </a:r>
            <a:r>
              <a:rPr sz="2000" spc="-105" dirty="0">
                <a:solidFill>
                  <a:srgbClr val="283149"/>
                </a:solidFill>
                <a:latin typeface="Lucida Sans Unicode"/>
                <a:cs typeface="Lucida Sans Unicode"/>
              </a:rPr>
              <a:t>labeled)</a:t>
            </a:r>
            <a:endParaRPr sz="2000">
              <a:latin typeface="Lucida Sans Unicode"/>
              <a:cs typeface="Lucida Sans Unicode"/>
            </a:endParaRPr>
          </a:p>
        </p:txBody>
      </p:sp>
      <p:sp>
        <p:nvSpPr>
          <p:cNvPr id="12" name="object 12"/>
          <p:cNvSpPr txBox="1"/>
          <p:nvPr/>
        </p:nvSpPr>
        <p:spPr>
          <a:xfrm>
            <a:off x="8851138" y="4878337"/>
            <a:ext cx="203835" cy="213360"/>
          </a:xfrm>
          <a:prstGeom prst="rect">
            <a:avLst/>
          </a:prstGeom>
        </p:spPr>
        <p:txBody>
          <a:bodyPr vert="horz" wrap="square" lIns="0" tIns="36830" rIns="0" bIns="0" rtlCol="0">
            <a:spAutoFit/>
          </a:bodyPr>
          <a:lstStyle/>
          <a:p>
            <a:pPr marL="42545">
              <a:lnSpc>
                <a:spcPct val="100000"/>
              </a:lnSpc>
              <a:spcBef>
                <a:spcPts val="290"/>
              </a:spcBef>
            </a:pPr>
            <a:fld id="{81D60167-4931-47E6-BA6A-407CBD079E47}" type="slidenum">
              <a:rPr sz="1000" spc="-45" dirty="0">
                <a:solidFill>
                  <a:srgbClr val="FFFFFF"/>
                </a:solidFill>
                <a:latin typeface="Trebuchet MS"/>
                <a:cs typeface="Trebuchet MS"/>
              </a:rPr>
              <a:t>80</a:t>
            </a:fld>
            <a:endParaRPr sz="1000">
              <a:latin typeface="Trebuchet MS"/>
              <a:cs typeface="Trebuchet MS"/>
            </a:endParaRPr>
          </a:p>
        </p:txBody>
      </p:sp>
      <p:sp>
        <p:nvSpPr>
          <p:cNvPr id="11" name="object 11"/>
          <p:cNvSpPr txBox="1"/>
          <p:nvPr/>
        </p:nvSpPr>
        <p:spPr>
          <a:xfrm>
            <a:off x="790143" y="3279241"/>
            <a:ext cx="2855595" cy="862965"/>
          </a:xfrm>
          <a:prstGeom prst="rect">
            <a:avLst/>
          </a:prstGeom>
        </p:spPr>
        <p:txBody>
          <a:bodyPr vert="horz" wrap="square" lIns="0" tIns="156845" rIns="0" bIns="0" rtlCol="0">
            <a:spAutoFit/>
          </a:bodyPr>
          <a:lstStyle/>
          <a:p>
            <a:pPr marL="267335" indent="-255270">
              <a:lnSpc>
                <a:spcPct val="100000"/>
              </a:lnSpc>
              <a:spcBef>
                <a:spcPts val="1235"/>
              </a:spcBef>
              <a:buAutoNum type="arabicPeriod" startAt="3"/>
              <a:tabLst>
                <a:tab pos="267970" algn="l"/>
              </a:tabLst>
            </a:pPr>
            <a:r>
              <a:rPr sz="1800" spc="-5" dirty="0">
                <a:latin typeface="Arial MT"/>
                <a:cs typeface="Arial MT"/>
              </a:rPr>
              <a:t>Semisupervised</a:t>
            </a:r>
            <a:r>
              <a:rPr sz="1800" spc="-45" dirty="0">
                <a:latin typeface="Arial MT"/>
                <a:cs typeface="Arial MT"/>
              </a:rPr>
              <a:t> </a:t>
            </a:r>
            <a:r>
              <a:rPr sz="1800" spc="-5" dirty="0">
                <a:latin typeface="Arial MT"/>
                <a:cs typeface="Arial MT"/>
              </a:rPr>
              <a:t>Learning</a:t>
            </a:r>
            <a:endParaRPr sz="1800">
              <a:latin typeface="Arial MT"/>
              <a:cs typeface="Arial MT"/>
            </a:endParaRPr>
          </a:p>
          <a:p>
            <a:pPr marL="266700" indent="-254635">
              <a:lnSpc>
                <a:spcPct val="100000"/>
              </a:lnSpc>
              <a:spcBef>
                <a:spcPts val="1140"/>
              </a:spcBef>
              <a:buAutoNum type="arabicPeriod" startAt="3"/>
              <a:tabLst>
                <a:tab pos="267335" algn="l"/>
              </a:tabLst>
            </a:pPr>
            <a:r>
              <a:rPr sz="1800" spc="-5" dirty="0">
                <a:latin typeface="Arial MT"/>
                <a:cs typeface="Arial MT"/>
              </a:rPr>
              <a:t>Reinforcement</a:t>
            </a:r>
            <a:r>
              <a:rPr sz="1800" spc="-55" dirty="0">
                <a:latin typeface="Arial MT"/>
                <a:cs typeface="Arial MT"/>
              </a:rPr>
              <a:t> </a:t>
            </a:r>
            <a:r>
              <a:rPr sz="1800" spc="-5" dirty="0">
                <a:latin typeface="Arial MT"/>
                <a:cs typeface="Arial MT"/>
              </a:rPr>
              <a:t>Learning</a:t>
            </a:r>
            <a:endParaRPr sz="1800">
              <a:latin typeface="Arial MT"/>
              <a:cs typeface="Arial M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80423" y="4633671"/>
            <a:ext cx="85725" cy="177800"/>
          </a:xfrm>
          <a:prstGeom prst="rect">
            <a:avLst/>
          </a:prstGeom>
        </p:spPr>
        <p:txBody>
          <a:bodyPr vert="horz" wrap="square" lIns="0" tIns="12065" rIns="0" bIns="0" rtlCol="0">
            <a:spAutoFit/>
          </a:bodyPr>
          <a:lstStyle/>
          <a:p>
            <a:pPr marL="12700">
              <a:lnSpc>
                <a:spcPct val="100000"/>
              </a:lnSpc>
              <a:spcBef>
                <a:spcPts val="95"/>
              </a:spcBef>
            </a:pPr>
            <a:r>
              <a:rPr sz="1000" spc="-55" dirty="0">
                <a:solidFill>
                  <a:srgbClr val="FFFFFF"/>
                </a:solidFill>
                <a:latin typeface="Trebuchet MS"/>
                <a:cs typeface="Trebuchet MS"/>
              </a:rPr>
              <a:t>5</a:t>
            </a:r>
            <a:endParaRPr sz="1000">
              <a:latin typeface="Trebuchet MS"/>
              <a:cs typeface="Trebuchet MS"/>
            </a:endParaRPr>
          </a:p>
        </p:txBody>
      </p:sp>
      <p:grpSp>
        <p:nvGrpSpPr>
          <p:cNvPr id="3" name="object 3"/>
          <p:cNvGrpSpPr/>
          <p:nvPr/>
        </p:nvGrpSpPr>
        <p:grpSpPr>
          <a:xfrm>
            <a:off x="2969005" y="451104"/>
            <a:ext cx="3215640" cy="1536700"/>
            <a:chOff x="2969005" y="451104"/>
            <a:chExt cx="3215640" cy="1536700"/>
          </a:xfrm>
        </p:grpSpPr>
        <p:pic>
          <p:nvPicPr>
            <p:cNvPr id="4" name="object 4"/>
            <p:cNvPicPr/>
            <p:nvPr/>
          </p:nvPicPr>
          <p:blipFill>
            <a:blip r:embed="rId2" cstate="print"/>
            <a:stretch>
              <a:fillRect/>
            </a:stretch>
          </p:blipFill>
          <p:spPr>
            <a:xfrm>
              <a:off x="3703319" y="451104"/>
              <a:ext cx="1744979" cy="1536192"/>
            </a:xfrm>
            <a:prstGeom prst="rect">
              <a:avLst/>
            </a:prstGeom>
          </p:spPr>
        </p:pic>
        <p:sp>
          <p:nvSpPr>
            <p:cNvPr id="5" name="object 5"/>
            <p:cNvSpPr/>
            <p:nvPr/>
          </p:nvSpPr>
          <p:spPr>
            <a:xfrm>
              <a:off x="2981705" y="770381"/>
              <a:ext cx="451484" cy="280670"/>
            </a:xfrm>
            <a:custGeom>
              <a:avLst/>
              <a:gdLst/>
              <a:ahLst/>
              <a:cxnLst/>
              <a:rect l="l" t="t" r="r" b="b"/>
              <a:pathLst>
                <a:path w="451485" h="280669">
                  <a:moveTo>
                    <a:pt x="310895" y="0"/>
                  </a:moveTo>
                  <a:lnTo>
                    <a:pt x="310895" y="70103"/>
                  </a:lnTo>
                  <a:lnTo>
                    <a:pt x="0" y="70103"/>
                  </a:lnTo>
                  <a:lnTo>
                    <a:pt x="0" y="210312"/>
                  </a:lnTo>
                  <a:lnTo>
                    <a:pt x="310895" y="210312"/>
                  </a:lnTo>
                  <a:lnTo>
                    <a:pt x="310895" y="280415"/>
                  </a:lnTo>
                  <a:lnTo>
                    <a:pt x="451104" y="140207"/>
                  </a:lnTo>
                  <a:lnTo>
                    <a:pt x="310895" y="0"/>
                  </a:lnTo>
                  <a:close/>
                </a:path>
              </a:pathLst>
            </a:custGeom>
            <a:solidFill>
              <a:srgbClr val="3981B9"/>
            </a:solidFill>
          </p:spPr>
          <p:txBody>
            <a:bodyPr wrap="square" lIns="0" tIns="0" rIns="0" bIns="0" rtlCol="0"/>
            <a:lstStyle/>
            <a:p>
              <a:endParaRPr/>
            </a:p>
          </p:txBody>
        </p:sp>
        <p:sp>
          <p:nvSpPr>
            <p:cNvPr id="6" name="object 6"/>
            <p:cNvSpPr/>
            <p:nvPr/>
          </p:nvSpPr>
          <p:spPr>
            <a:xfrm>
              <a:off x="2981705" y="770381"/>
              <a:ext cx="451484" cy="280670"/>
            </a:xfrm>
            <a:custGeom>
              <a:avLst/>
              <a:gdLst/>
              <a:ahLst/>
              <a:cxnLst/>
              <a:rect l="l" t="t" r="r" b="b"/>
              <a:pathLst>
                <a:path w="451485" h="280669">
                  <a:moveTo>
                    <a:pt x="0" y="70103"/>
                  </a:moveTo>
                  <a:lnTo>
                    <a:pt x="310895" y="70103"/>
                  </a:lnTo>
                  <a:lnTo>
                    <a:pt x="310895" y="0"/>
                  </a:lnTo>
                  <a:lnTo>
                    <a:pt x="451104" y="140207"/>
                  </a:lnTo>
                  <a:lnTo>
                    <a:pt x="310895" y="280415"/>
                  </a:lnTo>
                  <a:lnTo>
                    <a:pt x="310895" y="210312"/>
                  </a:lnTo>
                  <a:lnTo>
                    <a:pt x="0" y="210312"/>
                  </a:lnTo>
                  <a:lnTo>
                    <a:pt x="0" y="70103"/>
                  </a:lnTo>
                  <a:close/>
                </a:path>
              </a:pathLst>
            </a:custGeom>
            <a:ln w="25400">
              <a:solidFill>
                <a:srgbClr val="285D87"/>
              </a:solidFill>
            </a:ln>
          </p:spPr>
          <p:txBody>
            <a:bodyPr wrap="square" lIns="0" tIns="0" rIns="0" bIns="0" rtlCol="0"/>
            <a:lstStyle/>
            <a:p>
              <a:endParaRPr/>
            </a:p>
          </p:txBody>
        </p:sp>
        <p:sp>
          <p:nvSpPr>
            <p:cNvPr id="7" name="object 7"/>
            <p:cNvSpPr/>
            <p:nvPr/>
          </p:nvSpPr>
          <p:spPr>
            <a:xfrm>
              <a:off x="5720333" y="939545"/>
              <a:ext cx="451484" cy="280670"/>
            </a:xfrm>
            <a:custGeom>
              <a:avLst/>
              <a:gdLst/>
              <a:ahLst/>
              <a:cxnLst/>
              <a:rect l="l" t="t" r="r" b="b"/>
              <a:pathLst>
                <a:path w="451485" h="280669">
                  <a:moveTo>
                    <a:pt x="310895" y="0"/>
                  </a:moveTo>
                  <a:lnTo>
                    <a:pt x="310895" y="70103"/>
                  </a:lnTo>
                  <a:lnTo>
                    <a:pt x="0" y="70103"/>
                  </a:lnTo>
                  <a:lnTo>
                    <a:pt x="0" y="210312"/>
                  </a:lnTo>
                  <a:lnTo>
                    <a:pt x="310895" y="210312"/>
                  </a:lnTo>
                  <a:lnTo>
                    <a:pt x="310895" y="280415"/>
                  </a:lnTo>
                  <a:lnTo>
                    <a:pt x="451103" y="140207"/>
                  </a:lnTo>
                  <a:lnTo>
                    <a:pt x="310895" y="0"/>
                  </a:lnTo>
                  <a:close/>
                </a:path>
              </a:pathLst>
            </a:custGeom>
            <a:solidFill>
              <a:srgbClr val="3981B9"/>
            </a:solidFill>
          </p:spPr>
          <p:txBody>
            <a:bodyPr wrap="square" lIns="0" tIns="0" rIns="0" bIns="0" rtlCol="0"/>
            <a:lstStyle/>
            <a:p>
              <a:endParaRPr/>
            </a:p>
          </p:txBody>
        </p:sp>
        <p:sp>
          <p:nvSpPr>
            <p:cNvPr id="8" name="object 8"/>
            <p:cNvSpPr/>
            <p:nvPr/>
          </p:nvSpPr>
          <p:spPr>
            <a:xfrm>
              <a:off x="5720333" y="939545"/>
              <a:ext cx="451484" cy="280670"/>
            </a:xfrm>
            <a:custGeom>
              <a:avLst/>
              <a:gdLst/>
              <a:ahLst/>
              <a:cxnLst/>
              <a:rect l="l" t="t" r="r" b="b"/>
              <a:pathLst>
                <a:path w="451485" h="280669">
                  <a:moveTo>
                    <a:pt x="0" y="70103"/>
                  </a:moveTo>
                  <a:lnTo>
                    <a:pt x="310895" y="70103"/>
                  </a:lnTo>
                  <a:lnTo>
                    <a:pt x="310895" y="0"/>
                  </a:lnTo>
                  <a:lnTo>
                    <a:pt x="451103" y="140207"/>
                  </a:lnTo>
                  <a:lnTo>
                    <a:pt x="310895" y="280415"/>
                  </a:lnTo>
                  <a:lnTo>
                    <a:pt x="310895" y="210312"/>
                  </a:lnTo>
                  <a:lnTo>
                    <a:pt x="0" y="210312"/>
                  </a:lnTo>
                  <a:lnTo>
                    <a:pt x="0" y="70103"/>
                  </a:lnTo>
                  <a:close/>
                </a:path>
              </a:pathLst>
            </a:custGeom>
            <a:ln w="25400">
              <a:solidFill>
                <a:srgbClr val="285D87"/>
              </a:solidFill>
            </a:ln>
          </p:spPr>
          <p:txBody>
            <a:bodyPr wrap="square" lIns="0" tIns="0" rIns="0" bIns="0" rtlCol="0"/>
            <a:lstStyle/>
            <a:p>
              <a:endParaRPr/>
            </a:p>
          </p:txBody>
        </p:sp>
        <p:sp>
          <p:nvSpPr>
            <p:cNvPr id="9" name="object 9"/>
            <p:cNvSpPr/>
            <p:nvPr/>
          </p:nvSpPr>
          <p:spPr>
            <a:xfrm>
              <a:off x="2981705" y="1300734"/>
              <a:ext cx="451484" cy="280670"/>
            </a:xfrm>
            <a:custGeom>
              <a:avLst/>
              <a:gdLst/>
              <a:ahLst/>
              <a:cxnLst/>
              <a:rect l="l" t="t" r="r" b="b"/>
              <a:pathLst>
                <a:path w="451485" h="280669">
                  <a:moveTo>
                    <a:pt x="310895" y="0"/>
                  </a:moveTo>
                  <a:lnTo>
                    <a:pt x="310895" y="70103"/>
                  </a:lnTo>
                  <a:lnTo>
                    <a:pt x="0" y="70103"/>
                  </a:lnTo>
                  <a:lnTo>
                    <a:pt x="0" y="210312"/>
                  </a:lnTo>
                  <a:lnTo>
                    <a:pt x="310895" y="210312"/>
                  </a:lnTo>
                  <a:lnTo>
                    <a:pt x="310895" y="280415"/>
                  </a:lnTo>
                  <a:lnTo>
                    <a:pt x="451104" y="140207"/>
                  </a:lnTo>
                  <a:lnTo>
                    <a:pt x="310895" y="0"/>
                  </a:lnTo>
                  <a:close/>
                </a:path>
              </a:pathLst>
            </a:custGeom>
            <a:solidFill>
              <a:srgbClr val="3981B9"/>
            </a:solidFill>
          </p:spPr>
          <p:txBody>
            <a:bodyPr wrap="square" lIns="0" tIns="0" rIns="0" bIns="0" rtlCol="0"/>
            <a:lstStyle/>
            <a:p>
              <a:endParaRPr/>
            </a:p>
          </p:txBody>
        </p:sp>
        <p:sp>
          <p:nvSpPr>
            <p:cNvPr id="10" name="object 10"/>
            <p:cNvSpPr/>
            <p:nvPr/>
          </p:nvSpPr>
          <p:spPr>
            <a:xfrm>
              <a:off x="2981705" y="1300734"/>
              <a:ext cx="451484" cy="280670"/>
            </a:xfrm>
            <a:custGeom>
              <a:avLst/>
              <a:gdLst/>
              <a:ahLst/>
              <a:cxnLst/>
              <a:rect l="l" t="t" r="r" b="b"/>
              <a:pathLst>
                <a:path w="451485" h="280669">
                  <a:moveTo>
                    <a:pt x="0" y="70103"/>
                  </a:moveTo>
                  <a:lnTo>
                    <a:pt x="310895" y="70103"/>
                  </a:lnTo>
                  <a:lnTo>
                    <a:pt x="310895" y="0"/>
                  </a:lnTo>
                  <a:lnTo>
                    <a:pt x="451104" y="140207"/>
                  </a:lnTo>
                  <a:lnTo>
                    <a:pt x="310895" y="280415"/>
                  </a:lnTo>
                  <a:lnTo>
                    <a:pt x="310895" y="210312"/>
                  </a:lnTo>
                  <a:lnTo>
                    <a:pt x="0" y="210312"/>
                  </a:lnTo>
                  <a:lnTo>
                    <a:pt x="0" y="70103"/>
                  </a:lnTo>
                  <a:close/>
                </a:path>
              </a:pathLst>
            </a:custGeom>
            <a:ln w="25400">
              <a:solidFill>
                <a:srgbClr val="285D87"/>
              </a:solidFill>
            </a:ln>
          </p:spPr>
          <p:txBody>
            <a:bodyPr wrap="square" lIns="0" tIns="0" rIns="0" bIns="0" rtlCol="0"/>
            <a:lstStyle/>
            <a:p>
              <a:endParaRPr/>
            </a:p>
          </p:txBody>
        </p:sp>
      </p:grpSp>
      <p:sp>
        <p:nvSpPr>
          <p:cNvPr id="11" name="object 11"/>
          <p:cNvSpPr txBox="1"/>
          <p:nvPr/>
        </p:nvSpPr>
        <p:spPr>
          <a:xfrm>
            <a:off x="2052954" y="721817"/>
            <a:ext cx="53276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688030"/>
                </a:solidFill>
                <a:latin typeface="Arial MT"/>
                <a:cs typeface="Arial MT"/>
              </a:rPr>
              <a:t>In</a:t>
            </a:r>
            <a:r>
              <a:rPr sz="1800" spc="-10" dirty="0">
                <a:solidFill>
                  <a:srgbClr val="688030"/>
                </a:solidFill>
                <a:latin typeface="Arial MT"/>
                <a:cs typeface="Arial MT"/>
              </a:rPr>
              <a:t>pu</a:t>
            </a:r>
            <a:r>
              <a:rPr sz="1800" dirty="0">
                <a:solidFill>
                  <a:srgbClr val="688030"/>
                </a:solidFill>
                <a:latin typeface="Arial MT"/>
                <a:cs typeface="Arial MT"/>
              </a:rPr>
              <a:t>t</a:t>
            </a:r>
            <a:endParaRPr sz="1800">
              <a:latin typeface="Arial MT"/>
              <a:cs typeface="Arial MT"/>
            </a:endParaRPr>
          </a:p>
        </p:txBody>
      </p:sp>
      <p:sp>
        <p:nvSpPr>
          <p:cNvPr id="12" name="object 12"/>
          <p:cNvSpPr txBox="1"/>
          <p:nvPr/>
        </p:nvSpPr>
        <p:spPr>
          <a:xfrm>
            <a:off x="6342379" y="906602"/>
            <a:ext cx="711200"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72C7C"/>
                </a:solidFill>
                <a:latin typeface="Arial MT"/>
                <a:cs typeface="Arial MT"/>
              </a:rPr>
              <a:t>Out</a:t>
            </a:r>
            <a:r>
              <a:rPr sz="1800" spc="-10" dirty="0">
                <a:solidFill>
                  <a:srgbClr val="372C7C"/>
                </a:solidFill>
                <a:latin typeface="Arial MT"/>
                <a:cs typeface="Arial MT"/>
              </a:rPr>
              <a:t>pu</a:t>
            </a:r>
            <a:r>
              <a:rPr sz="1800" dirty="0">
                <a:solidFill>
                  <a:srgbClr val="372C7C"/>
                </a:solidFill>
                <a:latin typeface="Arial MT"/>
                <a:cs typeface="Arial MT"/>
              </a:rPr>
              <a:t>t</a:t>
            </a:r>
            <a:endParaRPr sz="1800">
              <a:latin typeface="Arial MT"/>
              <a:cs typeface="Arial MT"/>
            </a:endParaRPr>
          </a:p>
        </p:txBody>
      </p:sp>
      <p:sp>
        <p:nvSpPr>
          <p:cNvPr id="13" name="object 13"/>
          <p:cNvSpPr txBox="1"/>
          <p:nvPr/>
        </p:nvSpPr>
        <p:spPr>
          <a:xfrm>
            <a:off x="2053844" y="1276603"/>
            <a:ext cx="6076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0000"/>
                </a:solidFill>
                <a:latin typeface="Arial MT"/>
                <a:cs typeface="Arial MT"/>
              </a:rPr>
              <a:t>R</a:t>
            </a:r>
            <a:r>
              <a:rPr sz="1800" spc="-15" dirty="0">
                <a:solidFill>
                  <a:srgbClr val="FF0000"/>
                </a:solidFill>
                <a:latin typeface="Arial MT"/>
                <a:cs typeface="Arial MT"/>
              </a:rPr>
              <a:t>u</a:t>
            </a:r>
            <a:r>
              <a:rPr sz="1800" spc="-5" dirty="0">
                <a:solidFill>
                  <a:srgbClr val="FF0000"/>
                </a:solidFill>
                <a:latin typeface="Arial MT"/>
                <a:cs typeface="Arial MT"/>
              </a:rPr>
              <a:t>l</a:t>
            </a:r>
            <a:r>
              <a:rPr sz="1800" spc="-15" dirty="0">
                <a:solidFill>
                  <a:srgbClr val="FF0000"/>
                </a:solidFill>
                <a:latin typeface="Arial MT"/>
                <a:cs typeface="Arial MT"/>
              </a:rPr>
              <a:t>e</a:t>
            </a:r>
            <a:r>
              <a:rPr sz="1800" dirty="0">
                <a:solidFill>
                  <a:srgbClr val="FF0000"/>
                </a:solidFill>
                <a:latin typeface="Arial MT"/>
                <a:cs typeface="Arial MT"/>
              </a:rPr>
              <a:t>s</a:t>
            </a:r>
            <a:endParaRPr sz="1800">
              <a:latin typeface="Arial MT"/>
              <a:cs typeface="Arial MT"/>
            </a:endParaRPr>
          </a:p>
        </p:txBody>
      </p:sp>
      <p:sp>
        <p:nvSpPr>
          <p:cNvPr id="14" name="object 14"/>
          <p:cNvSpPr txBox="1">
            <a:spLocks noGrp="1"/>
          </p:cNvSpPr>
          <p:nvPr>
            <p:ph type="title"/>
          </p:nvPr>
        </p:nvSpPr>
        <p:spPr>
          <a:xfrm>
            <a:off x="4033520" y="695705"/>
            <a:ext cx="1090930" cy="574040"/>
          </a:xfrm>
          <a:prstGeom prst="rect">
            <a:avLst/>
          </a:prstGeom>
        </p:spPr>
        <p:txBody>
          <a:bodyPr vert="horz" wrap="square" lIns="0" tIns="12700" rIns="0" bIns="0" rtlCol="0">
            <a:spAutoFit/>
          </a:bodyPr>
          <a:lstStyle/>
          <a:p>
            <a:pPr marL="106680" marR="5080" indent="-94615">
              <a:lnSpc>
                <a:spcPct val="100000"/>
              </a:lnSpc>
              <a:spcBef>
                <a:spcPts val="100"/>
              </a:spcBef>
            </a:pPr>
            <a:r>
              <a:rPr sz="1800" b="0" spc="10" dirty="0">
                <a:solidFill>
                  <a:srgbClr val="000000"/>
                </a:solidFill>
                <a:latin typeface="Arial MT"/>
                <a:cs typeface="Arial MT"/>
              </a:rPr>
              <a:t>T</a:t>
            </a:r>
            <a:r>
              <a:rPr sz="1800" b="0" spc="-5" dirty="0">
                <a:solidFill>
                  <a:srgbClr val="000000"/>
                </a:solidFill>
                <a:latin typeface="Arial MT"/>
                <a:cs typeface="Arial MT"/>
              </a:rPr>
              <a:t>ra</a:t>
            </a:r>
            <a:r>
              <a:rPr sz="1800" b="0" spc="-15" dirty="0">
                <a:solidFill>
                  <a:srgbClr val="000000"/>
                </a:solidFill>
                <a:latin typeface="Arial MT"/>
                <a:cs typeface="Arial MT"/>
              </a:rPr>
              <a:t>d</a:t>
            </a:r>
            <a:r>
              <a:rPr sz="1800" b="0" spc="-5" dirty="0">
                <a:solidFill>
                  <a:srgbClr val="000000"/>
                </a:solidFill>
                <a:latin typeface="Arial MT"/>
                <a:cs typeface="Arial MT"/>
              </a:rPr>
              <a:t>iti</a:t>
            </a:r>
            <a:r>
              <a:rPr sz="1800" b="0" spc="-15" dirty="0">
                <a:solidFill>
                  <a:srgbClr val="000000"/>
                </a:solidFill>
                <a:latin typeface="Arial MT"/>
                <a:cs typeface="Arial MT"/>
              </a:rPr>
              <a:t>o</a:t>
            </a:r>
            <a:r>
              <a:rPr sz="1800" b="0" spc="-5" dirty="0">
                <a:solidFill>
                  <a:srgbClr val="000000"/>
                </a:solidFill>
                <a:latin typeface="Arial MT"/>
                <a:cs typeface="Arial MT"/>
              </a:rPr>
              <a:t>n</a:t>
            </a:r>
            <a:r>
              <a:rPr sz="1800" b="0" spc="-15" dirty="0">
                <a:solidFill>
                  <a:srgbClr val="000000"/>
                </a:solidFill>
                <a:latin typeface="Arial MT"/>
                <a:cs typeface="Arial MT"/>
              </a:rPr>
              <a:t>a</a:t>
            </a:r>
            <a:r>
              <a:rPr sz="1800" b="0" spc="-5" dirty="0">
                <a:solidFill>
                  <a:srgbClr val="000000"/>
                </a:solidFill>
                <a:latin typeface="Arial MT"/>
                <a:cs typeface="Arial MT"/>
              </a:rPr>
              <a:t>l  Program</a:t>
            </a:r>
            <a:endParaRPr sz="1800">
              <a:latin typeface="Arial MT"/>
              <a:cs typeface="Arial MT"/>
            </a:endParaRPr>
          </a:p>
        </p:txBody>
      </p:sp>
      <p:grpSp>
        <p:nvGrpSpPr>
          <p:cNvPr id="15" name="object 15"/>
          <p:cNvGrpSpPr/>
          <p:nvPr/>
        </p:nvGrpSpPr>
        <p:grpSpPr>
          <a:xfrm>
            <a:off x="3020822" y="2631948"/>
            <a:ext cx="3213735" cy="1536700"/>
            <a:chOff x="3020822" y="2631948"/>
            <a:chExt cx="3213735" cy="1536700"/>
          </a:xfrm>
        </p:grpSpPr>
        <p:pic>
          <p:nvPicPr>
            <p:cNvPr id="16" name="object 16"/>
            <p:cNvPicPr/>
            <p:nvPr/>
          </p:nvPicPr>
          <p:blipFill>
            <a:blip r:embed="rId2" cstate="print"/>
            <a:stretch>
              <a:fillRect/>
            </a:stretch>
          </p:blipFill>
          <p:spPr>
            <a:xfrm>
              <a:off x="3755136" y="2631948"/>
              <a:ext cx="1743456" cy="1536192"/>
            </a:xfrm>
            <a:prstGeom prst="rect">
              <a:avLst/>
            </a:prstGeom>
          </p:spPr>
        </p:pic>
        <p:sp>
          <p:nvSpPr>
            <p:cNvPr id="17" name="object 17"/>
            <p:cNvSpPr/>
            <p:nvPr/>
          </p:nvSpPr>
          <p:spPr>
            <a:xfrm>
              <a:off x="3033522" y="2928366"/>
              <a:ext cx="451484" cy="280670"/>
            </a:xfrm>
            <a:custGeom>
              <a:avLst/>
              <a:gdLst/>
              <a:ahLst/>
              <a:cxnLst/>
              <a:rect l="l" t="t" r="r" b="b"/>
              <a:pathLst>
                <a:path w="451485" h="280669">
                  <a:moveTo>
                    <a:pt x="310895" y="0"/>
                  </a:moveTo>
                  <a:lnTo>
                    <a:pt x="310895" y="70103"/>
                  </a:lnTo>
                  <a:lnTo>
                    <a:pt x="0" y="70103"/>
                  </a:lnTo>
                  <a:lnTo>
                    <a:pt x="0" y="210311"/>
                  </a:lnTo>
                  <a:lnTo>
                    <a:pt x="310895" y="210311"/>
                  </a:lnTo>
                  <a:lnTo>
                    <a:pt x="310895" y="280415"/>
                  </a:lnTo>
                  <a:lnTo>
                    <a:pt x="451103" y="140207"/>
                  </a:lnTo>
                  <a:lnTo>
                    <a:pt x="310895" y="0"/>
                  </a:lnTo>
                  <a:close/>
                </a:path>
              </a:pathLst>
            </a:custGeom>
            <a:solidFill>
              <a:srgbClr val="3981B9"/>
            </a:solidFill>
          </p:spPr>
          <p:txBody>
            <a:bodyPr wrap="square" lIns="0" tIns="0" rIns="0" bIns="0" rtlCol="0"/>
            <a:lstStyle/>
            <a:p>
              <a:endParaRPr/>
            </a:p>
          </p:txBody>
        </p:sp>
        <p:sp>
          <p:nvSpPr>
            <p:cNvPr id="18" name="object 18"/>
            <p:cNvSpPr/>
            <p:nvPr/>
          </p:nvSpPr>
          <p:spPr>
            <a:xfrm>
              <a:off x="3033522" y="2928366"/>
              <a:ext cx="451484" cy="280670"/>
            </a:xfrm>
            <a:custGeom>
              <a:avLst/>
              <a:gdLst/>
              <a:ahLst/>
              <a:cxnLst/>
              <a:rect l="l" t="t" r="r" b="b"/>
              <a:pathLst>
                <a:path w="451485" h="280669">
                  <a:moveTo>
                    <a:pt x="0" y="70103"/>
                  </a:moveTo>
                  <a:lnTo>
                    <a:pt x="310895" y="70103"/>
                  </a:lnTo>
                  <a:lnTo>
                    <a:pt x="310895" y="0"/>
                  </a:lnTo>
                  <a:lnTo>
                    <a:pt x="451103" y="140207"/>
                  </a:lnTo>
                  <a:lnTo>
                    <a:pt x="310895" y="280415"/>
                  </a:lnTo>
                  <a:lnTo>
                    <a:pt x="310895" y="210311"/>
                  </a:lnTo>
                  <a:lnTo>
                    <a:pt x="0" y="210311"/>
                  </a:lnTo>
                  <a:lnTo>
                    <a:pt x="0" y="70103"/>
                  </a:lnTo>
                  <a:close/>
                </a:path>
              </a:pathLst>
            </a:custGeom>
            <a:ln w="25400">
              <a:solidFill>
                <a:srgbClr val="285D87"/>
              </a:solidFill>
            </a:ln>
          </p:spPr>
          <p:txBody>
            <a:bodyPr wrap="square" lIns="0" tIns="0" rIns="0" bIns="0" rtlCol="0"/>
            <a:lstStyle/>
            <a:p>
              <a:endParaRPr/>
            </a:p>
          </p:txBody>
        </p:sp>
        <p:sp>
          <p:nvSpPr>
            <p:cNvPr id="19" name="object 19"/>
            <p:cNvSpPr/>
            <p:nvPr/>
          </p:nvSpPr>
          <p:spPr>
            <a:xfrm>
              <a:off x="5770626" y="3068574"/>
              <a:ext cx="451484" cy="279400"/>
            </a:xfrm>
            <a:custGeom>
              <a:avLst/>
              <a:gdLst/>
              <a:ahLst/>
              <a:cxnLst/>
              <a:rect l="l" t="t" r="r" b="b"/>
              <a:pathLst>
                <a:path w="451485" h="279400">
                  <a:moveTo>
                    <a:pt x="311658" y="0"/>
                  </a:moveTo>
                  <a:lnTo>
                    <a:pt x="311658" y="69723"/>
                  </a:lnTo>
                  <a:lnTo>
                    <a:pt x="0" y="69723"/>
                  </a:lnTo>
                  <a:lnTo>
                    <a:pt x="0" y="209169"/>
                  </a:lnTo>
                  <a:lnTo>
                    <a:pt x="311658" y="209169"/>
                  </a:lnTo>
                  <a:lnTo>
                    <a:pt x="311658" y="278892"/>
                  </a:lnTo>
                  <a:lnTo>
                    <a:pt x="451103" y="139445"/>
                  </a:lnTo>
                  <a:lnTo>
                    <a:pt x="311658" y="0"/>
                  </a:lnTo>
                  <a:close/>
                </a:path>
              </a:pathLst>
            </a:custGeom>
            <a:solidFill>
              <a:srgbClr val="3981B9"/>
            </a:solidFill>
          </p:spPr>
          <p:txBody>
            <a:bodyPr wrap="square" lIns="0" tIns="0" rIns="0" bIns="0" rtlCol="0"/>
            <a:lstStyle/>
            <a:p>
              <a:endParaRPr/>
            </a:p>
          </p:txBody>
        </p:sp>
        <p:sp>
          <p:nvSpPr>
            <p:cNvPr id="20" name="object 20"/>
            <p:cNvSpPr/>
            <p:nvPr/>
          </p:nvSpPr>
          <p:spPr>
            <a:xfrm>
              <a:off x="5770626" y="3068574"/>
              <a:ext cx="451484" cy="279400"/>
            </a:xfrm>
            <a:custGeom>
              <a:avLst/>
              <a:gdLst/>
              <a:ahLst/>
              <a:cxnLst/>
              <a:rect l="l" t="t" r="r" b="b"/>
              <a:pathLst>
                <a:path w="451485" h="279400">
                  <a:moveTo>
                    <a:pt x="0" y="69723"/>
                  </a:moveTo>
                  <a:lnTo>
                    <a:pt x="311658" y="69723"/>
                  </a:lnTo>
                  <a:lnTo>
                    <a:pt x="311658" y="0"/>
                  </a:lnTo>
                  <a:lnTo>
                    <a:pt x="451103" y="139445"/>
                  </a:lnTo>
                  <a:lnTo>
                    <a:pt x="311658" y="278892"/>
                  </a:lnTo>
                  <a:lnTo>
                    <a:pt x="311658" y="209169"/>
                  </a:lnTo>
                  <a:lnTo>
                    <a:pt x="0" y="209169"/>
                  </a:lnTo>
                  <a:lnTo>
                    <a:pt x="0" y="69723"/>
                  </a:lnTo>
                  <a:close/>
                </a:path>
              </a:pathLst>
            </a:custGeom>
            <a:ln w="25400">
              <a:solidFill>
                <a:srgbClr val="285D87"/>
              </a:solidFill>
            </a:ln>
          </p:spPr>
          <p:txBody>
            <a:bodyPr wrap="square" lIns="0" tIns="0" rIns="0" bIns="0" rtlCol="0"/>
            <a:lstStyle/>
            <a:p>
              <a:endParaRPr/>
            </a:p>
          </p:txBody>
        </p:sp>
        <p:sp>
          <p:nvSpPr>
            <p:cNvPr id="21" name="object 21"/>
            <p:cNvSpPr/>
            <p:nvPr/>
          </p:nvSpPr>
          <p:spPr>
            <a:xfrm>
              <a:off x="3033522" y="3393186"/>
              <a:ext cx="451484" cy="279400"/>
            </a:xfrm>
            <a:custGeom>
              <a:avLst/>
              <a:gdLst/>
              <a:ahLst/>
              <a:cxnLst/>
              <a:rect l="l" t="t" r="r" b="b"/>
              <a:pathLst>
                <a:path w="451485" h="279400">
                  <a:moveTo>
                    <a:pt x="311657" y="0"/>
                  </a:moveTo>
                  <a:lnTo>
                    <a:pt x="311657" y="69722"/>
                  </a:lnTo>
                  <a:lnTo>
                    <a:pt x="0" y="69722"/>
                  </a:lnTo>
                  <a:lnTo>
                    <a:pt x="0" y="209169"/>
                  </a:lnTo>
                  <a:lnTo>
                    <a:pt x="311657" y="209169"/>
                  </a:lnTo>
                  <a:lnTo>
                    <a:pt x="311657" y="278891"/>
                  </a:lnTo>
                  <a:lnTo>
                    <a:pt x="451103" y="139445"/>
                  </a:lnTo>
                  <a:lnTo>
                    <a:pt x="311657" y="0"/>
                  </a:lnTo>
                  <a:close/>
                </a:path>
              </a:pathLst>
            </a:custGeom>
            <a:solidFill>
              <a:srgbClr val="3981B9"/>
            </a:solidFill>
          </p:spPr>
          <p:txBody>
            <a:bodyPr wrap="square" lIns="0" tIns="0" rIns="0" bIns="0" rtlCol="0"/>
            <a:lstStyle/>
            <a:p>
              <a:endParaRPr/>
            </a:p>
          </p:txBody>
        </p:sp>
        <p:sp>
          <p:nvSpPr>
            <p:cNvPr id="22" name="object 22"/>
            <p:cNvSpPr/>
            <p:nvPr/>
          </p:nvSpPr>
          <p:spPr>
            <a:xfrm>
              <a:off x="3033522" y="3393186"/>
              <a:ext cx="451484" cy="279400"/>
            </a:xfrm>
            <a:custGeom>
              <a:avLst/>
              <a:gdLst/>
              <a:ahLst/>
              <a:cxnLst/>
              <a:rect l="l" t="t" r="r" b="b"/>
              <a:pathLst>
                <a:path w="451485" h="279400">
                  <a:moveTo>
                    <a:pt x="0" y="69722"/>
                  </a:moveTo>
                  <a:lnTo>
                    <a:pt x="311657" y="69722"/>
                  </a:lnTo>
                  <a:lnTo>
                    <a:pt x="311657" y="0"/>
                  </a:lnTo>
                  <a:lnTo>
                    <a:pt x="451103" y="139445"/>
                  </a:lnTo>
                  <a:lnTo>
                    <a:pt x="311657" y="278891"/>
                  </a:lnTo>
                  <a:lnTo>
                    <a:pt x="311657" y="209169"/>
                  </a:lnTo>
                  <a:lnTo>
                    <a:pt x="0" y="209169"/>
                  </a:lnTo>
                  <a:lnTo>
                    <a:pt x="0" y="69722"/>
                  </a:lnTo>
                  <a:close/>
                </a:path>
              </a:pathLst>
            </a:custGeom>
            <a:ln w="25400">
              <a:solidFill>
                <a:srgbClr val="285D87"/>
              </a:solidFill>
            </a:ln>
          </p:spPr>
          <p:txBody>
            <a:bodyPr wrap="square" lIns="0" tIns="0" rIns="0" bIns="0" rtlCol="0"/>
            <a:lstStyle/>
            <a:p>
              <a:endParaRPr/>
            </a:p>
          </p:txBody>
        </p:sp>
      </p:grpSp>
      <p:sp>
        <p:nvSpPr>
          <p:cNvPr id="23" name="object 23"/>
          <p:cNvSpPr txBox="1"/>
          <p:nvPr/>
        </p:nvSpPr>
        <p:spPr>
          <a:xfrm>
            <a:off x="2104135" y="2865882"/>
            <a:ext cx="5334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688030"/>
                </a:solidFill>
                <a:latin typeface="Arial MT"/>
                <a:cs typeface="Arial MT"/>
              </a:rPr>
              <a:t>In</a:t>
            </a:r>
            <a:r>
              <a:rPr sz="1800" spc="-15" dirty="0">
                <a:solidFill>
                  <a:srgbClr val="688030"/>
                </a:solidFill>
                <a:latin typeface="Arial MT"/>
                <a:cs typeface="Arial MT"/>
              </a:rPr>
              <a:t>p</a:t>
            </a:r>
            <a:r>
              <a:rPr sz="1800" dirty="0">
                <a:solidFill>
                  <a:srgbClr val="688030"/>
                </a:solidFill>
                <a:latin typeface="Arial MT"/>
                <a:cs typeface="Arial MT"/>
              </a:rPr>
              <a:t>ut</a:t>
            </a:r>
            <a:endParaRPr sz="1800">
              <a:latin typeface="Arial MT"/>
              <a:cs typeface="Arial MT"/>
            </a:endParaRPr>
          </a:p>
        </p:txBody>
      </p:sp>
      <p:sp>
        <p:nvSpPr>
          <p:cNvPr id="24" name="object 24"/>
          <p:cNvSpPr txBox="1"/>
          <p:nvPr/>
        </p:nvSpPr>
        <p:spPr>
          <a:xfrm>
            <a:off x="1985517" y="3356864"/>
            <a:ext cx="7112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72C7C"/>
                </a:solidFill>
                <a:latin typeface="Arial MT"/>
                <a:cs typeface="Arial MT"/>
              </a:rPr>
              <a:t>Outp</a:t>
            </a:r>
            <a:r>
              <a:rPr sz="1800" spc="-10" dirty="0">
                <a:solidFill>
                  <a:srgbClr val="372C7C"/>
                </a:solidFill>
                <a:latin typeface="Arial MT"/>
                <a:cs typeface="Arial MT"/>
              </a:rPr>
              <a:t>u</a:t>
            </a:r>
            <a:r>
              <a:rPr sz="1800" dirty="0">
                <a:solidFill>
                  <a:srgbClr val="372C7C"/>
                </a:solidFill>
                <a:latin typeface="Arial MT"/>
                <a:cs typeface="Arial MT"/>
              </a:rPr>
              <a:t>t</a:t>
            </a:r>
            <a:endParaRPr sz="1800">
              <a:latin typeface="Arial MT"/>
              <a:cs typeface="Arial MT"/>
            </a:endParaRPr>
          </a:p>
        </p:txBody>
      </p:sp>
      <p:sp>
        <p:nvSpPr>
          <p:cNvPr id="25" name="object 25"/>
          <p:cNvSpPr txBox="1"/>
          <p:nvPr/>
        </p:nvSpPr>
        <p:spPr>
          <a:xfrm>
            <a:off x="6415785" y="3050539"/>
            <a:ext cx="6076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0000"/>
                </a:solidFill>
                <a:latin typeface="Arial MT"/>
                <a:cs typeface="Arial MT"/>
              </a:rPr>
              <a:t>R</a:t>
            </a:r>
            <a:r>
              <a:rPr sz="1800" spc="-15" dirty="0">
                <a:solidFill>
                  <a:srgbClr val="FF0000"/>
                </a:solidFill>
                <a:latin typeface="Arial MT"/>
                <a:cs typeface="Arial MT"/>
              </a:rPr>
              <a:t>u</a:t>
            </a:r>
            <a:r>
              <a:rPr sz="1800" spc="-5" dirty="0">
                <a:solidFill>
                  <a:srgbClr val="FF0000"/>
                </a:solidFill>
                <a:latin typeface="Arial MT"/>
                <a:cs typeface="Arial MT"/>
              </a:rPr>
              <a:t>l</a:t>
            </a:r>
            <a:r>
              <a:rPr sz="1800" spc="-15" dirty="0">
                <a:solidFill>
                  <a:srgbClr val="FF0000"/>
                </a:solidFill>
                <a:latin typeface="Arial MT"/>
                <a:cs typeface="Arial MT"/>
              </a:rPr>
              <a:t>e</a:t>
            </a:r>
            <a:r>
              <a:rPr sz="1800" dirty="0">
                <a:solidFill>
                  <a:srgbClr val="FF0000"/>
                </a:solidFill>
                <a:latin typeface="Arial MT"/>
                <a:cs typeface="Arial MT"/>
              </a:rPr>
              <a:t>s</a:t>
            </a:r>
            <a:endParaRPr sz="1800">
              <a:latin typeface="Arial MT"/>
              <a:cs typeface="Arial MT"/>
            </a:endParaRPr>
          </a:p>
        </p:txBody>
      </p:sp>
      <p:sp>
        <p:nvSpPr>
          <p:cNvPr id="26" name="object 26"/>
          <p:cNvSpPr txBox="1"/>
          <p:nvPr/>
        </p:nvSpPr>
        <p:spPr>
          <a:xfrm>
            <a:off x="4171315" y="2869183"/>
            <a:ext cx="911860" cy="574040"/>
          </a:xfrm>
          <a:prstGeom prst="rect">
            <a:avLst/>
          </a:prstGeom>
        </p:spPr>
        <p:txBody>
          <a:bodyPr vert="horz" wrap="square" lIns="0" tIns="12700" rIns="0" bIns="0" rtlCol="0">
            <a:spAutoFit/>
          </a:bodyPr>
          <a:lstStyle/>
          <a:p>
            <a:pPr marL="12700" marR="5080" indent="12065">
              <a:lnSpc>
                <a:spcPct val="100000"/>
              </a:lnSpc>
              <a:spcBef>
                <a:spcPts val="100"/>
              </a:spcBef>
            </a:pPr>
            <a:r>
              <a:rPr sz="1800" spc="-5" dirty="0">
                <a:latin typeface="Arial MT"/>
                <a:cs typeface="Arial MT"/>
              </a:rPr>
              <a:t>Mac</a:t>
            </a:r>
            <a:r>
              <a:rPr sz="1800" spc="-15" dirty="0">
                <a:latin typeface="Arial MT"/>
                <a:cs typeface="Arial MT"/>
              </a:rPr>
              <a:t>h</a:t>
            </a:r>
            <a:r>
              <a:rPr sz="1800" spc="-5" dirty="0">
                <a:latin typeface="Arial MT"/>
                <a:cs typeface="Arial MT"/>
              </a:rPr>
              <a:t>i</a:t>
            </a:r>
            <a:r>
              <a:rPr sz="1800" spc="-15" dirty="0">
                <a:latin typeface="Arial MT"/>
                <a:cs typeface="Arial MT"/>
              </a:rPr>
              <a:t>n</a:t>
            </a:r>
            <a:r>
              <a:rPr sz="1800" spc="-5" dirty="0">
                <a:latin typeface="Arial MT"/>
                <a:cs typeface="Arial MT"/>
              </a:rPr>
              <a:t>e  L</a:t>
            </a:r>
            <a:r>
              <a:rPr sz="1800" spc="-15" dirty="0">
                <a:latin typeface="Arial MT"/>
                <a:cs typeface="Arial MT"/>
              </a:rPr>
              <a:t>e</a:t>
            </a:r>
            <a:r>
              <a:rPr sz="1800" spc="-5" dirty="0">
                <a:latin typeface="Arial MT"/>
                <a:cs typeface="Arial MT"/>
              </a:rPr>
              <a:t>ar</a:t>
            </a:r>
            <a:r>
              <a:rPr sz="1800" spc="-15" dirty="0">
                <a:latin typeface="Arial MT"/>
                <a:cs typeface="Arial MT"/>
              </a:rPr>
              <a:t>n</a:t>
            </a:r>
            <a:r>
              <a:rPr sz="1800" spc="-5" dirty="0">
                <a:latin typeface="Arial MT"/>
                <a:cs typeface="Arial MT"/>
              </a:rPr>
              <a:t>i</a:t>
            </a:r>
            <a:r>
              <a:rPr sz="1800" spc="-15" dirty="0">
                <a:latin typeface="Arial MT"/>
                <a:cs typeface="Arial MT"/>
              </a:rPr>
              <a:t>n</a:t>
            </a:r>
            <a:r>
              <a:rPr sz="1800" spc="-5" dirty="0">
                <a:latin typeface="Arial MT"/>
                <a:cs typeface="Arial MT"/>
              </a:rPr>
              <a:t>g</a:t>
            </a:r>
            <a:endParaRPr sz="1800">
              <a:latin typeface="Arial MT"/>
              <a:cs typeface="Arial MT"/>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64965" y="3878071"/>
            <a:ext cx="3803015" cy="574040"/>
          </a:xfrm>
          <a:prstGeom prst="rect">
            <a:avLst/>
          </a:prstGeom>
        </p:spPr>
        <p:txBody>
          <a:bodyPr vert="horz" wrap="square" lIns="0" tIns="12700" rIns="0" bIns="0" rtlCol="0">
            <a:spAutoFit/>
          </a:bodyPr>
          <a:lstStyle/>
          <a:p>
            <a:pPr marL="12700">
              <a:lnSpc>
                <a:spcPct val="100000"/>
              </a:lnSpc>
              <a:spcBef>
                <a:spcPts val="100"/>
              </a:spcBef>
            </a:pPr>
            <a:r>
              <a:rPr sz="3600" b="1" spc="-235" dirty="0">
                <a:solidFill>
                  <a:srgbClr val="FFFFFF"/>
                </a:solidFill>
                <a:latin typeface="Trebuchet MS"/>
                <a:cs typeface="Trebuchet MS"/>
              </a:rPr>
              <a:t>Supervised</a:t>
            </a:r>
            <a:r>
              <a:rPr sz="3600" b="1" spc="-185" dirty="0">
                <a:solidFill>
                  <a:srgbClr val="FFFFFF"/>
                </a:solidFill>
                <a:latin typeface="Trebuchet MS"/>
                <a:cs typeface="Trebuchet MS"/>
              </a:rPr>
              <a:t> </a:t>
            </a:r>
            <a:r>
              <a:rPr sz="3600" b="1" spc="-235" dirty="0">
                <a:solidFill>
                  <a:srgbClr val="FFFFFF"/>
                </a:solidFill>
                <a:latin typeface="Trebuchet MS"/>
                <a:cs typeface="Trebuchet MS"/>
              </a:rPr>
              <a:t>Learning</a:t>
            </a:r>
            <a:endParaRPr sz="3600">
              <a:latin typeface="Trebuchet MS"/>
              <a:cs typeface="Trebuchet MS"/>
            </a:endParaRPr>
          </a:p>
        </p:txBody>
      </p:sp>
      <p:sp>
        <p:nvSpPr>
          <p:cNvPr id="4" name="object 4"/>
          <p:cNvSpPr txBox="1"/>
          <p:nvPr/>
        </p:nvSpPr>
        <p:spPr>
          <a:xfrm>
            <a:off x="8851138" y="4878337"/>
            <a:ext cx="203835" cy="213360"/>
          </a:xfrm>
          <a:prstGeom prst="rect">
            <a:avLst/>
          </a:prstGeom>
        </p:spPr>
        <p:txBody>
          <a:bodyPr vert="horz" wrap="square" lIns="0" tIns="36830" rIns="0" bIns="0" rtlCol="0">
            <a:spAutoFit/>
          </a:bodyPr>
          <a:lstStyle/>
          <a:p>
            <a:pPr marL="42545">
              <a:lnSpc>
                <a:spcPct val="100000"/>
              </a:lnSpc>
              <a:spcBef>
                <a:spcPts val="290"/>
              </a:spcBef>
            </a:pPr>
            <a:fld id="{81D60167-4931-47E6-BA6A-407CBD079E47}" type="slidenum">
              <a:rPr sz="1000" spc="-45" dirty="0">
                <a:solidFill>
                  <a:srgbClr val="FFFFFF"/>
                </a:solidFill>
                <a:latin typeface="Trebuchet MS"/>
                <a:cs typeface="Trebuchet MS"/>
              </a:rPr>
              <a:t>82</a:t>
            </a:fld>
            <a:endParaRPr sz="1000">
              <a:latin typeface="Trebuchet MS"/>
              <a:cs typeface="Trebuchet MS"/>
            </a:endParaRPr>
          </a:p>
        </p:txBody>
      </p:sp>
      <p:sp>
        <p:nvSpPr>
          <p:cNvPr id="3" name="object 3"/>
          <p:cNvSpPr txBox="1"/>
          <p:nvPr/>
        </p:nvSpPr>
        <p:spPr>
          <a:xfrm>
            <a:off x="7893811" y="2884474"/>
            <a:ext cx="808990" cy="1854835"/>
          </a:xfrm>
          <a:prstGeom prst="rect">
            <a:avLst/>
          </a:prstGeom>
        </p:spPr>
        <p:txBody>
          <a:bodyPr vert="horz" wrap="square" lIns="0" tIns="12700" rIns="0" bIns="0" rtlCol="0">
            <a:spAutoFit/>
          </a:bodyPr>
          <a:lstStyle/>
          <a:p>
            <a:pPr marL="12700">
              <a:lnSpc>
                <a:spcPct val="100000"/>
              </a:lnSpc>
              <a:spcBef>
                <a:spcPts val="100"/>
              </a:spcBef>
            </a:pPr>
            <a:r>
              <a:rPr sz="12000" b="1" spc="-865" dirty="0">
                <a:solidFill>
                  <a:srgbClr val="3B78D7"/>
                </a:solidFill>
                <a:latin typeface="Trebuchet MS"/>
                <a:cs typeface="Trebuchet MS"/>
              </a:rPr>
              <a:t>2</a:t>
            </a:r>
            <a:endParaRPr sz="12000">
              <a:latin typeface="Trebuchet MS"/>
              <a:cs typeface="Trebuchet M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210800" y="4585843"/>
            <a:ext cx="147320" cy="177800"/>
          </a:xfrm>
          <a:prstGeom prst="rect">
            <a:avLst/>
          </a:prstGeom>
        </p:spPr>
        <p:txBody>
          <a:bodyPr vert="horz" wrap="square" lIns="0" tIns="12065" rIns="0" bIns="0" rtlCol="0">
            <a:spAutoFit/>
          </a:bodyPr>
          <a:lstStyle/>
          <a:p>
            <a:pPr marL="12700">
              <a:lnSpc>
                <a:spcPct val="100000"/>
              </a:lnSpc>
              <a:spcBef>
                <a:spcPts val="95"/>
              </a:spcBef>
            </a:pPr>
            <a:r>
              <a:rPr sz="1000" spc="-50" dirty="0">
                <a:solidFill>
                  <a:srgbClr val="FFFFFF"/>
                </a:solidFill>
                <a:latin typeface="Trebuchet MS"/>
                <a:cs typeface="Trebuchet MS"/>
              </a:rPr>
              <a:t>25</a:t>
            </a:r>
            <a:endParaRPr sz="1000">
              <a:latin typeface="Trebuchet MS"/>
              <a:cs typeface="Trebuchet MS"/>
            </a:endParaRPr>
          </a:p>
        </p:txBody>
      </p:sp>
      <p:sp>
        <p:nvSpPr>
          <p:cNvPr id="3" name="object 3"/>
          <p:cNvSpPr txBox="1">
            <a:spLocks noGrp="1"/>
          </p:cNvSpPr>
          <p:nvPr>
            <p:ph type="title"/>
          </p:nvPr>
        </p:nvSpPr>
        <p:spPr>
          <a:xfrm>
            <a:off x="2879851" y="379857"/>
            <a:ext cx="3385820" cy="513715"/>
          </a:xfrm>
          <a:prstGeom prst="rect">
            <a:avLst/>
          </a:prstGeom>
        </p:spPr>
        <p:txBody>
          <a:bodyPr vert="horz" wrap="square" lIns="0" tIns="13335" rIns="0" bIns="0" rtlCol="0">
            <a:spAutoFit/>
          </a:bodyPr>
          <a:lstStyle/>
          <a:p>
            <a:pPr marL="12700">
              <a:lnSpc>
                <a:spcPct val="100000"/>
              </a:lnSpc>
              <a:spcBef>
                <a:spcPts val="105"/>
              </a:spcBef>
            </a:pPr>
            <a:r>
              <a:rPr spc="-195" dirty="0"/>
              <a:t>Supervis</a:t>
            </a:r>
            <a:r>
              <a:rPr spc="-250" dirty="0"/>
              <a:t>ed</a:t>
            </a:r>
            <a:r>
              <a:rPr spc="-145" dirty="0"/>
              <a:t> </a:t>
            </a:r>
            <a:r>
              <a:rPr spc="-250" dirty="0"/>
              <a:t>Lear</a:t>
            </a:r>
            <a:r>
              <a:rPr spc="-295" dirty="0"/>
              <a:t>n</a:t>
            </a:r>
            <a:r>
              <a:rPr spc="-125" dirty="0"/>
              <a:t>ing</a:t>
            </a:r>
          </a:p>
        </p:txBody>
      </p:sp>
      <p:grpSp>
        <p:nvGrpSpPr>
          <p:cNvPr id="4" name="object 4"/>
          <p:cNvGrpSpPr/>
          <p:nvPr/>
        </p:nvGrpSpPr>
        <p:grpSpPr>
          <a:xfrm>
            <a:off x="2626972" y="3357118"/>
            <a:ext cx="2648585" cy="1228725"/>
            <a:chOff x="3049777" y="3176016"/>
            <a:chExt cx="2648585" cy="1228725"/>
          </a:xfrm>
        </p:grpSpPr>
        <p:pic>
          <p:nvPicPr>
            <p:cNvPr id="5" name="object 5"/>
            <p:cNvPicPr/>
            <p:nvPr/>
          </p:nvPicPr>
          <p:blipFill>
            <a:blip r:embed="rId3" cstate="print"/>
            <a:stretch>
              <a:fillRect/>
            </a:stretch>
          </p:blipFill>
          <p:spPr>
            <a:xfrm>
              <a:off x="3765804" y="3176016"/>
              <a:ext cx="1228344" cy="1228344"/>
            </a:xfrm>
            <a:prstGeom prst="rect">
              <a:avLst/>
            </a:prstGeom>
          </p:spPr>
        </p:pic>
        <p:sp>
          <p:nvSpPr>
            <p:cNvPr id="6" name="object 6"/>
            <p:cNvSpPr/>
            <p:nvPr/>
          </p:nvSpPr>
          <p:spPr>
            <a:xfrm>
              <a:off x="3062477" y="3667506"/>
              <a:ext cx="401320" cy="248920"/>
            </a:xfrm>
            <a:custGeom>
              <a:avLst/>
              <a:gdLst/>
              <a:ahLst/>
              <a:cxnLst/>
              <a:rect l="l" t="t" r="r" b="b"/>
              <a:pathLst>
                <a:path w="401320" h="248920">
                  <a:moveTo>
                    <a:pt x="276606" y="0"/>
                  </a:moveTo>
                  <a:lnTo>
                    <a:pt x="276606" y="62103"/>
                  </a:lnTo>
                  <a:lnTo>
                    <a:pt x="0" y="62103"/>
                  </a:lnTo>
                  <a:lnTo>
                    <a:pt x="0" y="186309"/>
                  </a:lnTo>
                  <a:lnTo>
                    <a:pt x="276606" y="186309"/>
                  </a:lnTo>
                  <a:lnTo>
                    <a:pt x="276606" y="248412"/>
                  </a:lnTo>
                  <a:lnTo>
                    <a:pt x="400812" y="124206"/>
                  </a:lnTo>
                  <a:lnTo>
                    <a:pt x="276606" y="0"/>
                  </a:lnTo>
                  <a:close/>
                </a:path>
              </a:pathLst>
            </a:custGeom>
            <a:solidFill>
              <a:srgbClr val="3981B9"/>
            </a:solidFill>
          </p:spPr>
          <p:txBody>
            <a:bodyPr wrap="square" lIns="0" tIns="0" rIns="0" bIns="0" rtlCol="0"/>
            <a:lstStyle/>
            <a:p>
              <a:endParaRPr/>
            </a:p>
          </p:txBody>
        </p:sp>
        <p:sp>
          <p:nvSpPr>
            <p:cNvPr id="7" name="object 7"/>
            <p:cNvSpPr/>
            <p:nvPr/>
          </p:nvSpPr>
          <p:spPr>
            <a:xfrm>
              <a:off x="3062477" y="3667506"/>
              <a:ext cx="401320" cy="248920"/>
            </a:xfrm>
            <a:custGeom>
              <a:avLst/>
              <a:gdLst/>
              <a:ahLst/>
              <a:cxnLst/>
              <a:rect l="l" t="t" r="r" b="b"/>
              <a:pathLst>
                <a:path w="401320" h="248920">
                  <a:moveTo>
                    <a:pt x="0" y="62103"/>
                  </a:moveTo>
                  <a:lnTo>
                    <a:pt x="276606" y="62103"/>
                  </a:lnTo>
                  <a:lnTo>
                    <a:pt x="276606" y="0"/>
                  </a:lnTo>
                  <a:lnTo>
                    <a:pt x="400812" y="124206"/>
                  </a:lnTo>
                  <a:lnTo>
                    <a:pt x="276606" y="248412"/>
                  </a:lnTo>
                  <a:lnTo>
                    <a:pt x="276606" y="186309"/>
                  </a:lnTo>
                  <a:lnTo>
                    <a:pt x="0" y="186309"/>
                  </a:lnTo>
                  <a:lnTo>
                    <a:pt x="0" y="62103"/>
                  </a:lnTo>
                  <a:close/>
                </a:path>
              </a:pathLst>
            </a:custGeom>
            <a:ln w="25400">
              <a:solidFill>
                <a:srgbClr val="285D87"/>
              </a:solidFill>
            </a:ln>
          </p:spPr>
          <p:txBody>
            <a:bodyPr wrap="square" lIns="0" tIns="0" rIns="0" bIns="0" rtlCol="0"/>
            <a:lstStyle/>
            <a:p>
              <a:endParaRPr/>
            </a:p>
          </p:txBody>
        </p:sp>
        <p:sp>
          <p:nvSpPr>
            <p:cNvPr id="8" name="object 8"/>
            <p:cNvSpPr/>
            <p:nvPr/>
          </p:nvSpPr>
          <p:spPr>
            <a:xfrm>
              <a:off x="5284470" y="3693414"/>
              <a:ext cx="401320" cy="248920"/>
            </a:xfrm>
            <a:custGeom>
              <a:avLst/>
              <a:gdLst/>
              <a:ahLst/>
              <a:cxnLst/>
              <a:rect l="l" t="t" r="r" b="b"/>
              <a:pathLst>
                <a:path w="401320" h="248920">
                  <a:moveTo>
                    <a:pt x="276605" y="0"/>
                  </a:moveTo>
                  <a:lnTo>
                    <a:pt x="276605" y="62103"/>
                  </a:lnTo>
                  <a:lnTo>
                    <a:pt x="0" y="62103"/>
                  </a:lnTo>
                  <a:lnTo>
                    <a:pt x="0" y="186309"/>
                  </a:lnTo>
                  <a:lnTo>
                    <a:pt x="276605" y="186309"/>
                  </a:lnTo>
                  <a:lnTo>
                    <a:pt x="276605" y="248412"/>
                  </a:lnTo>
                  <a:lnTo>
                    <a:pt x="400812" y="124206"/>
                  </a:lnTo>
                  <a:lnTo>
                    <a:pt x="276605" y="0"/>
                  </a:lnTo>
                  <a:close/>
                </a:path>
              </a:pathLst>
            </a:custGeom>
            <a:solidFill>
              <a:srgbClr val="3981B9"/>
            </a:solidFill>
          </p:spPr>
          <p:txBody>
            <a:bodyPr wrap="square" lIns="0" tIns="0" rIns="0" bIns="0" rtlCol="0"/>
            <a:lstStyle/>
            <a:p>
              <a:endParaRPr/>
            </a:p>
          </p:txBody>
        </p:sp>
        <p:sp>
          <p:nvSpPr>
            <p:cNvPr id="9" name="object 9"/>
            <p:cNvSpPr/>
            <p:nvPr/>
          </p:nvSpPr>
          <p:spPr>
            <a:xfrm>
              <a:off x="5284470" y="3693414"/>
              <a:ext cx="401320" cy="248920"/>
            </a:xfrm>
            <a:custGeom>
              <a:avLst/>
              <a:gdLst/>
              <a:ahLst/>
              <a:cxnLst/>
              <a:rect l="l" t="t" r="r" b="b"/>
              <a:pathLst>
                <a:path w="401320" h="248920">
                  <a:moveTo>
                    <a:pt x="0" y="62103"/>
                  </a:moveTo>
                  <a:lnTo>
                    <a:pt x="276605" y="62103"/>
                  </a:lnTo>
                  <a:lnTo>
                    <a:pt x="276605" y="0"/>
                  </a:lnTo>
                  <a:lnTo>
                    <a:pt x="400812" y="124206"/>
                  </a:lnTo>
                  <a:lnTo>
                    <a:pt x="276605" y="248412"/>
                  </a:lnTo>
                  <a:lnTo>
                    <a:pt x="276605" y="186309"/>
                  </a:lnTo>
                  <a:lnTo>
                    <a:pt x="0" y="186309"/>
                  </a:lnTo>
                  <a:lnTo>
                    <a:pt x="0" y="62103"/>
                  </a:lnTo>
                  <a:close/>
                </a:path>
              </a:pathLst>
            </a:custGeom>
            <a:ln w="25400">
              <a:solidFill>
                <a:srgbClr val="285D87"/>
              </a:solidFill>
            </a:ln>
          </p:spPr>
          <p:txBody>
            <a:bodyPr wrap="square" lIns="0" tIns="0" rIns="0" bIns="0" rtlCol="0"/>
            <a:lstStyle/>
            <a:p>
              <a:endParaRPr/>
            </a:p>
          </p:txBody>
        </p:sp>
      </p:grpSp>
      <p:sp>
        <p:nvSpPr>
          <p:cNvPr id="10" name="object 10"/>
          <p:cNvSpPr txBox="1"/>
          <p:nvPr/>
        </p:nvSpPr>
        <p:spPr>
          <a:xfrm>
            <a:off x="1802001" y="3745849"/>
            <a:ext cx="70421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Input</a:t>
            </a:r>
          </a:p>
        </p:txBody>
      </p:sp>
      <p:sp>
        <p:nvSpPr>
          <p:cNvPr id="11" name="object 11"/>
          <p:cNvSpPr txBox="1"/>
          <p:nvPr/>
        </p:nvSpPr>
        <p:spPr>
          <a:xfrm>
            <a:off x="1182085" y="1091428"/>
            <a:ext cx="7086599" cy="2182649"/>
          </a:xfrm>
          <a:prstGeom prst="rect">
            <a:avLst/>
          </a:prstGeom>
        </p:spPr>
        <p:txBody>
          <a:bodyPr vert="horz" wrap="square" lIns="0" tIns="12700" rIns="0" bIns="0" rtlCol="0">
            <a:spAutoFit/>
          </a:bodyPr>
          <a:lstStyle/>
          <a:p>
            <a:pPr marL="367665" indent="-355600">
              <a:lnSpc>
                <a:spcPct val="100000"/>
              </a:lnSpc>
              <a:spcBef>
                <a:spcPts val="100"/>
              </a:spcBef>
              <a:buSzPct val="111111"/>
              <a:buFont typeface="Arial MT"/>
              <a:buChar char="•"/>
              <a:tabLst>
                <a:tab pos="367665" algn="l"/>
                <a:tab pos="368300" algn="l"/>
              </a:tabLst>
            </a:pPr>
            <a:r>
              <a:rPr lang="en" sz="1600" dirty="0"/>
              <a:t>Associating features with some label. </a:t>
            </a:r>
          </a:p>
          <a:p>
            <a:pPr marL="367665" indent="-355600">
              <a:lnSpc>
                <a:spcPct val="100000"/>
              </a:lnSpc>
              <a:spcBef>
                <a:spcPts val="100"/>
              </a:spcBef>
              <a:buSzPct val="111111"/>
              <a:buFont typeface="Arial MT"/>
              <a:buChar char="•"/>
              <a:tabLst>
                <a:tab pos="367665" algn="l"/>
                <a:tab pos="368300" algn="l"/>
              </a:tabLst>
            </a:pPr>
            <a:r>
              <a:rPr lang="en-US" sz="1400" b="1" spc="-125" dirty="0">
                <a:solidFill>
                  <a:srgbClr val="283149"/>
                </a:solidFill>
                <a:latin typeface="Tahoma"/>
                <a:cs typeface="Tahoma"/>
              </a:rPr>
              <a:t>T</a:t>
            </a:r>
            <a:r>
              <a:rPr lang="en-US" sz="1400" b="1" spc="-195" dirty="0">
                <a:solidFill>
                  <a:srgbClr val="283149"/>
                </a:solidFill>
                <a:latin typeface="Tahoma"/>
                <a:cs typeface="Tahoma"/>
              </a:rPr>
              <a:t>w</a:t>
            </a:r>
            <a:r>
              <a:rPr lang="en-US" sz="1400" b="1" spc="-114" dirty="0">
                <a:solidFill>
                  <a:srgbClr val="283149"/>
                </a:solidFill>
                <a:latin typeface="Tahoma"/>
                <a:cs typeface="Tahoma"/>
              </a:rPr>
              <a:t>o</a:t>
            </a:r>
            <a:r>
              <a:rPr lang="en-US" sz="1400" b="1" spc="-150" dirty="0">
                <a:solidFill>
                  <a:srgbClr val="283149"/>
                </a:solidFill>
                <a:latin typeface="Tahoma"/>
                <a:cs typeface="Tahoma"/>
              </a:rPr>
              <a:t> </a:t>
            </a:r>
            <a:r>
              <a:rPr lang="en-US" sz="1400" b="1" spc="-80" dirty="0">
                <a:solidFill>
                  <a:srgbClr val="283149"/>
                </a:solidFill>
                <a:latin typeface="Tahoma"/>
                <a:cs typeface="Tahoma"/>
              </a:rPr>
              <a:t>t</a:t>
            </a:r>
            <a:r>
              <a:rPr lang="en-US" sz="1400" b="1" spc="-125" dirty="0">
                <a:solidFill>
                  <a:srgbClr val="283149"/>
                </a:solidFill>
                <a:latin typeface="Tahoma"/>
                <a:cs typeface="Tahoma"/>
              </a:rPr>
              <a:t>a</a:t>
            </a:r>
            <a:r>
              <a:rPr lang="en-US" sz="1400" b="1" spc="-105" dirty="0">
                <a:solidFill>
                  <a:srgbClr val="283149"/>
                </a:solidFill>
                <a:latin typeface="Tahoma"/>
                <a:cs typeface="Tahoma"/>
              </a:rPr>
              <a:t>s</a:t>
            </a:r>
            <a:r>
              <a:rPr lang="en-US" sz="1400" b="1" spc="-135" dirty="0">
                <a:solidFill>
                  <a:srgbClr val="283149"/>
                </a:solidFill>
                <a:latin typeface="Tahoma"/>
                <a:cs typeface="Tahoma"/>
              </a:rPr>
              <a:t>k</a:t>
            </a:r>
            <a:r>
              <a:rPr lang="en-US" sz="1400" b="1" spc="-130" dirty="0">
                <a:solidFill>
                  <a:srgbClr val="283149"/>
                </a:solidFill>
                <a:latin typeface="Tahoma"/>
                <a:cs typeface="Tahoma"/>
              </a:rPr>
              <a:t>s</a:t>
            </a:r>
            <a:r>
              <a:rPr lang="en-US" sz="1400" b="1" spc="-155" dirty="0">
                <a:solidFill>
                  <a:srgbClr val="283149"/>
                </a:solidFill>
                <a:latin typeface="Tahoma"/>
                <a:cs typeface="Tahoma"/>
              </a:rPr>
              <a:t> </a:t>
            </a:r>
            <a:r>
              <a:rPr lang="en-US" sz="1400" b="1" spc="-114" dirty="0">
                <a:solidFill>
                  <a:srgbClr val="283149"/>
                </a:solidFill>
                <a:latin typeface="Tahoma"/>
                <a:cs typeface="Tahoma"/>
              </a:rPr>
              <a:t>: </a:t>
            </a:r>
            <a:endParaRPr sz="1400" dirty="0">
              <a:latin typeface="Tahoma"/>
              <a:cs typeface="Tahoma"/>
            </a:endParaRPr>
          </a:p>
          <a:p>
            <a:pPr marL="824865" lvl="1" indent="-343535">
              <a:lnSpc>
                <a:spcPts val="2039"/>
              </a:lnSpc>
              <a:spcBef>
                <a:spcPts val="1725"/>
              </a:spcBef>
              <a:buSzPct val="112500"/>
              <a:buFont typeface="Courier New"/>
              <a:buChar char="o"/>
              <a:tabLst>
                <a:tab pos="825500" algn="l"/>
              </a:tabLst>
            </a:pPr>
            <a:r>
              <a:rPr sz="1400" spc="-114" dirty="0">
                <a:solidFill>
                  <a:srgbClr val="283149"/>
                </a:solidFill>
                <a:latin typeface="Lucida Sans Unicode"/>
                <a:cs typeface="Lucida Sans Unicode"/>
              </a:rPr>
              <a:t>Classi</a:t>
            </a:r>
            <a:r>
              <a:rPr sz="1400" spc="-95" dirty="0">
                <a:solidFill>
                  <a:srgbClr val="283149"/>
                </a:solidFill>
                <a:latin typeface="Lucida Sans Unicode"/>
                <a:cs typeface="Lucida Sans Unicode"/>
              </a:rPr>
              <a:t>fication:</a:t>
            </a:r>
            <a:r>
              <a:rPr sz="1400" spc="-200" dirty="0">
                <a:solidFill>
                  <a:srgbClr val="283149"/>
                </a:solidFill>
                <a:latin typeface="Lucida Sans Unicode"/>
                <a:cs typeface="Lucida Sans Unicode"/>
              </a:rPr>
              <a:t> </a:t>
            </a:r>
            <a:r>
              <a:rPr lang="en-US" sz="1400" dirty="0"/>
              <a:t>labels as discrete </a:t>
            </a:r>
            <a:r>
              <a:rPr lang="en-US" sz="1400" dirty="0">
                <a:solidFill>
                  <a:srgbClr val="FF0000"/>
                </a:solidFill>
              </a:rPr>
              <a:t>categories</a:t>
            </a:r>
            <a:endParaRPr sz="1400" dirty="0">
              <a:solidFill>
                <a:srgbClr val="FF0000"/>
              </a:solidFill>
              <a:latin typeface="Tahoma"/>
              <a:cs typeface="Tahoma"/>
            </a:endParaRPr>
          </a:p>
          <a:p>
            <a:pPr marL="1282065" lvl="2" indent="-343535">
              <a:lnSpc>
                <a:spcPts val="1920"/>
              </a:lnSpc>
              <a:buSzPct val="112500"/>
              <a:buFont typeface="Courier New"/>
              <a:buChar char="o"/>
              <a:tabLst>
                <a:tab pos="1282700" algn="l"/>
              </a:tabLst>
            </a:pPr>
            <a:r>
              <a:rPr sz="1400" spc="-100" dirty="0">
                <a:solidFill>
                  <a:srgbClr val="283149"/>
                </a:solidFill>
                <a:latin typeface="Lucida Sans Unicode"/>
                <a:cs typeface="Lucida Sans Unicode"/>
              </a:rPr>
              <a:t>Spam</a:t>
            </a:r>
            <a:r>
              <a:rPr sz="1400" spc="-175" dirty="0">
                <a:solidFill>
                  <a:srgbClr val="283149"/>
                </a:solidFill>
                <a:latin typeface="Lucida Sans Unicode"/>
                <a:cs typeface="Lucida Sans Unicode"/>
              </a:rPr>
              <a:t> </a:t>
            </a:r>
            <a:r>
              <a:rPr sz="1400" spc="-95" dirty="0">
                <a:solidFill>
                  <a:srgbClr val="283149"/>
                </a:solidFill>
                <a:latin typeface="Lucida Sans Unicode"/>
                <a:cs typeface="Lucida Sans Unicode"/>
              </a:rPr>
              <a:t>email</a:t>
            </a:r>
            <a:r>
              <a:rPr sz="1400" spc="-185" dirty="0">
                <a:solidFill>
                  <a:srgbClr val="283149"/>
                </a:solidFill>
                <a:latin typeface="Lucida Sans Unicode"/>
                <a:cs typeface="Lucida Sans Unicode"/>
              </a:rPr>
              <a:t> </a:t>
            </a:r>
            <a:r>
              <a:rPr sz="1400" spc="-110" dirty="0">
                <a:solidFill>
                  <a:srgbClr val="283149"/>
                </a:solidFill>
                <a:latin typeface="Lucida Sans Unicode"/>
                <a:cs typeface="Lucida Sans Unicode"/>
              </a:rPr>
              <a:t>or</a:t>
            </a:r>
            <a:r>
              <a:rPr sz="1400" spc="-190" dirty="0">
                <a:solidFill>
                  <a:srgbClr val="283149"/>
                </a:solidFill>
                <a:latin typeface="Lucida Sans Unicode"/>
                <a:cs typeface="Lucida Sans Unicode"/>
              </a:rPr>
              <a:t> </a:t>
            </a:r>
            <a:r>
              <a:rPr sz="1400" spc="-120" dirty="0">
                <a:solidFill>
                  <a:srgbClr val="283149"/>
                </a:solidFill>
                <a:latin typeface="Lucida Sans Unicode"/>
                <a:cs typeface="Lucida Sans Unicode"/>
              </a:rPr>
              <a:t>n</a:t>
            </a:r>
            <a:r>
              <a:rPr sz="1400" spc="-90" dirty="0">
                <a:solidFill>
                  <a:srgbClr val="283149"/>
                </a:solidFill>
                <a:latin typeface="Lucida Sans Unicode"/>
                <a:cs typeface="Lucida Sans Unicode"/>
              </a:rPr>
              <a:t>ot</a:t>
            </a:r>
            <a:endParaRPr sz="1400" dirty="0">
              <a:latin typeface="Lucida Sans Unicode"/>
              <a:cs typeface="Lucida Sans Unicode"/>
            </a:endParaRPr>
          </a:p>
          <a:p>
            <a:pPr marL="1282065" lvl="2" indent="-343535">
              <a:lnSpc>
                <a:spcPts val="2039"/>
              </a:lnSpc>
              <a:buSzPct val="112500"/>
              <a:buFont typeface="Courier New"/>
              <a:buChar char="o"/>
              <a:tabLst>
                <a:tab pos="1282700" algn="l"/>
              </a:tabLst>
            </a:pPr>
            <a:r>
              <a:rPr sz="1400" spc="-114" dirty="0">
                <a:solidFill>
                  <a:srgbClr val="283149"/>
                </a:solidFill>
                <a:latin typeface="Lucida Sans Unicode"/>
                <a:cs typeface="Lucida Sans Unicode"/>
              </a:rPr>
              <a:t>W</a:t>
            </a:r>
            <a:r>
              <a:rPr sz="1400" spc="-85" dirty="0">
                <a:solidFill>
                  <a:srgbClr val="283149"/>
                </a:solidFill>
                <a:latin typeface="Lucida Sans Unicode"/>
                <a:cs typeface="Lucida Sans Unicode"/>
              </a:rPr>
              <a:t>ith</a:t>
            </a:r>
            <a:r>
              <a:rPr sz="1400" spc="-190" dirty="0">
                <a:solidFill>
                  <a:srgbClr val="283149"/>
                </a:solidFill>
                <a:latin typeface="Lucida Sans Unicode"/>
                <a:cs typeface="Lucida Sans Unicode"/>
              </a:rPr>
              <a:t> </a:t>
            </a:r>
            <a:r>
              <a:rPr sz="1400" spc="-80" dirty="0">
                <a:solidFill>
                  <a:srgbClr val="283149"/>
                </a:solidFill>
                <a:latin typeface="Lucida Sans Unicode"/>
                <a:cs typeface="Lucida Sans Unicode"/>
              </a:rPr>
              <a:t>a</a:t>
            </a:r>
            <a:r>
              <a:rPr sz="1400" spc="-170" dirty="0">
                <a:solidFill>
                  <a:srgbClr val="283149"/>
                </a:solidFill>
                <a:latin typeface="Lucida Sans Unicode"/>
                <a:cs typeface="Lucida Sans Unicode"/>
              </a:rPr>
              <a:t> </a:t>
            </a:r>
            <a:r>
              <a:rPr sz="1400" spc="-90" dirty="0">
                <a:solidFill>
                  <a:srgbClr val="283149"/>
                </a:solidFill>
                <a:latin typeface="Lucida Sans Unicode"/>
                <a:cs typeface="Lucida Sans Unicode"/>
              </a:rPr>
              <a:t>tab</a:t>
            </a:r>
            <a:r>
              <a:rPr sz="1400" spc="-80" dirty="0">
                <a:solidFill>
                  <a:srgbClr val="283149"/>
                </a:solidFill>
                <a:latin typeface="Lucida Sans Unicode"/>
                <a:cs typeface="Lucida Sans Unicode"/>
              </a:rPr>
              <a:t>le</a:t>
            </a:r>
            <a:r>
              <a:rPr sz="1400" spc="-175" dirty="0">
                <a:solidFill>
                  <a:srgbClr val="283149"/>
                </a:solidFill>
                <a:latin typeface="Lucida Sans Unicode"/>
                <a:cs typeface="Lucida Sans Unicode"/>
              </a:rPr>
              <a:t> </a:t>
            </a:r>
            <a:r>
              <a:rPr sz="1400" spc="-110" dirty="0">
                <a:solidFill>
                  <a:srgbClr val="283149"/>
                </a:solidFill>
                <a:latin typeface="Lucida Sans Unicode"/>
                <a:cs typeface="Lucida Sans Unicode"/>
              </a:rPr>
              <a:t>or</a:t>
            </a:r>
            <a:r>
              <a:rPr sz="1400" spc="-200" dirty="0">
                <a:solidFill>
                  <a:srgbClr val="283149"/>
                </a:solidFill>
                <a:latin typeface="Lucida Sans Unicode"/>
                <a:cs typeface="Lucida Sans Unicode"/>
              </a:rPr>
              <a:t> </a:t>
            </a:r>
            <a:r>
              <a:rPr sz="1400" spc="-100" dirty="0">
                <a:solidFill>
                  <a:srgbClr val="283149"/>
                </a:solidFill>
                <a:latin typeface="Lucida Sans Unicode"/>
                <a:cs typeface="Lucida Sans Unicode"/>
              </a:rPr>
              <a:t>not</a:t>
            </a:r>
            <a:endParaRPr sz="1400" dirty="0">
              <a:latin typeface="Lucida Sans Unicode"/>
              <a:cs typeface="Lucida Sans Unicode"/>
            </a:endParaRPr>
          </a:p>
          <a:p>
            <a:pPr marL="824865" lvl="1" indent="-343535">
              <a:lnSpc>
                <a:spcPts val="2039"/>
              </a:lnSpc>
              <a:spcBef>
                <a:spcPts val="1680"/>
              </a:spcBef>
              <a:buSzPct val="112500"/>
              <a:buFont typeface="Courier New"/>
              <a:buChar char="o"/>
              <a:tabLst>
                <a:tab pos="825500" algn="l"/>
              </a:tabLst>
            </a:pPr>
            <a:r>
              <a:rPr sz="1400" spc="-125" dirty="0">
                <a:solidFill>
                  <a:srgbClr val="283149"/>
                </a:solidFill>
                <a:latin typeface="Lucida Sans Unicode"/>
                <a:cs typeface="Lucida Sans Unicode"/>
              </a:rPr>
              <a:t>Regres</a:t>
            </a:r>
            <a:r>
              <a:rPr sz="1400" spc="-110" dirty="0">
                <a:solidFill>
                  <a:srgbClr val="283149"/>
                </a:solidFill>
                <a:latin typeface="Lucida Sans Unicode"/>
                <a:cs typeface="Lucida Sans Unicode"/>
              </a:rPr>
              <a:t>si</a:t>
            </a:r>
            <a:r>
              <a:rPr sz="1400" spc="-120" dirty="0">
                <a:solidFill>
                  <a:srgbClr val="283149"/>
                </a:solidFill>
                <a:latin typeface="Lucida Sans Unicode"/>
                <a:cs typeface="Lucida Sans Unicode"/>
              </a:rPr>
              <a:t>on:</a:t>
            </a:r>
            <a:r>
              <a:rPr sz="1400" spc="-185" dirty="0">
                <a:solidFill>
                  <a:srgbClr val="283149"/>
                </a:solidFill>
                <a:latin typeface="Lucida Sans Unicode"/>
                <a:cs typeface="Lucida Sans Unicode"/>
              </a:rPr>
              <a:t> </a:t>
            </a:r>
            <a:r>
              <a:rPr lang="en" sz="1400" dirty="0"/>
              <a:t>labels as </a:t>
            </a:r>
            <a:r>
              <a:rPr lang="en" sz="1400" dirty="0">
                <a:solidFill>
                  <a:srgbClr val="FF0000"/>
                </a:solidFill>
              </a:rPr>
              <a:t>continuous </a:t>
            </a:r>
            <a:r>
              <a:rPr lang="en" sz="1400" dirty="0"/>
              <a:t>quantities.</a:t>
            </a:r>
          </a:p>
          <a:p>
            <a:pPr marL="1282065" lvl="2" indent="-343535">
              <a:lnSpc>
                <a:spcPts val="2039"/>
              </a:lnSpc>
              <a:buSzPct val="112500"/>
              <a:buFont typeface="Courier New"/>
              <a:buChar char="o"/>
              <a:tabLst>
                <a:tab pos="1282700" algn="l"/>
              </a:tabLst>
            </a:pPr>
            <a:r>
              <a:rPr lang="en-US" altLang="zh-CN" sz="1400" spc="-90" dirty="0">
                <a:solidFill>
                  <a:srgbClr val="283149"/>
                </a:solidFill>
                <a:latin typeface="Lucida Sans Unicode"/>
                <a:cs typeface="Lucida Sans Unicode"/>
              </a:rPr>
              <a:t>Housing price</a:t>
            </a:r>
            <a:endParaRPr lang="en-US" sz="1400" dirty="0">
              <a:latin typeface="Lucida Sans Unicode"/>
              <a:cs typeface="Lucida Sans Unicode"/>
            </a:endParaRPr>
          </a:p>
        </p:txBody>
      </p:sp>
      <p:sp>
        <p:nvSpPr>
          <p:cNvPr id="12" name="object 12"/>
          <p:cNvSpPr txBox="1"/>
          <p:nvPr/>
        </p:nvSpPr>
        <p:spPr>
          <a:xfrm>
            <a:off x="3558134" y="3672506"/>
            <a:ext cx="712470" cy="269240"/>
          </a:xfrm>
          <a:prstGeom prst="rect">
            <a:avLst/>
          </a:prstGeom>
        </p:spPr>
        <p:txBody>
          <a:bodyPr vert="horz" wrap="square" lIns="0" tIns="12065" rIns="0" bIns="0" rtlCol="0">
            <a:spAutoFit/>
          </a:bodyPr>
          <a:lstStyle/>
          <a:p>
            <a:pPr marL="12700">
              <a:lnSpc>
                <a:spcPct val="100000"/>
              </a:lnSpc>
              <a:spcBef>
                <a:spcPts val="95"/>
              </a:spcBef>
            </a:pPr>
            <a:r>
              <a:rPr sz="1600" i="1" spc="-5" dirty="0">
                <a:latin typeface="Arial"/>
                <a:cs typeface="Arial"/>
              </a:rPr>
              <a:t>T</a:t>
            </a:r>
            <a:r>
              <a:rPr sz="1600" i="1" spc="-15" dirty="0">
                <a:latin typeface="Arial"/>
                <a:cs typeface="Arial"/>
              </a:rPr>
              <a:t>r</a:t>
            </a:r>
            <a:r>
              <a:rPr sz="1600" i="1" spc="-5" dirty="0">
                <a:latin typeface="Arial"/>
                <a:cs typeface="Arial"/>
              </a:rPr>
              <a:t>ained</a:t>
            </a:r>
            <a:endParaRPr sz="1600" dirty="0">
              <a:latin typeface="Arial"/>
              <a:cs typeface="Arial"/>
            </a:endParaRPr>
          </a:p>
        </p:txBody>
      </p:sp>
      <p:sp>
        <p:nvSpPr>
          <p:cNvPr id="13" name="object 13"/>
          <p:cNvSpPr txBox="1"/>
          <p:nvPr/>
        </p:nvSpPr>
        <p:spPr>
          <a:xfrm>
            <a:off x="5338873" y="3524551"/>
            <a:ext cx="1875789" cy="834390"/>
          </a:xfrm>
          <a:prstGeom prst="rect">
            <a:avLst/>
          </a:prstGeom>
        </p:spPr>
        <p:txBody>
          <a:bodyPr vert="horz" wrap="square" lIns="0" tIns="39370" rIns="0" bIns="0" rtlCol="0">
            <a:spAutoFit/>
          </a:bodyPr>
          <a:lstStyle/>
          <a:p>
            <a:pPr marL="909955" algn="ctr">
              <a:lnSpc>
                <a:spcPct val="100000"/>
              </a:lnSpc>
              <a:spcBef>
                <a:spcPts val="310"/>
              </a:spcBef>
            </a:pPr>
            <a:r>
              <a:rPr sz="1400" b="1" spc="-5" dirty="0">
                <a:solidFill>
                  <a:srgbClr val="FF0000"/>
                </a:solidFill>
                <a:latin typeface="Arial"/>
                <a:cs typeface="Arial"/>
              </a:rPr>
              <a:t>categorical</a:t>
            </a:r>
            <a:endParaRPr sz="1400" dirty="0">
              <a:latin typeface="Arial"/>
              <a:cs typeface="Arial"/>
            </a:endParaRPr>
          </a:p>
          <a:p>
            <a:pPr marL="12700">
              <a:lnSpc>
                <a:spcPts val="2660"/>
              </a:lnSpc>
              <a:spcBef>
                <a:spcPts val="355"/>
              </a:spcBef>
            </a:pPr>
            <a:r>
              <a:rPr sz="2400" dirty="0">
                <a:latin typeface="Arial MT"/>
                <a:cs typeface="Arial MT"/>
              </a:rPr>
              <a:t>Output</a:t>
            </a:r>
          </a:p>
          <a:p>
            <a:pPr marL="911225" algn="ctr">
              <a:lnSpc>
                <a:spcPts val="1460"/>
              </a:lnSpc>
            </a:pPr>
            <a:r>
              <a:rPr sz="1400" b="1" spc="-5" dirty="0">
                <a:solidFill>
                  <a:srgbClr val="FF0000"/>
                </a:solidFill>
                <a:latin typeface="Arial"/>
                <a:cs typeface="Arial"/>
              </a:rPr>
              <a:t>numeric</a:t>
            </a:r>
            <a:endParaRPr sz="1400" dirty="0">
              <a:latin typeface="Arial"/>
              <a:cs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2" y="0"/>
            <a:ext cx="9153525" cy="5143500"/>
            <a:chOff x="-4762" y="0"/>
            <a:chExt cx="9153525" cy="5143500"/>
          </a:xfrm>
        </p:grpSpPr>
        <p:pic>
          <p:nvPicPr>
            <p:cNvPr id="3" name="object 3"/>
            <p:cNvPicPr/>
            <p:nvPr/>
          </p:nvPicPr>
          <p:blipFill>
            <a:blip r:embed="rId2" cstate="print"/>
            <a:stretch>
              <a:fillRect/>
            </a:stretch>
          </p:blipFill>
          <p:spPr>
            <a:xfrm>
              <a:off x="3811523" y="1987295"/>
              <a:ext cx="1228344" cy="1228344"/>
            </a:xfrm>
            <a:prstGeom prst="rect">
              <a:avLst/>
            </a:prstGeom>
          </p:spPr>
        </p:pic>
        <p:sp>
          <p:nvSpPr>
            <p:cNvPr id="4" name="object 4"/>
            <p:cNvSpPr/>
            <p:nvPr/>
          </p:nvSpPr>
          <p:spPr>
            <a:xfrm>
              <a:off x="3108198" y="2478785"/>
              <a:ext cx="401320" cy="248920"/>
            </a:xfrm>
            <a:custGeom>
              <a:avLst/>
              <a:gdLst/>
              <a:ahLst/>
              <a:cxnLst/>
              <a:rect l="l" t="t" r="r" b="b"/>
              <a:pathLst>
                <a:path w="401320" h="248919">
                  <a:moveTo>
                    <a:pt x="276605" y="0"/>
                  </a:moveTo>
                  <a:lnTo>
                    <a:pt x="276605" y="62102"/>
                  </a:lnTo>
                  <a:lnTo>
                    <a:pt x="0" y="62102"/>
                  </a:lnTo>
                  <a:lnTo>
                    <a:pt x="0" y="186308"/>
                  </a:lnTo>
                  <a:lnTo>
                    <a:pt x="276605" y="186308"/>
                  </a:lnTo>
                  <a:lnTo>
                    <a:pt x="276605" y="248412"/>
                  </a:lnTo>
                  <a:lnTo>
                    <a:pt x="400812" y="124206"/>
                  </a:lnTo>
                  <a:lnTo>
                    <a:pt x="276605" y="0"/>
                  </a:lnTo>
                  <a:close/>
                </a:path>
              </a:pathLst>
            </a:custGeom>
            <a:solidFill>
              <a:srgbClr val="3981B9"/>
            </a:solidFill>
          </p:spPr>
          <p:txBody>
            <a:bodyPr wrap="square" lIns="0" tIns="0" rIns="0" bIns="0" rtlCol="0"/>
            <a:lstStyle/>
            <a:p>
              <a:endParaRPr/>
            </a:p>
          </p:txBody>
        </p:sp>
        <p:sp>
          <p:nvSpPr>
            <p:cNvPr id="5" name="object 5"/>
            <p:cNvSpPr/>
            <p:nvPr/>
          </p:nvSpPr>
          <p:spPr>
            <a:xfrm>
              <a:off x="3108198" y="2478785"/>
              <a:ext cx="401320" cy="248920"/>
            </a:xfrm>
            <a:custGeom>
              <a:avLst/>
              <a:gdLst/>
              <a:ahLst/>
              <a:cxnLst/>
              <a:rect l="l" t="t" r="r" b="b"/>
              <a:pathLst>
                <a:path w="401320" h="248919">
                  <a:moveTo>
                    <a:pt x="0" y="62102"/>
                  </a:moveTo>
                  <a:lnTo>
                    <a:pt x="276605" y="62102"/>
                  </a:lnTo>
                  <a:lnTo>
                    <a:pt x="276605" y="0"/>
                  </a:lnTo>
                  <a:lnTo>
                    <a:pt x="400812" y="124206"/>
                  </a:lnTo>
                  <a:lnTo>
                    <a:pt x="276605" y="248412"/>
                  </a:lnTo>
                  <a:lnTo>
                    <a:pt x="276605" y="186308"/>
                  </a:lnTo>
                  <a:lnTo>
                    <a:pt x="0" y="186308"/>
                  </a:lnTo>
                  <a:lnTo>
                    <a:pt x="0" y="62102"/>
                  </a:lnTo>
                  <a:close/>
                </a:path>
              </a:pathLst>
            </a:custGeom>
            <a:ln w="25400">
              <a:solidFill>
                <a:srgbClr val="285D87"/>
              </a:solidFill>
            </a:ln>
          </p:spPr>
          <p:txBody>
            <a:bodyPr wrap="square" lIns="0" tIns="0" rIns="0" bIns="0" rtlCol="0"/>
            <a:lstStyle/>
            <a:p>
              <a:endParaRPr/>
            </a:p>
          </p:txBody>
        </p:sp>
        <p:sp>
          <p:nvSpPr>
            <p:cNvPr id="6" name="object 6"/>
            <p:cNvSpPr/>
            <p:nvPr/>
          </p:nvSpPr>
          <p:spPr>
            <a:xfrm>
              <a:off x="5330190" y="2504694"/>
              <a:ext cx="401320" cy="248920"/>
            </a:xfrm>
            <a:custGeom>
              <a:avLst/>
              <a:gdLst/>
              <a:ahLst/>
              <a:cxnLst/>
              <a:rect l="l" t="t" r="r" b="b"/>
              <a:pathLst>
                <a:path w="401320" h="248919">
                  <a:moveTo>
                    <a:pt x="276606" y="0"/>
                  </a:moveTo>
                  <a:lnTo>
                    <a:pt x="276606" y="62103"/>
                  </a:lnTo>
                  <a:lnTo>
                    <a:pt x="0" y="62103"/>
                  </a:lnTo>
                  <a:lnTo>
                    <a:pt x="0" y="186308"/>
                  </a:lnTo>
                  <a:lnTo>
                    <a:pt x="276606" y="186308"/>
                  </a:lnTo>
                  <a:lnTo>
                    <a:pt x="276606" y="248412"/>
                  </a:lnTo>
                  <a:lnTo>
                    <a:pt x="400812" y="124206"/>
                  </a:lnTo>
                  <a:lnTo>
                    <a:pt x="276606" y="0"/>
                  </a:lnTo>
                  <a:close/>
                </a:path>
              </a:pathLst>
            </a:custGeom>
            <a:solidFill>
              <a:srgbClr val="3981B9"/>
            </a:solidFill>
          </p:spPr>
          <p:txBody>
            <a:bodyPr wrap="square" lIns="0" tIns="0" rIns="0" bIns="0" rtlCol="0"/>
            <a:lstStyle/>
            <a:p>
              <a:endParaRPr/>
            </a:p>
          </p:txBody>
        </p:sp>
        <p:sp>
          <p:nvSpPr>
            <p:cNvPr id="7" name="object 7"/>
            <p:cNvSpPr/>
            <p:nvPr/>
          </p:nvSpPr>
          <p:spPr>
            <a:xfrm>
              <a:off x="5330190" y="2504694"/>
              <a:ext cx="401320" cy="248920"/>
            </a:xfrm>
            <a:custGeom>
              <a:avLst/>
              <a:gdLst/>
              <a:ahLst/>
              <a:cxnLst/>
              <a:rect l="l" t="t" r="r" b="b"/>
              <a:pathLst>
                <a:path w="401320" h="248919">
                  <a:moveTo>
                    <a:pt x="0" y="62103"/>
                  </a:moveTo>
                  <a:lnTo>
                    <a:pt x="276606" y="62103"/>
                  </a:lnTo>
                  <a:lnTo>
                    <a:pt x="276606" y="0"/>
                  </a:lnTo>
                  <a:lnTo>
                    <a:pt x="400812" y="124206"/>
                  </a:lnTo>
                  <a:lnTo>
                    <a:pt x="276606" y="248412"/>
                  </a:lnTo>
                  <a:lnTo>
                    <a:pt x="276606" y="186308"/>
                  </a:lnTo>
                  <a:lnTo>
                    <a:pt x="0" y="186308"/>
                  </a:lnTo>
                  <a:lnTo>
                    <a:pt x="0" y="62103"/>
                  </a:lnTo>
                  <a:close/>
                </a:path>
              </a:pathLst>
            </a:custGeom>
            <a:ln w="25400">
              <a:solidFill>
                <a:srgbClr val="285D87"/>
              </a:solidFill>
            </a:ln>
          </p:spPr>
          <p:txBody>
            <a:bodyPr wrap="square" lIns="0" tIns="0" rIns="0" bIns="0" rtlCol="0"/>
            <a:lstStyle/>
            <a:p>
              <a:endParaRPr/>
            </a:p>
          </p:txBody>
        </p:sp>
      </p:grpSp>
      <p:sp>
        <p:nvSpPr>
          <p:cNvPr id="8" name="object 8"/>
          <p:cNvSpPr txBox="1">
            <a:spLocks noGrp="1"/>
          </p:cNvSpPr>
          <p:nvPr>
            <p:ph type="title"/>
          </p:nvPr>
        </p:nvSpPr>
        <p:spPr>
          <a:xfrm>
            <a:off x="2082545" y="398475"/>
            <a:ext cx="4978400" cy="514350"/>
          </a:xfrm>
          <a:prstGeom prst="rect">
            <a:avLst/>
          </a:prstGeom>
        </p:spPr>
        <p:txBody>
          <a:bodyPr vert="horz" wrap="square" lIns="0" tIns="13335" rIns="0" bIns="0" rtlCol="0">
            <a:spAutoFit/>
          </a:bodyPr>
          <a:lstStyle/>
          <a:p>
            <a:pPr marL="12700">
              <a:lnSpc>
                <a:spcPct val="100000"/>
              </a:lnSpc>
              <a:spcBef>
                <a:spcPts val="105"/>
              </a:spcBef>
            </a:pPr>
            <a:r>
              <a:rPr spc="-275" dirty="0"/>
              <a:t>Un</a:t>
            </a:r>
            <a:r>
              <a:rPr spc="-265" dirty="0"/>
              <a:t>d</a:t>
            </a:r>
            <a:r>
              <a:rPr spc="-275" dirty="0"/>
              <a:t>e</a:t>
            </a:r>
            <a:r>
              <a:rPr spc="-215" dirty="0"/>
              <a:t>r</a:t>
            </a:r>
            <a:r>
              <a:rPr spc="-170" dirty="0"/>
              <a:t>stand</a:t>
            </a:r>
            <a:r>
              <a:rPr spc="-130" dirty="0"/>
              <a:t> </a:t>
            </a:r>
            <a:r>
              <a:rPr spc="-204" dirty="0"/>
              <a:t>Machine</a:t>
            </a:r>
            <a:r>
              <a:rPr spc="-160" dirty="0"/>
              <a:t> </a:t>
            </a:r>
            <a:r>
              <a:rPr spc="-335" dirty="0"/>
              <a:t>L</a:t>
            </a:r>
            <a:r>
              <a:rPr spc="-370" dirty="0"/>
              <a:t>e</a:t>
            </a:r>
            <a:r>
              <a:rPr spc="-180" dirty="0"/>
              <a:t>ar</a:t>
            </a:r>
            <a:r>
              <a:rPr spc="-240" dirty="0"/>
              <a:t>n</a:t>
            </a:r>
            <a:r>
              <a:rPr spc="-125" dirty="0"/>
              <a:t>ing</a:t>
            </a:r>
          </a:p>
        </p:txBody>
      </p:sp>
      <p:sp>
        <p:nvSpPr>
          <p:cNvPr id="9" name="object 9"/>
          <p:cNvSpPr txBox="1"/>
          <p:nvPr/>
        </p:nvSpPr>
        <p:spPr>
          <a:xfrm>
            <a:off x="892555" y="1187577"/>
            <a:ext cx="7452995" cy="574040"/>
          </a:xfrm>
          <a:prstGeom prst="rect">
            <a:avLst/>
          </a:prstGeom>
        </p:spPr>
        <p:txBody>
          <a:bodyPr vert="horz" wrap="square" lIns="0" tIns="12700" rIns="0" bIns="0" rtlCol="0">
            <a:spAutoFit/>
          </a:bodyPr>
          <a:lstStyle/>
          <a:p>
            <a:pPr marL="367665" marR="5080" indent="-355600">
              <a:lnSpc>
                <a:spcPct val="100000"/>
              </a:lnSpc>
              <a:spcBef>
                <a:spcPts val="100"/>
              </a:spcBef>
              <a:buSzPct val="111111"/>
              <a:buFont typeface="Arial MT"/>
              <a:buChar char="•"/>
              <a:tabLst>
                <a:tab pos="367665" algn="l"/>
                <a:tab pos="368300" algn="l"/>
              </a:tabLst>
            </a:pPr>
            <a:r>
              <a:rPr sz="1800" spc="-105" dirty="0">
                <a:solidFill>
                  <a:srgbClr val="283149"/>
                </a:solidFill>
                <a:latin typeface="Lucida Sans Unicode"/>
                <a:cs typeface="Lucida Sans Unicode"/>
              </a:rPr>
              <a:t>What</a:t>
            </a:r>
            <a:r>
              <a:rPr sz="1800" spc="-215" dirty="0">
                <a:solidFill>
                  <a:srgbClr val="283149"/>
                </a:solidFill>
                <a:latin typeface="Lucida Sans Unicode"/>
                <a:cs typeface="Lucida Sans Unicode"/>
              </a:rPr>
              <a:t> </a:t>
            </a:r>
            <a:r>
              <a:rPr sz="1800" spc="-135" dirty="0">
                <a:solidFill>
                  <a:srgbClr val="283149"/>
                </a:solidFill>
                <a:latin typeface="Lucida Sans Unicode"/>
                <a:cs typeface="Lucida Sans Unicode"/>
              </a:rPr>
              <a:t>do</a:t>
            </a:r>
            <a:r>
              <a:rPr sz="1800" spc="-210" dirty="0">
                <a:solidFill>
                  <a:srgbClr val="283149"/>
                </a:solidFill>
                <a:latin typeface="Lucida Sans Unicode"/>
                <a:cs typeface="Lucida Sans Unicode"/>
              </a:rPr>
              <a:t> </a:t>
            </a:r>
            <a:r>
              <a:rPr sz="1800" spc="-50" dirty="0">
                <a:solidFill>
                  <a:srgbClr val="283149"/>
                </a:solidFill>
                <a:latin typeface="Lucida Sans Unicode"/>
                <a:cs typeface="Lucida Sans Unicode"/>
              </a:rPr>
              <a:t>I</a:t>
            </a:r>
            <a:r>
              <a:rPr sz="1800" spc="-204" dirty="0">
                <a:solidFill>
                  <a:srgbClr val="283149"/>
                </a:solidFill>
                <a:latin typeface="Lucida Sans Unicode"/>
                <a:cs typeface="Lucida Sans Unicode"/>
              </a:rPr>
              <a:t> </a:t>
            </a:r>
            <a:r>
              <a:rPr sz="1800" spc="-135" dirty="0">
                <a:solidFill>
                  <a:srgbClr val="283149"/>
                </a:solidFill>
                <a:latin typeface="Lucida Sans Unicode"/>
                <a:cs typeface="Lucida Sans Unicode"/>
              </a:rPr>
              <a:t>mean</a:t>
            </a:r>
            <a:r>
              <a:rPr sz="1800" spc="-204" dirty="0">
                <a:solidFill>
                  <a:srgbClr val="283149"/>
                </a:solidFill>
                <a:latin typeface="Lucida Sans Unicode"/>
                <a:cs typeface="Lucida Sans Unicode"/>
              </a:rPr>
              <a:t> </a:t>
            </a:r>
            <a:r>
              <a:rPr sz="1800" spc="-110" dirty="0">
                <a:solidFill>
                  <a:srgbClr val="283149"/>
                </a:solidFill>
                <a:latin typeface="Lucida Sans Unicode"/>
                <a:cs typeface="Lucida Sans Unicode"/>
              </a:rPr>
              <a:t>if</a:t>
            </a:r>
            <a:r>
              <a:rPr sz="1800" spc="-204" dirty="0">
                <a:solidFill>
                  <a:srgbClr val="283149"/>
                </a:solidFill>
                <a:latin typeface="Lucida Sans Unicode"/>
                <a:cs typeface="Lucida Sans Unicode"/>
              </a:rPr>
              <a:t> </a:t>
            </a:r>
            <a:r>
              <a:rPr sz="1800" spc="-50" dirty="0">
                <a:solidFill>
                  <a:srgbClr val="283149"/>
                </a:solidFill>
                <a:latin typeface="Lucida Sans Unicode"/>
                <a:cs typeface="Lucida Sans Unicode"/>
              </a:rPr>
              <a:t>I</a:t>
            </a:r>
            <a:r>
              <a:rPr sz="1800" spc="-204" dirty="0">
                <a:solidFill>
                  <a:srgbClr val="283149"/>
                </a:solidFill>
                <a:latin typeface="Lucida Sans Unicode"/>
                <a:cs typeface="Lucida Sans Unicode"/>
              </a:rPr>
              <a:t> </a:t>
            </a:r>
            <a:r>
              <a:rPr sz="1800" spc="-95" dirty="0">
                <a:solidFill>
                  <a:srgbClr val="283149"/>
                </a:solidFill>
                <a:latin typeface="Lucida Sans Unicode"/>
                <a:cs typeface="Lucida Sans Unicode"/>
              </a:rPr>
              <a:t>want</a:t>
            </a:r>
            <a:r>
              <a:rPr sz="1800" spc="-215" dirty="0">
                <a:solidFill>
                  <a:srgbClr val="283149"/>
                </a:solidFill>
                <a:latin typeface="Lucida Sans Unicode"/>
                <a:cs typeface="Lucida Sans Unicode"/>
              </a:rPr>
              <a:t> </a:t>
            </a:r>
            <a:r>
              <a:rPr sz="1800" spc="-100" dirty="0">
                <a:solidFill>
                  <a:srgbClr val="283149"/>
                </a:solidFill>
                <a:latin typeface="Lucida Sans Unicode"/>
                <a:cs typeface="Lucida Sans Unicode"/>
              </a:rPr>
              <a:t>to</a:t>
            </a:r>
            <a:r>
              <a:rPr sz="1800" spc="-200" dirty="0">
                <a:solidFill>
                  <a:srgbClr val="283149"/>
                </a:solidFill>
                <a:latin typeface="Lucida Sans Unicode"/>
                <a:cs typeface="Lucida Sans Unicode"/>
              </a:rPr>
              <a:t> </a:t>
            </a:r>
            <a:r>
              <a:rPr sz="1800" spc="-110" dirty="0">
                <a:solidFill>
                  <a:srgbClr val="283149"/>
                </a:solidFill>
                <a:latin typeface="Lucida Sans Unicode"/>
                <a:cs typeface="Lucida Sans Unicode"/>
              </a:rPr>
              <a:t>build</a:t>
            </a:r>
            <a:r>
              <a:rPr sz="1800" spc="-210" dirty="0">
                <a:solidFill>
                  <a:srgbClr val="283149"/>
                </a:solidFill>
                <a:latin typeface="Lucida Sans Unicode"/>
                <a:cs typeface="Lucida Sans Unicode"/>
              </a:rPr>
              <a:t> </a:t>
            </a:r>
            <a:r>
              <a:rPr sz="1800" spc="-90" dirty="0">
                <a:solidFill>
                  <a:srgbClr val="283149"/>
                </a:solidFill>
                <a:latin typeface="Lucida Sans Unicode"/>
                <a:cs typeface="Lucida Sans Unicode"/>
              </a:rPr>
              <a:t>a</a:t>
            </a:r>
            <a:r>
              <a:rPr sz="1800" spc="-204" dirty="0">
                <a:solidFill>
                  <a:srgbClr val="283149"/>
                </a:solidFill>
                <a:latin typeface="Lucida Sans Unicode"/>
                <a:cs typeface="Lucida Sans Unicode"/>
              </a:rPr>
              <a:t> </a:t>
            </a:r>
            <a:r>
              <a:rPr sz="1800" spc="-120" dirty="0">
                <a:solidFill>
                  <a:srgbClr val="283149"/>
                </a:solidFill>
                <a:latin typeface="Lucida Sans Unicode"/>
                <a:cs typeface="Lucida Sans Unicode"/>
              </a:rPr>
              <a:t>machine</a:t>
            </a:r>
            <a:r>
              <a:rPr sz="1800" spc="-210" dirty="0">
                <a:solidFill>
                  <a:srgbClr val="283149"/>
                </a:solidFill>
                <a:latin typeface="Lucida Sans Unicode"/>
                <a:cs typeface="Lucida Sans Unicode"/>
              </a:rPr>
              <a:t> </a:t>
            </a:r>
            <a:r>
              <a:rPr sz="1800" spc="-120" dirty="0">
                <a:solidFill>
                  <a:srgbClr val="283149"/>
                </a:solidFill>
                <a:latin typeface="Lucida Sans Unicode"/>
                <a:cs typeface="Lucida Sans Unicode"/>
              </a:rPr>
              <a:t>learning</a:t>
            </a:r>
            <a:r>
              <a:rPr sz="1800" spc="-200" dirty="0">
                <a:solidFill>
                  <a:srgbClr val="283149"/>
                </a:solidFill>
                <a:latin typeface="Lucida Sans Unicode"/>
                <a:cs typeface="Lucida Sans Unicode"/>
              </a:rPr>
              <a:t> </a:t>
            </a:r>
            <a:r>
              <a:rPr sz="1800" spc="-130" dirty="0">
                <a:solidFill>
                  <a:srgbClr val="283149"/>
                </a:solidFill>
                <a:latin typeface="Lucida Sans Unicode"/>
                <a:cs typeface="Lucida Sans Unicode"/>
              </a:rPr>
              <a:t>model</a:t>
            </a:r>
            <a:r>
              <a:rPr sz="1800" spc="-200" dirty="0">
                <a:solidFill>
                  <a:srgbClr val="283149"/>
                </a:solidFill>
                <a:latin typeface="Lucida Sans Unicode"/>
                <a:cs typeface="Lucida Sans Unicode"/>
              </a:rPr>
              <a:t> </a:t>
            </a:r>
            <a:r>
              <a:rPr sz="1800" spc="-130" dirty="0">
                <a:solidFill>
                  <a:srgbClr val="283149"/>
                </a:solidFill>
                <a:latin typeface="Lucida Sans Unicode"/>
                <a:cs typeface="Lucida Sans Unicode"/>
              </a:rPr>
              <a:t>for</a:t>
            </a:r>
            <a:r>
              <a:rPr sz="1800" spc="-204" dirty="0">
                <a:solidFill>
                  <a:srgbClr val="283149"/>
                </a:solidFill>
                <a:latin typeface="Lucida Sans Unicode"/>
                <a:cs typeface="Lucida Sans Unicode"/>
              </a:rPr>
              <a:t> </a:t>
            </a:r>
            <a:r>
              <a:rPr sz="1800" spc="-145" dirty="0">
                <a:solidFill>
                  <a:srgbClr val="283149"/>
                </a:solidFill>
                <a:latin typeface="Lucida Sans Unicode"/>
                <a:cs typeface="Lucida Sans Unicode"/>
              </a:rPr>
              <a:t>my</a:t>
            </a:r>
            <a:r>
              <a:rPr sz="1800" spc="-210" dirty="0">
                <a:solidFill>
                  <a:srgbClr val="283149"/>
                </a:solidFill>
                <a:latin typeface="Lucida Sans Unicode"/>
                <a:cs typeface="Lucida Sans Unicode"/>
              </a:rPr>
              <a:t> </a:t>
            </a:r>
            <a:r>
              <a:rPr sz="1800" spc="-145" dirty="0">
                <a:solidFill>
                  <a:srgbClr val="283149"/>
                </a:solidFill>
                <a:latin typeface="Lucida Sans Unicode"/>
                <a:cs typeface="Lucida Sans Unicode"/>
              </a:rPr>
              <a:t>housing </a:t>
            </a:r>
            <a:r>
              <a:rPr sz="1800" spc="-550" dirty="0">
                <a:solidFill>
                  <a:srgbClr val="283149"/>
                </a:solidFill>
                <a:latin typeface="Lucida Sans Unicode"/>
                <a:cs typeface="Lucida Sans Unicode"/>
              </a:rPr>
              <a:t> </a:t>
            </a:r>
            <a:r>
              <a:rPr sz="1800" spc="-105" dirty="0">
                <a:solidFill>
                  <a:srgbClr val="283149"/>
                </a:solidFill>
                <a:latin typeface="Lucida Sans Unicode"/>
                <a:cs typeface="Lucida Sans Unicode"/>
              </a:rPr>
              <a:t>transaction</a:t>
            </a:r>
            <a:r>
              <a:rPr sz="1800" spc="-210" dirty="0">
                <a:solidFill>
                  <a:srgbClr val="283149"/>
                </a:solidFill>
                <a:latin typeface="Lucida Sans Unicode"/>
                <a:cs typeface="Lucida Sans Unicode"/>
              </a:rPr>
              <a:t> </a:t>
            </a:r>
            <a:r>
              <a:rPr sz="1800" spc="-90" dirty="0">
                <a:solidFill>
                  <a:srgbClr val="283149"/>
                </a:solidFill>
                <a:latin typeface="Lucida Sans Unicode"/>
                <a:cs typeface="Lucida Sans Unicode"/>
              </a:rPr>
              <a:t>dataset?</a:t>
            </a:r>
            <a:endParaRPr sz="1800">
              <a:latin typeface="Lucida Sans Unicode"/>
              <a:cs typeface="Lucida Sans Unicode"/>
            </a:endParaRPr>
          </a:p>
        </p:txBody>
      </p:sp>
      <p:sp>
        <p:nvSpPr>
          <p:cNvPr id="10" name="object 10"/>
          <p:cNvSpPr txBox="1"/>
          <p:nvPr/>
        </p:nvSpPr>
        <p:spPr>
          <a:xfrm>
            <a:off x="4041140" y="2281808"/>
            <a:ext cx="712470" cy="269240"/>
          </a:xfrm>
          <a:prstGeom prst="rect">
            <a:avLst/>
          </a:prstGeom>
        </p:spPr>
        <p:txBody>
          <a:bodyPr vert="horz" wrap="square" lIns="0" tIns="12065" rIns="0" bIns="0" rtlCol="0">
            <a:spAutoFit/>
          </a:bodyPr>
          <a:lstStyle/>
          <a:p>
            <a:pPr marL="12700">
              <a:lnSpc>
                <a:spcPct val="100000"/>
              </a:lnSpc>
              <a:spcBef>
                <a:spcPts val="95"/>
              </a:spcBef>
            </a:pPr>
            <a:r>
              <a:rPr sz="1600" i="1" spc="-5" dirty="0">
                <a:latin typeface="Arial"/>
                <a:cs typeface="Arial"/>
              </a:rPr>
              <a:t>T</a:t>
            </a:r>
            <a:r>
              <a:rPr sz="1600" i="1" spc="-15" dirty="0">
                <a:latin typeface="Arial"/>
                <a:cs typeface="Arial"/>
              </a:rPr>
              <a:t>r</a:t>
            </a:r>
            <a:r>
              <a:rPr sz="1600" i="1" spc="-5" dirty="0">
                <a:latin typeface="Arial"/>
                <a:cs typeface="Arial"/>
              </a:rPr>
              <a:t>ained</a:t>
            </a:r>
            <a:endParaRPr sz="1600">
              <a:latin typeface="Arial"/>
              <a:cs typeface="Arial"/>
            </a:endParaRPr>
          </a:p>
        </p:txBody>
      </p:sp>
      <p:grpSp>
        <p:nvGrpSpPr>
          <p:cNvPr id="11" name="object 11"/>
          <p:cNvGrpSpPr/>
          <p:nvPr/>
        </p:nvGrpSpPr>
        <p:grpSpPr>
          <a:xfrm>
            <a:off x="739140" y="3232404"/>
            <a:ext cx="6243955" cy="553720"/>
            <a:chOff x="739140" y="3232404"/>
            <a:chExt cx="6243955" cy="553720"/>
          </a:xfrm>
        </p:grpSpPr>
        <p:pic>
          <p:nvPicPr>
            <p:cNvPr id="12" name="object 12"/>
            <p:cNvPicPr/>
            <p:nvPr/>
          </p:nvPicPr>
          <p:blipFill>
            <a:blip r:embed="rId3" cstate="print"/>
            <a:stretch>
              <a:fillRect/>
            </a:stretch>
          </p:blipFill>
          <p:spPr>
            <a:xfrm>
              <a:off x="739140" y="3250692"/>
              <a:ext cx="2098548" cy="307847"/>
            </a:xfrm>
            <a:prstGeom prst="rect">
              <a:avLst/>
            </a:prstGeom>
          </p:spPr>
        </p:pic>
        <p:pic>
          <p:nvPicPr>
            <p:cNvPr id="13" name="object 13"/>
            <p:cNvPicPr/>
            <p:nvPr/>
          </p:nvPicPr>
          <p:blipFill>
            <a:blip r:embed="rId4" cstate="print"/>
            <a:stretch>
              <a:fillRect/>
            </a:stretch>
          </p:blipFill>
          <p:spPr>
            <a:xfrm>
              <a:off x="6190487" y="3232404"/>
              <a:ext cx="792480" cy="553212"/>
            </a:xfrm>
            <a:prstGeom prst="rect">
              <a:avLst/>
            </a:prstGeom>
          </p:spPr>
        </p:pic>
      </p:grpSp>
      <p:sp>
        <p:nvSpPr>
          <p:cNvPr id="14" name="object 14"/>
          <p:cNvSpPr txBox="1"/>
          <p:nvPr/>
        </p:nvSpPr>
        <p:spPr>
          <a:xfrm>
            <a:off x="547522" y="2359532"/>
            <a:ext cx="2543175" cy="851535"/>
          </a:xfrm>
          <a:prstGeom prst="rect">
            <a:avLst/>
          </a:prstGeom>
        </p:spPr>
        <p:txBody>
          <a:bodyPr vert="horz" wrap="square" lIns="0" tIns="12700" rIns="0" bIns="0" rtlCol="0">
            <a:spAutoFit/>
          </a:bodyPr>
          <a:lstStyle/>
          <a:p>
            <a:pPr marL="1485900">
              <a:lnSpc>
                <a:spcPct val="100000"/>
              </a:lnSpc>
              <a:spcBef>
                <a:spcPts val="100"/>
              </a:spcBef>
            </a:pPr>
            <a:r>
              <a:rPr sz="2400" spc="-5" dirty="0">
                <a:latin typeface="Arial MT"/>
                <a:cs typeface="Arial MT"/>
              </a:rPr>
              <a:t>Input</a:t>
            </a:r>
            <a:endParaRPr sz="2400">
              <a:latin typeface="Arial MT"/>
              <a:cs typeface="Arial MT"/>
            </a:endParaRPr>
          </a:p>
          <a:p>
            <a:pPr marL="12700">
              <a:lnSpc>
                <a:spcPct val="100000"/>
              </a:lnSpc>
              <a:spcBef>
                <a:spcPts val="1939"/>
              </a:spcBef>
            </a:pPr>
            <a:r>
              <a:rPr sz="1400" dirty="0">
                <a:latin typeface="Arial MT"/>
                <a:cs typeface="Arial MT"/>
              </a:rPr>
              <a:t>Housing</a:t>
            </a:r>
            <a:r>
              <a:rPr sz="1400" spc="-55" dirty="0">
                <a:latin typeface="Arial MT"/>
                <a:cs typeface="Arial MT"/>
              </a:rPr>
              <a:t> </a:t>
            </a:r>
            <a:r>
              <a:rPr sz="1400" dirty="0">
                <a:latin typeface="Arial MT"/>
                <a:cs typeface="Arial MT"/>
              </a:rPr>
              <a:t>datasets</a:t>
            </a:r>
            <a:r>
              <a:rPr sz="1400" spc="-65" dirty="0">
                <a:latin typeface="Arial MT"/>
                <a:cs typeface="Arial MT"/>
              </a:rPr>
              <a:t> </a:t>
            </a:r>
            <a:r>
              <a:rPr sz="1400" spc="-5" dirty="0">
                <a:latin typeface="Arial MT"/>
                <a:cs typeface="Arial MT"/>
              </a:rPr>
              <a:t>with</a:t>
            </a:r>
            <a:r>
              <a:rPr sz="1400" spc="-20" dirty="0">
                <a:latin typeface="Arial MT"/>
                <a:cs typeface="Arial MT"/>
              </a:rPr>
              <a:t> </a:t>
            </a:r>
            <a:r>
              <a:rPr sz="1400" dirty="0">
                <a:latin typeface="Arial MT"/>
                <a:cs typeface="Arial MT"/>
              </a:rPr>
              <a:t>attributes</a:t>
            </a:r>
            <a:endParaRPr sz="1400">
              <a:latin typeface="Arial MT"/>
              <a:cs typeface="Arial MT"/>
            </a:endParaRPr>
          </a:p>
        </p:txBody>
      </p:sp>
      <p:sp>
        <p:nvSpPr>
          <p:cNvPr id="15" name="object 15"/>
          <p:cNvSpPr txBox="1"/>
          <p:nvPr/>
        </p:nvSpPr>
        <p:spPr>
          <a:xfrm>
            <a:off x="5958585" y="2423922"/>
            <a:ext cx="1224280" cy="79121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Output</a:t>
            </a:r>
            <a:endParaRPr sz="2400">
              <a:latin typeface="Arial MT"/>
              <a:cs typeface="Arial MT"/>
            </a:endParaRPr>
          </a:p>
          <a:p>
            <a:pPr marL="35560">
              <a:lnSpc>
                <a:spcPct val="100000"/>
              </a:lnSpc>
              <a:spcBef>
                <a:spcPts val="1465"/>
              </a:spcBef>
            </a:pPr>
            <a:r>
              <a:rPr sz="1400" dirty="0">
                <a:latin typeface="Arial MT"/>
                <a:cs typeface="Arial MT"/>
              </a:rPr>
              <a:t>Housing</a:t>
            </a:r>
            <a:r>
              <a:rPr sz="1400" spc="-100" dirty="0">
                <a:latin typeface="Arial MT"/>
                <a:cs typeface="Arial MT"/>
              </a:rPr>
              <a:t> </a:t>
            </a:r>
            <a:r>
              <a:rPr sz="1400" dirty="0">
                <a:latin typeface="Arial MT"/>
                <a:cs typeface="Arial MT"/>
              </a:rPr>
              <a:t>prices</a:t>
            </a:r>
            <a:endParaRPr sz="1400">
              <a:latin typeface="Arial MT"/>
              <a:cs typeface="Arial MT"/>
            </a:endParaRPr>
          </a:p>
        </p:txBody>
      </p:sp>
      <p:pic>
        <p:nvPicPr>
          <p:cNvPr id="16" name="object 16"/>
          <p:cNvPicPr/>
          <p:nvPr/>
        </p:nvPicPr>
        <p:blipFill>
          <a:blip r:embed="rId5" cstate="print"/>
          <a:stretch>
            <a:fillRect/>
          </a:stretch>
        </p:blipFill>
        <p:spPr>
          <a:xfrm>
            <a:off x="711708" y="3595115"/>
            <a:ext cx="2098548" cy="230124"/>
          </a:xfrm>
          <a:prstGeom prst="rect">
            <a:avLst/>
          </a:prstGeom>
        </p:spPr>
      </p:pic>
      <p:sp>
        <p:nvSpPr>
          <p:cNvPr id="17" name="object 17"/>
          <p:cNvSpPr txBox="1">
            <a:spLocks noGrp="1"/>
          </p:cNvSpPr>
          <p:nvPr>
            <p:ph type="sldNum" sz="quarter" idx="7"/>
          </p:nvPr>
        </p:nvSpPr>
        <p:spPr>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pc="-35" dirty="0"/>
              <a:t>84</a:t>
            </a:fld>
            <a:endParaRPr spc="-35"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02182" y="1429524"/>
            <a:ext cx="3432378" cy="3105265"/>
            <a:chOff x="802182" y="1429524"/>
            <a:chExt cx="3432378" cy="3105265"/>
          </a:xfrm>
        </p:grpSpPr>
        <p:pic>
          <p:nvPicPr>
            <p:cNvPr id="3" name="object 3"/>
            <p:cNvPicPr/>
            <p:nvPr/>
          </p:nvPicPr>
          <p:blipFill>
            <a:blip r:embed="rId2" cstate="print"/>
            <a:stretch>
              <a:fillRect/>
            </a:stretch>
          </p:blipFill>
          <p:spPr>
            <a:xfrm>
              <a:off x="802182" y="1429524"/>
              <a:ext cx="1063193" cy="3095117"/>
            </a:xfrm>
            <a:prstGeom prst="rect">
              <a:avLst/>
            </a:prstGeom>
          </p:spPr>
        </p:pic>
        <p:pic>
          <p:nvPicPr>
            <p:cNvPr id="4" name="object 4"/>
            <p:cNvPicPr/>
            <p:nvPr/>
          </p:nvPicPr>
          <p:blipFill>
            <a:blip r:embed="rId3" cstate="print"/>
            <a:stretch>
              <a:fillRect/>
            </a:stretch>
          </p:blipFill>
          <p:spPr>
            <a:xfrm>
              <a:off x="2066544" y="1429524"/>
              <a:ext cx="2061972" cy="3095117"/>
            </a:xfrm>
            <a:prstGeom prst="rect">
              <a:avLst/>
            </a:prstGeom>
          </p:spPr>
        </p:pic>
        <p:sp>
          <p:nvSpPr>
            <p:cNvPr id="8" name="object 8"/>
            <p:cNvSpPr/>
            <p:nvPr/>
          </p:nvSpPr>
          <p:spPr>
            <a:xfrm>
              <a:off x="1160525" y="1430274"/>
              <a:ext cx="3074035" cy="3104515"/>
            </a:xfrm>
            <a:custGeom>
              <a:avLst/>
              <a:gdLst/>
              <a:ahLst/>
              <a:cxnLst/>
              <a:rect l="l" t="t" r="r" b="b"/>
              <a:pathLst>
                <a:path w="3074035" h="3104515">
                  <a:moveTo>
                    <a:pt x="800100" y="378967"/>
                  </a:moveTo>
                  <a:lnTo>
                    <a:pt x="803052" y="331431"/>
                  </a:lnTo>
                  <a:lnTo>
                    <a:pt x="811674" y="285656"/>
                  </a:lnTo>
                  <a:lnTo>
                    <a:pt x="825609" y="241999"/>
                  </a:lnTo>
                  <a:lnTo>
                    <a:pt x="844502" y="200814"/>
                  </a:lnTo>
                  <a:lnTo>
                    <a:pt x="867999" y="162456"/>
                  </a:lnTo>
                  <a:lnTo>
                    <a:pt x="895743" y="127281"/>
                  </a:lnTo>
                  <a:lnTo>
                    <a:pt x="927381" y="95643"/>
                  </a:lnTo>
                  <a:lnTo>
                    <a:pt x="962556" y="67899"/>
                  </a:lnTo>
                  <a:lnTo>
                    <a:pt x="1000914" y="44402"/>
                  </a:lnTo>
                  <a:lnTo>
                    <a:pt x="1042099" y="25509"/>
                  </a:lnTo>
                  <a:lnTo>
                    <a:pt x="1085756" y="11574"/>
                  </a:lnTo>
                  <a:lnTo>
                    <a:pt x="1131531" y="2952"/>
                  </a:lnTo>
                  <a:lnTo>
                    <a:pt x="1179068" y="0"/>
                  </a:lnTo>
                  <a:lnTo>
                    <a:pt x="2694940" y="0"/>
                  </a:lnTo>
                  <a:lnTo>
                    <a:pt x="2742476" y="2952"/>
                  </a:lnTo>
                  <a:lnTo>
                    <a:pt x="2788251" y="11574"/>
                  </a:lnTo>
                  <a:lnTo>
                    <a:pt x="2831908" y="25509"/>
                  </a:lnTo>
                  <a:lnTo>
                    <a:pt x="2873093" y="44402"/>
                  </a:lnTo>
                  <a:lnTo>
                    <a:pt x="2911451" y="67899"/>
                  </a:lnTo>
                  <a:lnTo>
                    <a:pt x="2946626" y="95643"/>
                  </a:lnTo>
                  <a:lnTo>
                    <a:pt x="2978264" y="127281"/>
                  </a:lnTo>
                  <a:lnTo>
                    <a:pt x="3006008" y="162456"/>
                  </a:lnTo>
                  <a:lnTo>
                    <a:pt x="3029505" y="200814"/>
                  </a:lnTo>
                  <a:lnTo>
                    <a:pt x="3048398" y="241999"/>
                  </a:lnTo>
                  <a:lnTo>
                    <a:pt x="3062333" y="285656"/>
                  </a:lnTo>
                  <a:lnTo>
                    <a:pt x="3070955" y="331431"/>
                  </a:lnTo>
                  <a:lnTo>
                    <a:pt x="3073908" y="378967"/>
                  </a:lnTo>
                  <a:lnTo>
                    <a:pt x="3073908" y="2725407"/>
                  </a:lnTo>
                  <a:lnTo>
                    <a:pt x="3070955" y="2772946"/>
                  </a:lnTo>
                  <a:lnTo>
                    <a:pt x="3062333" y="2818723"/>
                  </a:lnTo>
                  <a:lnTo>
                    <a:pt x="3048398" y="2862382"/>
                  </a:lnTo>
                  <a:lnTo>
                    <a:pt x="3029505" y="2903569"/>
                  </a:lnTo>
                  <a:lnTo>
                    <a:pt x="3006008" y="2941928"/>
                  </a:lnTo>
                  <a:lnTo>
                    <a:pt x="2978264" y="2977104"/>
                  </a:lnTo>
                  <a:lnTo>
                    <a:pt x="2946626" y="3008743"/>
                  </a:lnTo>
                  <a:lnTo>
                    <a:pt x="2911451" y="3036488"/>
                  </a:lnTo>
                  <a:lnTo>
                    <a:pt x="2873093" y="3059985"/>
                  </a:lnTo>
                  <a:lnTo>
                    <a:pt x="2831908" y="3078878"/>
                  </a:lnTo>
                  <a:lnTo>
                    <a:pt x="2788251" y="3092813"/>
                  </a:lnTo>
                  <a:lnTo>
                    <a:pt x="2742476" y="3101435"/>
                  </a:lnTo>
                  <a:lnTo>
                    <a:pt x="2694940" y="3104388"/>
                  </a:lnTo>
                  <a:lnTo>
                    <a:pt x="1179068" y="3104388"/>
                  </a:lnTo>
                  <a:lnTo>
                    <a:pt x="1131531" y="3101435"/>
                  </a:lnTo>
                  <a:lnTo>
                    <a:pt x="1085756" y="3092813"/>
                  </a:lnTo>
                  <a:lnTo>
                    <a:pt x="1042099" y="3078878"/>
                  </a:lnTo>
                  <a:lnTo>
                    <a:pt x="1000914" y="3059985"/>
                  </a:lnTo>
                  <a:lnTo>
                    <a:pt x="962556" y="3036488"/>
                  </a:lnTo>
                  <a:lnTo>
                    <a:pt x="927381" y="3008743"/>
                  </a:lnTo>
                  <a:lnTo>
                    <a:pt x="895743" y="2977104"/>
                  </a:lnTo>
                  <a:lnTo>
                    <a:pt x="867999" y="2941928"/>
                  </a:lnTo>
                  <a:lnTo>
                    <a:pt x="844502" y="2903569"/>
                  </a:lnTo>
                  <a:lnTo>
                    <a:pt x="825609" y="2862382"/>
                  </a:lnTo>
                  <a:lnTo>
                    <a:pt x="811674" y="2818723"/>
                  </a:lnTo>
                  <a:lnTo>
                    <a:pt x="803052" y="2772946"/>
                  </a:lnTo>
                  <a:lnTo>
                    <a:pt x="800100" y="2725407"/>
                  </a:lnTo>
                  <a:lnTo>
                    <a:pt x="800100" y="378967"/>
                  </a:lnTo>
                  <a:close/>
                </a:path>
                <a:path w="3074035" h="3104515">
                  <a:moveTo>
                    <a:pt x="0" y="117601"/>
                  </a:moveTo>
                  <a:lnTo>
                    <a:pt x="9242" y="71848"/>
                  </a:lnTo>
                  <a:lnTo>
                    <a:pt x="34445" y="34464"/>
                  </a:lnTo>
                  <a:lnTo>
                    <a:pt x="71826" y="9249"/>
                  </a:lnTo>
                  <a:lnTo>
                    <a:pt x="117602" y="0"/>
                  </a:lnTo>
                  <a:lnTo>
                    <a:pt x="588010" y="0"/>
                  </a:lnTo>
                  <a:lnTo>
                    <a:pt x="633763" y="9249"/>
                  </a:lnTo>
                  <a:lnTo>
                    <a:pt x="671147" y="34464"/>
                  </a:lnTo>
                  <a:lnTo>
                    <a:pt x="696362" y="71848"/>
                  </a:lnTo>
                  <a:lnTo>
                    <a:pt x="705612" y="117601"/>
                  </a:lnTo>
                  <a:lnTo>
                    <a:pt x="705612" y="2986786"/>
                  </a:lnTo>
                  <a:lnTo>
                    <a:pt x="696362" y="3032561"/>
                  </a:lnTo>
                  <a:lnTo>
                    <a:pt x="671147" y="3069942"/>
                  </a:lnTo>
                  <a:lnTo>
                    <a:pt x="633763" y="3095145"/>
                  </a:lnTo>
                  <a:lnTo>
                    <a:pt x="588010" y="3104388"/>
                  </a:lnTo>
                  <a:lnTo>
                    <a:pt x="117602" y="3104388"/>
                  </a:lnTo>
                  <a:lnTo>
                    <a:pt x="71826" y="3095145"/>
                  </a:lnTo>
                  <a:lnTo>
                    <a:pt x="34445" y="3069942"/>
                  </a:lnTo>
                  <a:lnTo>
                    <a:pt x="9242" y="3032561"/>
                  </a:lnTo>
                  <a:lnTo>
                    <a:pt x="0" y="2986786"/>
                  </a:lnTo>
                  <a:lnTo>
                    <a:pt x="0" y="117601"/>
                  </a:lnTo>
                  <a:close/>
                </a:path>
              </a:pathLst>
            </a:custGeom>
            <a:ln w="25400">
              <a:solidFill>
                <a:srgbClr val="285D87"/>
              </a:solidFill>
              <a:prstDash val="sysDash"/>
            </a:ln>
          </p:spPr>
          <p:txBody>
            <a:bodyPr wrap="square" lIns="0" tIns="0" rIns="0" bIns="0" rtlCol="0"/>
            <a:lstStyle/>
            <a:p>
              <a:endParaRPr/>
            </a:p>
          </p:txBody>
        </p:sp>
      </p:grpSp>
      <p:sp>
        <p:nvSpPr>
          <p:cNvPr id="9" name="object 9"/>
          <p:cNvSpPr txBox="1"/>
          <p:nvPr/>
        </p:nvSpPr>
        <p:spPr>
          <a:xfrm>
            <a:off x="2801492" y="1088263"/>
            <a:ext cx="58674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3981B9"/>
                </a:solidFill>
                <a:latin typeface="Arial"/>
                <a:cs typeface="Arial"/>
              </a:rPr>
              <a:t>Input</a:t>
            </a:r>
            <a:endParaRPr sz="1800">
              <a:latin typeface="Arial"/>
              <a:cs typeface="Arial"/>
            </a:endParaRPr>
          </a:p>
        </p:txBody>
      </p:sp>
      <p:sp>
        <p:nvSpPr>
          <p:cNvPr id="10" name="object 10"/>
          <p:cNvSpPr txBox="1"/>
          <p:nvPr/>
        </p:nvSpPr>
        <p:spPr>
          <a:xfrm>
            <a:off x="1157427" y="1088263"/>
            <a:ext cx="77660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3981B9"/>
                </a:solidFill>
                <a:latin typeface="Arial"/>
                <a:cs typeface="Arial"/>
              </a:rPr>
              <a:t>O</a:t>
            </a:r>
            <a:r>
              <a:rPr sz="1800" b="1" spc="5" dirty="0">
                <a:solidFill>
                  <a:srgbClr val="3981B9"/>
                </a:solidFill>
                <a:latin typeface="Arial"/>
                <a:cs typeface="Arial"/>
              </a:rPr>
              <a:t>u</a:t>
            </a:r>
            <a:r>
              <a:rPr sz="1800" b="1" dirty="0">
                <a:solidFill>
                  <a:srgbClr val="3981B9"/>
                </a:solidFill>
                <a:latin typeface="Arial"/>
                <a:cs typeface="Arial"/>
              </a:rPr>
              <a:t>tp</a:t>
            </a:r>
            <a:r>
              <a:rPr sz="1800" b="1" spc="5" dirty="0">
                <a:solidFill>
                  <a:srgbClr val="3981B9"/>
                </a:solidFill>
                <a:latin typeface="Arial"/>
                <a:cs typeface="Arial"/>
              </a:rPr>
              <a:t>u</a:t>
            </a:r>
            <a:r>
              <a:rPr sz="1800" b="1" dirty="0">
                <a:solidFill>
                  <a:srgbClr val="3981B9"/>
                </a:solidFill>
                <a:latin typeface="Arial"/>
                <a:cs typeface="Arial"/>
              </a:rPr>
              <a:t>t</a:t>
            </a:r>
            <a:endParaRPr sz="1800">
              <a:latin typeface="Arial"/>
              <a:cs typeface="Arial"/>
            </a:endParaRPr>
          </a:p>
        </p:txBody>
      </p:sp>
      <p:sp>
        <p:nvSpPr>
          <p:cNvPr id="11" name="object 11"/>
          <p:cNvSpPr txBox="1"/>
          <p:nvPr/>
        </p:nvSpPr>
        <p:spPr>
          <a:xfrm>
            <a:off x="4341876" y="1065275"/>
            <a:ext cx="879475" cy="306705"/>
          </a:xfrm>
          <a:prstGeom prst="rect">
            <a:avLst/>
          </a:prstGeom>
          <a:ln w="9525">
            <a:solidFill>
              <a:srgbClr val="FF0000"/>
            </a:solidFill>
          </a:ln>
        </p:spPr>
        <p:txBody>
          <a:bodyPr vert="horz" wrap="square" lIns="0" tIns="39370" rIns="0" bIns="0" rtlCol="0">
            <a:spAutoFit/>
          </a:bodyPr>
          <a:lstStyle/>
          <a:p>
            <a:pPr marL="91440">
              <a:lnSpc>
                <a:spcPct val="100000"/>
              </a:lnSpc>
              <a:spcBef>
                <a:spcPts val="310"/>
              </a:spcBef>
            </a:pPr>
            <a:r>
              <a:rPr sz="1400" b="1" dirty="0">
                <a:solidFill>
                  <a:srgbClr val="FF0000"/>
                </a:solidFill>
                <a:latin typeface="Arial"/>
                <a:cs typeface="Arial"/>
              </a:rPr>
              <a:t>features</a:t>
            </a:r>
            <a:endParaRPr sz="1400">
              <a:latin typeface="Arial"/>
              <a:cs typeface="Arial"/>
            </a:endParaRPr>
          </a:p>
        </p:txBody>
      </p:sp>
      <p:grpSp>
        <p:nvGrpSpPr>
          <p:cNvPr id="12" name="object 12"/>
          <p:cNvGrpSpPr/>
          <p:nvPr/>
        </p:nvGrpSpPr>
        <p:grpSpPr>
          <a:xfrm>
            <a:off x="2262949" y="1365503"/>
            <a:ext cx="2520315" cy="352425"/>
            <a:chOff x="2262949" y="1365503"/>
            <a:chExt cx="2520315" cy="352425"/>
          </a:xfrm>
        </p:grpSpPr>
        <p:sp>
          <p:nvSpPr>
            <p:cNvPr id="13" name="object 13"/>
            <p:cNvSpPr/>
            <p:nvPr/>
          </p:nvSpPr>
          <p:spPr>
            <a:xfrm>
              <a:off x="4049267" y="1365503"/>
              <a:ext cx="734060" cy="210820"/>
            </a:xfrm>
            <a:custGeom>
              <a:avLst/>
              <a:gdLst/>
              <a:ahLst/>
              <a:cxnLst/>
              <a:rect l="l" t="t" r="r" b="b"/>
              <a:pathLst>
                <a:path w="734060" h="210819">
                  <a:moveTo>
                    <a:pt x="64389" y="136906"/>
                  </a:moveTo>
                  <a:lnTo>
                    <a:pt x="0" y="192659"/>
                  </a:lnTo>
                  <a:lnTo>
                    <a:pt x="83312" y="210820"/>
                  </a:lnTo>
                  <a:lnTo>
                    <a:pt x="76224" y="183134"/>
                  </a:lnTo>
                  <a:lnTo>
                    <a:pt x="63119" y="183134"/>
                  </a:lnTo>
                  <a:lnTo>
                    <a:pt x="59944" y="170815"/>
                  </a:lnTo>
                  <a:lnTo>
                    <a:pt x="72266" y="167676"/>
                  </a:lnTo>
                  <a:lnTo>
                    <a:pt x="64389" y="136906"/>
                  </a:lnTo>
                  <a:close/>
                </a:path>
                <a:path w="734060" h="210819">
                  <a:moveTo>
                    <a:pt x="72266" y="167676"/>
                  </a:moveTo>
                  <a:lnTo>
                    <a:pt x="59944" y="170815"/>
                  </a:lnTo>
                  <a:lnTo>
                    <a:pt x="63119" y="183134"/>
                  </a:lnTo>
                  <a:lnTo>
                    <a:pt x="75421" y="179998"/>
                  </a:lnTo>
                  <a:lnTo>
                    <a:pt x="72266" y="167676"/>
                  </a:lnTo>
                  <a:close/>
                </a:path>
                <a:path w="734060" h="210819">
                  <a:moveTo>
                    <a:pt x="75421" y="179998"/>
                  </a:moveTo>
                  <a:lnTo>
                    <a:pt x="63119" y="183134"/>
                  </a:lnTo>
                  <a:lnTo>
                    <a:pt x="76224" y="183134"/>
                  </a:lnTo>
                  <a:lnTo>
                    <a:pt x="75421" y="179998"/>
                  </a:lnTo>
                  <a:close/>
                </a:path>
                <a:path w="734060" h="210819">
                  <a:moveTo>
                    <a:pt x="730631" y="0"/>
                  </a:moveTo>
                  <a:lnTo>
                    <a:pt x="72266" y="167676"/>
                  </a:lnTo>
                  <a:lnTo>
                    <a:pt x="75421" y="179998"/>
                  </a:lnTo>
                  <a:lnTo>
                    <a:pt x="733806" y="12192"/>
                  </a:lnTo>
                  <a:lnTo>
                    <a:pt x="730631" y="0"/>
                  </a:lnTo>
                  <a:close/>
                </a:path>
              </a:pathLst>
            </a:custGeom>
            <a:solidFill>
              <a:srgbClr val="FF0000"/>
            </a:solidFill>
          </p:spPr>
          <p:txBody>
            <a:bodyPr wrap="square" lIns="0" tIns="0" rIns="0" bIns="0" rtlCol="0"/>
            <a:lstStyle/>
            <a:p>
              <a:endParaRPr/>
            </a:p>
          </p:txBody>
        </p:sp>
        <p:sp>
          <p:nvSpPr>
            <p:cNvPr id="14" name="object 14"/>
            <p:cNvSpPr/>
            <p:nvPr/>
          </p:nvSpPr>
          <p:spPr>
            <a:xfrm>
              <a:off x="2267711" y="1405127"/>
              <a:ext cx="1781810" cy="307975"/>
            </a:xfrm>
            <a:custGeom>
              <a:avLst/>
              <a:gdLst/>
              <a:ahLst/>
              <a:cxnLst/>
              <a:rect l="l" t="t" r="r" b="b"/>
              <a:pathLst>
                <a:path w="1781810" h="307975">
                  <a:moveTo>
                    <a:pt x="0" y="307848"/>
                  </a:moveTo>
                  <a:lnTo>
                    <a:pt x="1781556" y="307848"/>
                  </a:lnTo>
                  <a:lnTo>
                    <a:pt x="1781556" y="0"/>
                  </a:lnTo>
                  <a:lnTo>
                    <a:pt x="0" y="0"/>
                  </a:lnTo>
                  <a:lnTo>
                    <a:pt x="0" y="307848"/>
                  </a:lnTo>
                  <a:close/>
                </a:path>
              </a:pathLst>
            </a:custGeom>
            <a:ln w="9525">
              <a:solidFill>
                <a:srgbClr val="FF0000"/>
              </a:solidFill>
            </a:ln>
          </p:spPr>
          <p:txBody>
            <a:bodyPr wrap="square" lIns="0" tIns="0" rIns="0" bIns="0" rtlCol="0"/>
            <a:lstStyle/>
            <a:p>
              <a:endParaRPr/>
            </a:p>
          </p:txBody>
        </p:sp>
      </p:grpSp>
      <p:sp>
        <p:nvSpPr>
          <p:cNvPr id="15" name="object 15"/>
          <p:cNvSpPr txBox="1"/>
          <p:nvPr/>
        </p:nvSpPr>
        <p:spPr>
          <a:xfrm>
            <a:off x="146304" y="984503"/>
            <a:ext cx="681355" cy="307975"/>
          </a:xfrm>
          <a:prstGeom prst="rect">
            <a:avLst/>
          </a:prstGeom>
          <a:ln w="9525">
            <a:solidFill>
              <a:srgbClr val="FF0000"/>
            </a:solidFill>
          </a:ln>
        </p:spPr>
        <p:txBody>
          <a:bodyPr vert="horz" wrap="square" lIns="0" tIns="40640" rIns="0" bIns="0" rtlCol="0">
            <a:spAutoFit/>
          </a:bodyPr>
          <a:lstStyle/>
          <a:p>
            <a:pPr marL="90805">
              <a:lnSpc>
                <a:spcPct val="100000"/>
              </a:lnSpc>
              <a:spcBef>
                <a:spcPts val="320"/>
              </a:spcBef>
            </a:pPr>
            <a:r>
              <a:rPr sz="1400" b="1" dirty="0">
                <a:solidFill>
                  <a:srgbClr val="FF0000"/>
                </a:solidFill>
                <a:latin typeface="Arial"/>
                <a:cs typeface="Arial"/>
              </a:rPr>
              <a:t>target</a:t>
            </a:r>
            <a:endParaRPr sz="1400">
              <a:latin typeface="Arial"/>
              <a:cs typeface="Arial"/>
            </a:endParaRPr>
          </a:p>
        </p:txBody>
      </p:sp>
      <p:sp>
        <p:nvSpPr>
          <p:cNvPr id="16" name="object 16"/>
          <p:cNvSpPr/>
          <p:nvPr/>
        </p:nvSpPr>
        <p:spPr>
          <a:xfrm>
            <a:off x="485863" y="1286255"/>
            <a:ext cx="921385" cy="295275"/>
          </a:xfrm>
          <a:custGeom>
            <a:avLst/>
            <a:gdLst/>
            <a:ahLst/>
            <a:cxnLst/>
            <a:rect l="l" t="t" r="r" b="b"/>
            <a:pathLst>
              <a:path w="921385" h="295275">
                <a:moveTo>
                  <a:pt x="846144" y="264847"/>
                </a:moveTo>
                <a:lnTo>
                  <a:pt x="837095" y="295275"/>
                </a:lnTo>
                <a:lnTo>
                  <a:pt x="920915" y="280670"/>
                </a:lnTo>
                <a:lnTo>
                  <a:pt x="907954" y="268478"/>
                </a:lnTo>
                <a:lnTo>
                  <a:pt x="858304" y="268478"/>
                </a:lnTo>
                <a:lnTo>
                  <a:pt x="846144" y="264847"/>
                </a:lnTo>
                <a:close/>
              </a:path>
              <a:path w="921385" h="295275">
                <a:moveTo>
                  <a:pt x="849740" y="252754"/>
                </a:moveTo>
                <a:lnTo>
                  <a:pt x="846144" y="264847"/>
                </a:lnTo>
                <a:lnTo>
                  <a:pt x="858304" y="268478"/>
                </a:lnTo>
                <a:lnTo>
                  <a:pt x="861987" y="256413"/>
                </a:lnTo>
                <a:lnTo>
                  <a:pt x="849740" y="252754"/>
                </a:lnTo>
                <a:close/>
              </a:path>
              <a:path w="921385" h="295275">
                <a:moveTo>
                  <a:pt x="858812" y="222250"/>
                </a:moveTo>
                <a:lnTo>
                  <a:pt x="849740" y="252754"/>
                </a:lnTo>
                <a:lnTo>
                  <a:pt x="861987" y="256413"/>
                </a:lnTo>
                <a:lnTo>
                  <a:pt x="858304" y="268478"/>
                </a:lnTo>
                <a:lnTo>
                  <a:pt x="907954" y="268478"/>
                </a:lnTo>
                <a:lnTo>
                  <a:pt x="858812" y="222250"/>
                </a:lnTo>
                <a:close/>
              </a:path>
              <a:path w="921385" h="295275">
                <a:moveTo>
                  <a:pt x="3632" y="0"/>
                </a:moveTo>
                <a:lnTo>
                  <a:pt x="0" y="12192"/>
                </a:lnTo>
                <a:lnTo>
                  <a:pt x="846144" y="264847"/>
                </a:lnTo>
                <a:lnTo>
                  <a:pt x="849740" y="252754"/>
                </a:lnTo>
                <a:lnTo>
                  <a:pt x="3632" y="0"/>
                </a:lnTo>
                <a:close/>
              </a:path>
            </a:pathLst>
          </a:custGeom>
          <a:solidFill>
            <a:srgbClr val="FF0000"/>
          </a:solidFill>
        </p:spPr>
        <p:txBody>
          <a:bodyPr wrap="square" lIns="0" tIns="0" rIns="0" bIns="0" rtlCol="0"/>
          <a:lstStyle/>
          <a:p>
            <a:endParaRPr/>
          </a:p>
        </p:txBody>
      </p:sp>
      <p:sp>
        <p:nvSpPr>
          <p:cNvPr id="17" name="object 17"/>
          <p:cNvSpPr txBox="1">
            <a:spLocks noGrp="1"/>
          </p:cNvSpPr>
          <p:nvPr>
            <p:ph type="title"/>
          </p:nvPr>
        </p:nvSpPr>
        <p:spPr>
          <a:xfrm>
            <a:off x="2082545" y="398475"/>
            <a:ext cx="4978400" cy="514350"/>
          </a:xfrm>
          <a:prstGeom prst="rect">
            <a:avLst/>
          </a:prstGeom>
        </p:spPr>
        <p:txBody>
          <a:bodyPr vert="horz" wrap="square" lIns="0" tIns="13335" rIns="0" bIns="0" rtlCol="0">
            <a:spAutoFit/>
          </a:bodyPr>
          <a:lstStyle/>
          <a:p>
            <a:pPr marL="12700">
              <a:lnSpc>
                <a:spcPct val="100000"/>
              </a:lnSpc>
              <a:spcBef>
                <a:spcPts val="105"/>
              </a:spcBef>
            </a:pPr>
            <a:r>
              <a:rPr spc="-275" dirty="0"/>
              <a:t>Un</a:t>
            </a:r>
            <a:r>
              <a:rPr spc="-265" dirty="0"/>
              <a:t>d</a:t>
            </a:r>
            <a:r>
              <a:rPr spc="-275" dirty="0"/>
              <a:t>e</a:t>
            </a:r>
            <a:r>
              <a:rPr spc="-215" dirty="0"/>
              <a:t>r</a:t>
            </a:r>
            <a:r>
              <a:rPr spc="-170" dirty="0"/>
              <a:t>stand</a:t>
            </a:r>
            <a:r>
              <a:rPr spc="-130" dirty="0"/>
              <a:t> </a:t>
            </a:r>
            <a:r>
              <a:rPr spc="-204" dirty="0"/>
              <a:t>Machine</a:t>
            </a:r>
            <a:r>
              <a:rPr spc="-160" dirty="0"/>
              <a:t> </a:t>
            </a:r>
            <a:r>
              <a:rPr spc="-335" dirty="0"/>
              <a:t>L</a:t>
            </a:r>
            <a:r>
              <a:rPr spc="-370" dirty="0"/>
              <a:t>e</a:t>
            </a:r>
            <a:r>
              <a:rPr spc="-180" dirty="0"/>
              <a:t>ar</a:t>
            </a:r>
            <a:r>
              <a:rPr spc="-240" dirty="0"/>
              <a:t>n</a:t>
            </a:r>
            <a:r>
              <a:rPr spc="-125" dirty="0"/>
              <a:t>ing</a:t>
            </a:r>
          </a:p>
        </p:txBody>
      </p:sp>
      <p:sp>
        <p:nvSpPr>
          <p:cNvPr id="18" name="object 18"/>
          <p:cNvSpPr txBox="1">
            <a:spLocks noGrp="1"/>
          </p:cNvSpPr>
          <p:nvPr>
            <p:ph type="sldNum" sz="quarter" idx="7"/>
          </p:nvPr>
        </p:nvSpPr>
        <p:spPr>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pc="-35" dirty="0"/>
              <a:t>85</a:t>
            </a:fld>
            <a:endParaRPr spc="-35" dirty="0"/>
          </a:p>
        </p:txBody>
      </p:sp>
      <p:sp>
        <p:nvSpPr>
          <p:cNvPr id="20" name="TextBox 19">
            <a:extLst>
              <a:ext uri="{FF2B5EF4-FFF2-40B4-BE49-F238E27FC236}">
                <a16:creationId xmlns:a16="http://schemas.microsoft.com/office/drawing/2014/main" id="{43D4328E-8514-5B7D-EB67-C605EEE7573F}"/>
              </a:ext>
            </a:extLst>
          </p:cNvPr>
          <p:cNvSpPr txBox="1"/>
          <p:nvPr/>
        </p:nvSpPr>
        <p:spPr>
          <a:xfrm>
            <a:off x="4571745" y="1693889"/>
            <a:ext cx="4120586" cy="2585323"/>
          </a:xfrm>
          <a:prstGeom prst="rect">
            <a:avLst/>
          </a:prstGeom>
          <a:noFill/>
        </p:spPr>
        <p:txBody>
          <a:bodyPr wrap="square">
            <a:spAutoFit/>
          </a:bodyPr>
          <a:lstStyle/>
          <a:p>
            <a:r>
              <a:rPr lang="en-US" sz="1800" b="1" dirty="0"/>
              <a:t>Features</a:t>
            </a:r>
            <a:r>
              <a:rPr lang="en-US" sz="1800" dirty="0"/>
              <a:t>, also known as attributes or variables, are the individual measurable characteristics of the data that are used as input.</a:t>
            </a:r>
          </a:p>
          <a:p>
            <a:endParaRPr lang="en-US" sz="1800" dirty="0"/>
          </a:p>
          <a:p>
            <a:r>
              <a:rPr lang="en-US" sz="1800" dirty="0"/>
              <a:t>The </a:t>
            </a:r>
            <a:r>
              <a:rPr lang="en-US" sz="1800" b="1" dirty="0"/>
              <a:t>target</a:t>
            </a:r>
            <a:r>
              <a:rPr lang="en-US" sz="1800" dirty="0"/>
              <a:t>, also known as the label or dependent variable, is the outcome or value that the machine learning model is trying to predict.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57190" y="2226056"/>
            <a:ext cx="508000"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Arial MT"/>
                <a:cs typeface="Arial MT"/>
              </a:rPr>
              <a:t>DTUP</a:t>
            </a:r>
            <a:endParaRPr sz="1400">
              <a:latin typeface="Arial MT"/>
              <a:cs typeface="Arial MT"/>
            </a:endParaRPr>
          </a:p>
        </p:txBody>
      </p:sp>
      <p:sp>
        <p:nvSpPr>
          <p:cNvPr id="4" name="object 4"/>
          <p:cNvSpPr txBox="1"/>
          <p:nvPr/>
        </p:nvSpPr>
        <p:spPr>
          <a:xfrm>
            <a:off x="2627757" y="1918208"/>
            <a:ext cx="55054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S</a:t>
            </a:r>
            <a:r>
              <a:rPr sz="1400" spc="-10" dirty="0">
                <a:latin typeface="Arial MT"/>
                <a:cs typeface="Arial MT"/>
              </a:rPr>
              <a:t>D</a:t>
            </a:r>
            <a:r>
              <a:rPr sz="1400" dirty="0">
                <a:latin typeface="Arial MT"/>
                <a:cs typeface="Arial MT"/>
              </a:rPr>
              <a:t>IST</a:t>
            </a:r>
            <a:endParaRPr sz="1400">
              <a:latin typeface="Arial MT"/>
              <a:cs typeface="Arial MT"/>
            </a:endParaRPr>
          </a:p>
        </p:txBody>
      </p:sp>
      <p:sp>
        <p:nvSpPr>
          <p:cNvPr id="5" name="object 5"/>
          <p:cNvSpPr txBox="1"/>
          <p:nvPr/>
        </p:nvSpPr>
        <p:spPr>
          <a:xfrm>
            <a:off x="2888742" y="2368016"/>
            <a:ext cx="1070610" cy="476250"/>
          </a:xfrm>
          <a:prstGeom prst="rect">
            <a:avLst/>
          </a:prstGeom>
        </p:spPr>
        <p:txBody>
          <a:bodyPr vert="horz" wrap="square" lIns="0" tIns="24130" rIns="0" bIns="0" rtlCol="0">
            <a:spAutoFit/>
          </a:bodyPr>
          <a:lstStyle/>
          <a:p>
            <a:pPr marL="12700">
              <a:lnSpc>
                <a:spcPct val="100000"/>
              </a:lnSpc>
              <a:spcBef>
                <a:spcPts val="190"/>
              </a:spcBef>
            </a:pPr>
            <a:r>
              <a:rPr sz="1400" spc="-5" dirty="0">
                <a:latin typeface="Arial MT"/>
                <a:cs typeface="Arial MT"/>
              </a:rPr>
              <a:t>FAREA</a:t>
            </a:r>
            <a:endParaRPr sz="1400">
              <a:latin typeface="Arial MT"/>
              <a:cs typeface="Arial MT"/>
            </a:endParaRPr>
          </a:p>
          <a:p>
            <a:pPr marL="690880">
              <a:lnSpc>
                <a:spcPct val="100000"/>
              </a:lnSpc>
              <a:spcBef>
                <a:spcPts val="95"/>
              </a:spcBef>
            </a:pPr>
            <a:r>
              <a:rPr sz="1400" spc="-5" dirty="0">
                <a:latin typeface="Arial MT"/>
                <a:cs typeface="Arial MT"/>
              </a:rPr>
              <a:t>BED</a:t>
            </a:r>
            <a:endParaRPr sz="1400">
              <a:latin typeface="Arial MT"/>
              <a:cs typeface="Arial MT"/>
            </a:endParaRPr>
          </a:p>
        </p:txBody>
      </p:sp>
      <p:sp>
        <p:nvSpPr>
          <p:cNvPr id="6" name="object 6"/>
          <p:cNvSpPr txBox="1"/>
          <p:nvPr/>
        </p:nvSpPr>
        <p:spPr>
          <a:xfrm>
            <a:off x="3567429" y="1999564"/>
            <a:ext cx="500380" cy="240029"/>
          </a:xfrm>
          <a:prstGeom prst="rect">
            <a:avLst/>
          </a:prstGeom>
        </p:spPr>
        <p:txBody>
          <a:bodyPr vert="horz" wrap="square" lIns="0" tIns="13335" rIns="0" bIns="0" rtlCol="0">
            <a:spAutoFit/>
          </a:bodyPr>
          <a:lstStyle/>
          <a:p>
            <a:pPr marL="12700">
              <a:lnSpc>
                <a:spcPct val="100000"/>
              </a:lnSpc>
              <a:spcBef>
                <a:spcPts val="105"/>
              </a:spcBef>
            </a:pPr>
            <a:r>
              <a:rPr sz="1400" dirty="0">
                <a:latin typeface="Arial MT"/>
                <a:cs typeface="Arial MT"/>
              </a:rPr>
              <a:t>BA</a:t>
            </a:r>
            <a:r>
              <a:rPr sz="1400" spc="-15" dirty="0">
                <a:latin typeface="Arial MT"/>
                <a:cs typeface="Arial MT"/>
              </a:rPr>
              <a:t>T</a:t>
            </a:r>
            <a:r>
              <a:rPr sz="1400" dirty="0">
                <a:latin typeface="Arial MT"/>
                <a:cs typeface="Arial MT"/>
              </a:rPr>
              <a:t>H</a:t>
            </a:r>
            <a:endParaRPr sz="1400">
              <a:latin typeface="Arial MT"/>
              <a:cs typeface="Arial MT"/>
            </a:endParaRPr>
          </a:p>
        </p:txBody>
      </p:sp>
      <p:grpSp>
        <p:nvGrpSpPr>
          <p:cNvPr id="7" name="object 7"/>
          <p:cNvGrpSpPr/>
          <p:nvPr/>
        </p:nvGrpSpPr>
        <p:grpSpPr>
          <a:xfrm>
            <a:off x="2327401" y="1572767"/>
            <a:ext cx="6229985" cy="1432560"/>
            <a:chOff x="2327401" y="1572767"/>
            <a:chExt cx="6229985" cy="1432560"/>
          </a:xfrm>
        </p:grpSpPr>
        <p:sp>
          <p:nvSpPr>
            <p:cNvPr id="8" name="object 8"/>
            <p:cNvSpPr/>
            <p:nvPr/>
          </p:nvSpPr>
          <p:spPr>
            <a:xfrm>
              <a:off x="2340101" y="1712213"/>
              <a:ext cx="2127885" cy="1280160"/>
            </a:xfrm>
            <a:custGeom>
              <a:avLst/>
              <a:gdLst/>
              <a:ahLst/>
              <a:cxnLst/>
              <a:rect l="l" t="t" r="r" b="b"/>
              <a:pathLst>
                <a:path w="2127885" h="1280160">
                  <a:moveTo>
                    <a:pt x="0" y="640080"/>
                  </a:moveTo>
                  <a:lnTo>
                    <a:pt x="6675" y="567956"/>
                  </a:lnTo>
                  <a:lnTo>
                    <a:pt x="26224" y="498179"/>
                  </a:lnTo>
                  <a:lnTo>
                    <a:pt x="57926" y="431178"/>
                  </a:lnTo>
                  <a:lnTo>
                    <a:pt x="78111" y="398855"/>
                  </a:lnTo>
                  <a:lnTo>
                    <a:pt x="101065" y="367387"/>
                  </a:lnTo>
                  <a:lnTo>
                    <a:pt x="126698" y="336830"/>
                  </a:lnTo>
                  <a:lnTo>
                    <a:pt x="154921" y="307238"/>
                  </a:lnTo>
                  <a:lnTo>
                    <a:pt x="185643" y="278663"/>
                  </a:lnTo>
                  <a:lnTo>
                    <a:pt x="218776" y="251161"/>
                  </a:lnTo>
                  <a:lnTo>
                    <a:pt x="254229" y="224785"/>
                  </a:lnTo>
                  <a:lnTo>
                    <a:pt x="291912" y="199590"/>
                  </a:lnTo>
                  <a:lnTo>
                    <a:pt x="331736" y="175628"/>
                  </a:lnTo>
                  <a:lnTo>
                    <a:pt x="373611" y="152955"/>
                  </a:lnTo>
                  <a:lnTo>
                    <a:pt x="417447" y="131625"/>
                  </a:lnTo>
                  <a:lnTo>
                    <a:pt x="463154" y="111690"/>
                  </a:lnTo>
                  <a:lnTo>
                    <a:pt x="510642" y="93205"/>
                  </a:lnTo>
                  <a:lnTo>
                    <a:pt x="559822" y="76225"/>
                  </a:lnTo>
                  <a:lnTo>
                    <a:pt x="610604" y="60803"/>
                  </a:lnTo>
                  <a:lnTo>
                    <a:pt x="662898" y="46993"/>
                  </a:lnTo>
                  <a:lnTo>
                    <a:pt x="716614" y="34849"/>
                  </a:lnTo>
                  <a:lnTo>
                    <a:pt x="771663" y="24426"/>
                  </a:lnTo>
                  <a:lnTo>
                    <a:pt x="827955" y="15776"/>
                  </a:lnTo>
                  <a:lnTo>
                    <a:pt x="885399" y="8955"/>
                  </a:lnTo>
                  <a:lnTo>
                    <a:pt x="943907" y="4016"/>
                  </a:lnTo>
                  <a:lnTo>
                    <a:pt x="1003387" y="1013"/>
                  </a:lnTo>
                  <a:lnTo>
                    <a:pt x="1063752" y="0"/>
                  </a:lnTo>
                  <a:lnTo>
                    <a:pt x="1124116" y="1013"/>
                  </a:lnTo>
                  <a:lnTo>
                    <a:pt x="1183596" y="4016"/>
                  </a:lnTo>
                  <a:lnTo>
                    <a:pt x="1242104" y="8955"/>
                  </a:lnTo>
                  <a:lnTo>
                    <a:pt x="1299548" y="15776"/>
                  </a:lnTo>
                  <a:lnTo>
                    <a:pt x="1355840" y="24426"/>
                  </a:lnTo>
                  <a:lnTo>
                    <a:pt x="1410889" y="34849"/>
                  </a:lnTo>
                  <a:lnTo>
                    <a:pt x="1464605" y="46993"/>
                  </a:lnTo>
                  <a:lnTo>
                    <a:pt x="1516899" y="60803"/>
                  </a:lnTo>
                  <a:lnTo>
                    <a:pt x="1567681" y="76225"/>
                  </a:lnTo>
                  <a:lnTo>
                    <a:pt x="1616861" y="93205"/>
                  </a:lnTo>
                  <a:lnTo>
                    <a:pt x="1664349" y="111690"/>
                  </a:lnTo>
                  <a:lnTo>
                    <a:pt x="1710056" y="131625"/>
                  </a:lnTo>
                  <a:lnTo>
                    <a:pt x="1753892" y="152955"/>
                  </a:lnTo>
                  <a:lnTo>
                    <a:pt x="1795767" y="175628"/>
                  </a:lnTo>
                  <a:lnTo>
                    <a:pt x="1835591" y="199590"/>
                  </a:lnTo>
                  <a:lnTo>
                    <a:pt x="1873274" y="224785"/>
                  </a:lnTo>
                  <a:lnTo>
                    <a:pt x="1908727" y="251161"/>
                  </a:lnTo>
                  <a:lnTo>
                    <a:pt x="1941860" y="278663"/>
                  </a:lnTo>
                  <a:lnTo>
                    <a:pt x="1972582" y="307238"/>
                  </a:lnTo>
                  <a:lnTo>
                    <a:pt x="2000805" y="336830"/>
                  </a:lnTo>
                  <a:lnTo>
                    <a:pt x="2026438" y="367387"/>
                  </a:lnTo>
                  <a:lnTo>
                    <a:pt x="2049392" y="398855"/>
                  </a:lnTo>
                  <a:lnTo>
                    <a:pt x="2069577" y="431178"/>
                  </a:lnTo>
                  <a:lnTo>
                    <a:pt x="2101279" y="498179"/>
                  </a:lnTo>
                  <a:lnTo>
                    <a:pt x="2120828" y="567956"/>
                  </a:lnTo>
                  <a:lnTo>
                    <a:pt x="2127504" y="640080"/>
                  </a:lnTo>
                  <a:lnTo>
                    <a:pt x="2125820" y="676407"/>
                  </a:lnTo>
                  <a:lnTo>
                    <a:pt x="2112618" y="747412"/>
                  </a:lnTo>
                  <a:lnTo>
                    <a:pt x="2086902" y="815855"/>
                  </a:lnTo>
                  <a:lnTo>
                    <a:pt x="2049392" y="881304"/>
                  </a:lnTo>
                  <a:lnTo>
                    <a:pt x="2026438" y="912772"/>
                  </a:lnTo>
                  <a:lnTo>
                    <a:pt x="2000805" y="943329"/>
                  </a:lnTo>
                  <a:lnTo>
                    <a:pt x="1972582" y="972921"/>
                  </a:lnTo>
                  <a:lnTo>
                    <a:pt x="1941860" y="1001496"/>
                  </a:lnTo>
                  <a:lnTo>
                    <a:pt x="1908727" y="1028998"/>
                  </a:lnTo>
                  <a:lnTo>
                    <a:pt x="1873274" y="1055374"/>
                  </a:lnTo>
                  <a:lnTo>
                    <a:pt x="1835591" y="1080569"/>
                  </a:lnTo>
                  <a:lnTo>
                    <a:pt x="1795767" y="1104531"/>
                  </a:lnTo>
                  <a:lnTo>
                    <a:pt x="1753892" y="1127204"/>
                  </a:lnTo>
                  <a:lnTo>
                    <a:pt x="1710056" y="1148534"/>
                  </a:lnTo>
                  <a:lnTo>
                    <a:pt x="1664349" y="1168469"/>
                  </a:lnTo>
                  <a:lnTo>
                    <a:pt x="1616861" y="1186954"/>
                  </a:lnTo>
                  <a:lnTo>
                    <a:pt x="1567681" y="1203934"/>
                  </a:lnTo>
                  <a:lnTo>
                    <a:pt x="1516899" y="1219356"/>
                  </a:lnTo>
                  <a:lnTo>
                    <a:pt x="1464605" y="1233166"/>
                  </a:lnTo>
                  <a:lnTo>
                    <a:pt x="1410889" y="1245310"/>
                  </a:lnTo>
                  <a:lnTo>
                    <a:pt x="1355840" y="1255733"/>
                  </a:lnTo>
                  <a:lnTo>
                    <a:pt x="1299548" y="1264383"/>
                  </a:lnTo>
                  <a:lnTo>
                    <a:pt x="1242104" y="1271204"/>
                  </a:lnTo>
                  <a:lnTo>
                    <a:pt x="1183596" y="1276143"/>
                  </a:lnTo>
                  <a:lnTo>
                    <a:pt x="1124116" y="1279146"/>
                  </a:lnTo>
                  <a:lnTo>
                    <a:pt x="1063752" y="1280160"/>
                  </a:lnTo>
                  <a:lnTo>
                    <a:pt x="1003387" y="1279146"/>
                  </a:lnTo>
                  <a:lnTo>
                    <a:pt x="943907" y="1276143"/>
                  </a:lnTo>
                  <a:lnTo>
                    <a:pt x="885399" y="1271204"/>
                  </a:lnTo>
                  <a:lnTo>
                    <a:pt x="827955" y="1264383"/>
                  </a:lnTo>
                  <a:lnTo>
                    <a:pt x="771663" y="1255733"/>
                  </a:lnTo>
                  <a:lnTo>
                    <a:pt x="716614" y="1245310"/>
                  </a:lnTo>
                  <a:lnTo>
                    <a:pt x="662898" y="1233166"/>
                  </a:lnTo>
                  <a:lnTo>
                    <a:pt x="610604" y="1219356"/>
                  </a:lnTo>
                  <a:lnTo>
                    <a:pt x="559822" y="1203934"/>
                  </a:lnTo>
                  <a:lnTo>
                    <a:pt x="510642" y="1186954"/>
                  </a:lnTo>
                  <a:lnTo>
                    <a:pt x="463154" y="1168469"/>
                  </a:lnTo>
                  <a:lnTo>
                    <a:pt x="417447" y="1148534"/>
                  </a:lnTo>
                  <a:lnTo>
                    <a:pt x="373611" y="1127204"/>
                  </a:lnTo>
                  <a:lnTo>
                    <a:pt x="331736" y="1104531"/>
                  </a:lnTo>
                  <a:lnTo>
                    <a:pt x="291912" y="1080569"/>
                  </a:lnTo>
                  <a:lnTo>
                    <a:pt x="254229" y="1055374"/>
                  </a:lnTo>
                  <a:lnTo>
                    <a:pt x="218776" y="1028998"/>
                  </a:lnTo>
                  <a:lnTo>
                    <a:pt x="185643" y="1001496"/>
                  </a:lnTo>
                  <a:lnTo>
                    <a:pt x="154921" y="972921"/>
                  </a:lnTo>
                  <a:lnTo>
                    <a:pt x="126698" y="943329"/>
                  </a:lnTo>
                  <a:lnTo>
                    <a:pt x="101065" y="912772"/>
                  </a:lnTo>
                  <a:lnTo>
                    <a:pt x="78111" y="881304"/>
                  </a:lnTo>
                  <a:lnTo>
                    <a:pt x="57926" y="848981"/>
                  </a:lnTo>
                  <a:lnTo>
                    <a:pt x="26224" y="781980"/>
                  </a:lnTo>
                  <a:lnTo>
                    <a:pt x="6675" y="712203"/>
                  </a:lnTo>
                  <a:lnTo>
                    <a:pt x="0" y="640080"/>
                  </a:lnTo>
                  <a:close/>
                </a:path>
              </a:pathLst>
            </a:custGeom>
            <a:ln w="25399">
              <a:solidFill>
                <a:srgbClr val="285D87"/>
              </a:solidFill>
              <a:prstDash val="sysDash"/>
            </a:ln>
          </p:spPr>
          <p:txBody>
            <a:bodyPr wrap="square" lIns="0" tIns="0" rIns="0" bIns="0" rtlCol="0"/>
            <a:lstStyle/>
            <a:p>
              <a:endParaRPr/>
            </a:p>
          </p:txBody>
        </p:sp>
        <p:sp>
          <p:nvSpPr>
            <p:cNvPr id="9" name="object 9"/>
            <p:cNvSpPr/>
            <p:nvPr/>
          </p:nvSpPr>
          <p:spPr>
            <a:xfrm>
              <a:off x="4466844" y="2313431"/>
              <a:ext cx="773430" cy="76200"/>
            </a:xfrm>
            <a:custGeom>
              <a:avLst/>
              <a:gdLst/>
              <a:ahLst/>
              <a:cxnLst/>
              <a:rect l="l" t="t" r="r" b="b"/>
              <a:pathLst>
                <a:path w="773429" h="76200">
                  <a:moveTo>
                    <a:pt x="697229" y="0"/>
                  </a:moveTo>
                  <a:lnTo>
                    <a:pt x="697229" y="76200"/>
                  </a:lnTo>
                  <a:lnTo>
                    <a:pt x="760729" y="44450"/>
                  </a:lnTo>
                  <a:lnTo>
                    <a:pt x="709929" y="44450"/>
                  </a:lnTo>
                  <a:lnTo>
                    <a:pt x="709929" y="31750"/>
                  </a:lnTo>
                  <a:lnTo>
                    <a:pt x="760729" y="31750"/>
                  </a:lnTo>
                  <a:lnTo>
                    <a:pt x="697229" y="0"/>
                  </a:lnTo>
                  <a:close/>
                </a:path>
                <a:path w="773429" h="76200">
                  <a:moveTo>
                    <a:pt x="697229" y="31750"/>
                  </a:moveTo>
                  <a:lnTo>
                    <a:pt x="0" y="31750"/>
                  </a:lnTo>
                  <a:lnTo>
                    <a:pt x="0" y="44450"/>
                  </a:lnTo>
                  <a:lnTo>
                    <a:pt x="697229" y="44450"/>
                  </a:lnTo>
                  <a:lnTo>
                    <a:pt x="697229" y="31750"/>
                  </a:lnTo>
                  <a:close/>
                </a:path>
                <a:path w="773429" h="76200">
                  <a:moveTo>
                    <a:pt x="760729" y="31750"/>
                  </a:moveTo>
                  <a:lnTo>
                    <a:pt x="709929" y="31750"/>
                  </a:lnTo>
                  <a:lnTo>
                    <a:pt x="709929" y="44450"/>
                  </a:lnTo>
                  <a:lnTo>
                    <a:pt x="760729" y="44450"/>
                  </a:lnTo>
                  <a:lnTo>
                    <a:pt x="773429" y="38100"/>
                  </a:lnTo>
                  <a:lnTo>
                    <a:pt x="760729" y="31750"/>
                  </a:lnTo>
                  <a:close/>
                </a:path>
              </a:pathLst>
            </a:custGeom>
            <a:solidFill>
              <a:srgbClr val="357DB8"/>
            </a:solidFill>
          </p:spPr>
          <p:txBody>
            <a:bodyPr wrap="square" lIns="0" tIns="0" rIns="0" bIns="0" rtlCol="0"/>
            <a:lstStyle/>
            <a:p>
              <a:endParaRPr/>
            </a:p>
          </p:txBody>
        </p:sp>
        <p:pic>
          <p:nvPicPr>
            <p:cNvPr id="10" name="object 10"/>
            <p:cNvPicPr/>
            <p:nvPr/>
          </p:nvPicPr>
          <p:blipFill>
            <a:blip r:embed="rId3" cstate="print"/>
            <a:stretch>
              <a:fillRect/>
            </a:stretch>
          </p:blipFill>
          <p:spPr>
            <a:xfrm>
              <a:off x="7142987" y="1572767"/>
              <a:ext cx="1414272" cy="1414272"/>
            </a:xfrm>
            <a:prstGeom prst="rect">
              <a:avLst/>
            </a:prstGeom>
          </p:spPr>
        </p:pic>
      </p:grpSp>
      <p:sp>
        <p:nvSpPr>
          <p:cNvPr id="11" name="object 11"/>
          <p:cNvSpPr txBox="1"/>
          <p:nvPr/>
        </p:nvSpPr>
        <p:spPr>
          <a:xfrm>
            <a:off x="1229258" y="3179826"/>
            <a:ext cx="5883910" cy="940435"/>
          </a:xfrm>
          <a:prstGeom prst="rect">
            <a:avLst/>
          </a:prstGeom>
        </p:spPr>
        <p:txBody>
          <a:bodyPr vert="horz" wrap="square" lIns="0" tIns="12700" rIns="0" bIns="0" rtlCol="0">
            <a:spAutoFit/>
          </a:bodyPr>
          <a:lstStyle/>
          <a:p>
            <a:pPr marL="393065" indent="-355600">
              <a:lnSpc>
                <a:spcPts val="2310"/>
              </a:lnSpc>
              <a:spcBef>
                <a:spcPts val="100"/>
              </a:spcBef>
              <a:buFont typeface="Arial MT"/>
              <a:buChar char="•"/>
              <a:tabLst>
                <a:tab pos="393065" algn="l"/>
                <a:tab pos="393700" algn="l"/>
              </a:tabLst>
            </a:pPr>
            <a:r>
              <a:rPr sz="2000" spc="-170" dirty="0">
                <a:solidFill>
                  <a:srgbClr val="283149"/>
                </a:solidFill>
                <a:latin typeface="Lucida Sans Unicode"/>
                <a:cs typeface="Lucida Sans Unicode"/>
              </a:rPr>
              <a:t>H</a:t>
            </a:r>
            <a:r>
              <a:rPr sz="2000" spc="-135" dirty="0">
                <a:solidFill>
                  <a:srgbClr val="283149"/>
                </a:solidFill>
                <a:latin typeface="Lucida Sans Unicode"/>
                <a:cs typeface="Lucida Sans Unicode"/>
              </a:rPr>
              <a:t>o</a:t>
            </a:r>
            <a:r>
              <a:rPr sz="2000" spc="-105" dirty="0">
                <a:solidFill>
                  <a:srgbClr val="283149"/>
                </a:solidFill>
                <a:latin typeface="Lucida Sans Unicode"/>
                <a:cs typeface="Lucida Sans Unicode"/>
              </a:rPr>
              <a:t>w</a:t>
            </a:r>
            <a:r>
              <a:rPr sz="2000" spc="-250" dirty="0">
                <a:solidFill>
                  <a:srgbClr val="283149"/>
                </a:solidFill>
                <a:latin typeface="Lucida Sans Unicode"/>
                <a:cs typeface="Lucida Sans Unicode"/>
              </a:rPr>
              <a:t> </a:t>
            </a:r>
            <a:r>
              <a:rPr sz="2000" spc="-114" dirty="0">
                <a:solidFill>
                  <a:srgbClr val="283149"/>
                </a:solidFill>
                <a:latin typeface="Lucida Sans Unicode"/>
                <a:cs typeface="Lucida Sans Unicode"/>
              </a:rPr>
              <a:t>a</a:t>
            </a:r>
            <a:r>
              <a:rPr sz="2000" spc="-145" dirty="0">
                <a:solidFill>
                  <a:srgbClr val="283149"/>
                </a:solidFill>
                <a:latin typeface="Lucida Sans Unicode"/>
                <a:cs typeface="Lucida Sans Unicode"/>
              </a:rPr>
              <a:t>b</a:t>
            </a:r>
            <a:r>
              <a:rPr sz="2000" spc="-150" dirty="0">
                <a:solidFill>
                  <a:srgbClr val="283149"/>
                </a:solidFill>
                <a:latin typeface="Lucida Sans Unicode"/>
                <a:cs typeface="Lucida Sans Unicode"/>
              </a:rPr>
              <a:t>o</a:t>
            </a:r>
            <a:r>
              <a:rPr sz="2000" spc="-145" dirty="0">
                <a:solidFill>
                  <a:srgbClr val="283149"/>
                </a:solidFill>
                <a:latin typeface="Lucida Sans Unicode"/>
                <a:cs typeface="Lucida Sans Unicode"/>
              </a:rPr>
              <a:t>u</a:t>
            </a:r>
            <a:r>
              <a:rPr sz="2000" spc="-75" dirty="0">
                <a:solidFill>
                  <a:srgbClr val="283149"/>
                </a:solidFill>
                <a:latin typeface="Lucida Sans Unicode"/>
                <a:cs typeface="Lucida Sans Unicode"/>
              </a:rPr>
              <a:t>t</a:t>
            </a:r>
            <a:r>
              <a:rPr sz="2000" spc="-245" dirty="0">
                <a:solidFill>
                  <a:srgbClr val="283149"/>
                </a:solidFill>
                <a:latin typeface="Lucida Sans Unicode"/>
                <a:cs typeface="Lucida Sans Unicode"/>
              </a:rPr>
              <a:t> </a:t>
            </a:r>
            <a:r>
              <a:rPr sz="2000" spc="-95" dirty="0">
                <a:solidFill>
                  <a:srgbClr val="283149"/>
                </a:solidFill>
                <a:latin typeface="Lucida Sans Unicode"/>
                <a:cs typeface="Lucida Sans Unicode"/>
              </a:rPr>
              <a:t>a</a:t>
            </a:r>
            <a:r>
              <a:rPr sz="2000" spc="-235" dirty="0">
                <a:solidFill>
                  <a:srgbClr val="283149"/>
                </a:solidFill>
                <a:latin typeface="Lucida Sans Unicode"/>
                <a:cs typeface="Lucida Sans Unicode"/>
              </a:rPr>
              <a:t> </a:t>
            </a:r>
            <a:r>
              <a:rPr sz="2000" spc="-65" dirty="0">
                <a:solidFill>
                  <a:srgbClr val="283149"/>
                </a:solidFill>
                <a:latin typeface="Lucida Sans Unicode"/>
                <a:cs typeface="Lucida Sans Unicode"/>
              </a:rPr>
              <a:t>l</a:t>
            </a:r>
            <a:r>
              <a:rPr sz="2000" spc="-114" dirty="0">
                <a:solidFill>
                  <a:srgbClr val="283149"/>
                </a:solidFill>
                <a:latin typeface="Lucida Sans Unicode"/>
                <a:cs typeface="Lucida Sans Unicode"/>
              </a:rPr>
              <a:t>inear</a:t>
            </a:r>
            <a:r>
              <a:rPr sz="2000" spc="-245" dirty="0">
                <a:solidFill>
                  <a:srgbClr val="283149"/>
                </a:solidFill>
                <a:latin typeface="Lucida Sans Unicode"/>
                <a:cs typeface="Lucida Sans Unicode"/>
              </a:rPr>
              <a:t> </a:t>
            </a:r>
            <a:r>
              <a:rPr sz="2000" spc="-145" dirty="0">
                <a:solidFill>
                  <a:srgbClr val="283149"/>
                </a:solidFill>
                <a:latin typeface="Lucida Sans Unicode"/>
                <a:cs typeface="Lucida Sans Unicode"/>
              </a:rPr>
              <a:t>regressi</a:t>
            </a:r>
            <a:r>
              <a:rPr sz="2000" spc="-175" dirty="0">
                <a:solidFill>
                  <a:srgbClr val="283149"/>
                </a:solidFill>
                <a:latin typeface="Lucida Sans Unicode"/>
                <a:cs typeface="Lucida Sans Unicode"/>
              </a:rPr>
              <a:t>o</a:t>
            </a:r>
            <a:r>
              <a:rPr sz="2000" spc="-145" dirty="0">
                <a:solidFill>
                  <a:srgbClr val="283149"/>
                </a:solidFill>
                <a:latin typeface="Lucida Sans Unicode"/>
                <a:cs typeface="Lucida Sans Unicode"/>
              </a:rPr>
              <a:t>n</a:t>
            </a:r>
            <a:r>
              <a:rPr sz="2000" spc="-254" dirty="0">
                <a:solidFill>
                  <a:srgbClr val="283149"/>
                </a:solidFill>
                <a:latin typeface="Lucida Sans Unicode"/>
                <a:cs typeface="Lucida Sans Unicode"/>
              </a:rPr>
              <a:t> </a:t>
            </a:r>
            <a:r>
              <a:rPr sz="2000" spc="-155" dirty="0">
                <a:solidFill>
                  <a:srgbClr val="283149"/>
                </a:solidFill>
                <a:latin typeface="Lucida Sans Unicode"/>
                <a:cs typeface="Lucida Sans Unicode"/>
              </a:rPr>
              <a:t>mode</a:t>
            </a:r>
            <a:r>
              <a:rPr sz="2000" spc="-30" dirty="0">
                <a:solidFill>
                  <a:srgbClr val="283149"/>
                </a:solidFill>
                <a:latin typeface="Lucida Sans Unicode"/>
                <a:cs typeface="Lucida Sans Unicode"/>
              </a:rPr>
              <a:t>l?</a:t>
            </a:r>
            <a:endParaRPr sz="2000">
              <a:latin typeface="Lucida Sans Unicode"/>
              <a:cs typeface="Lucida Sans Unicode"/>
            </a:endParaRPr>
          </a:p>
          <a:p>
            <a:pPr marL="507365">
              <a:lnSpc>
                <a:spcPts val="2070"/>
              </a:lnSpc>
            </a:pPr>
            <a:r>
              <a:rPr sz="1800" dirty="0">
                <a:solidFill>
                  <a:srgbClr val="283149"/>
                </a:solidFill>
                <a:latin typeface="Courier New"/>
                <a:cs typeface="Courier New"/>
              </a:rPr>
              <a:t>o</a:t>
            </a:r>
            <a:r>
              <a:rPr sz="1800" spc="535" dirty="0">
                <a:solidFill>
                  <a:srgbClr val="283149"/>
                </a:solidFill>
                <a:latin typeface="Courier New"/>
                <a:cs typeface="Courier New"/>
              </a:rPr>
              <a:t> </a:t>
            </a:r>
            <a:r>
              <a:rPr sz="1600" spc="-100" dirty="0">
                <a:solidFill>
                  <a:srgbClr val="283149"/>
                </a:solidFill>
                <a:latin typeface="Lucida Sans Unicode"/>
                <a:cs typeface="Lucida Sans Unicode"/>
              </a:rPr>
              <a:t>L</a:t>
            </a:r>
            <a:r>
              <a:rPr sz="1600" spc="-50" dirty="0">
                <a:solidFill>
                  <a:srgbClr val="283149"/>
                </a:solidFill>
                <a:latin typeface="Lucida Sans Unicode"/>
                <a:cs typeface="Lucida Sans Unicode"/>
              </a:rPr>
              <a:t>i</a:t>
            </a:r>
            <a:r>
              <a:rPr sz="1600" spc="-100" dirty="0">
                <a:solidFill>
                  <a:srgbClr val="283149"/>
                </a:solidFill>
                <a:latin typeface="Lucida Sans Unicode"/>
                <a:cs typeface="Lucida Sans Unicode"/>
              </a:rPr>
              <a:t>near</a:t>
            </a:r>
            <a:r>
              <a:rPr sz="1600" spc="-195" dirty="0">
                <a:solidFill>
                  <a:srgbClr val="283149"/>
                </a:solidFill>
                <a:latin typeface="Lucida Sans Unicode"/>
                <a:cs typeface="Lucida Sans Unicode"/>
              </a:rPr>
              <a:t> </a:t>
            </a:r>
            <a:r>
              <a:rPr sz="1600" spc="-120" dirty="0">
                <a:solidFill>
                  <a:srgbClr val="283149"/>
                </a:solidFill>
                <a:latin typeface="Lucida Sans Unicode"/>
                <a:cs typeface="Lucida Sans Unicode"/>
              </a:rPr>
              <a:t>regression</a:t>
            </a:r>
            <a:r>
              <a:rPr sz="1600" spc="-195" dirty="0">
                <a:solidFill>
                  <a:srgbClr val="283149"/>
                </a:solidFill>
                <a:latin typeface="Lucida Sans Unicode"/>
                <a:cs typeface="Lucida Sans Unicode"/>
              </a:rPr>
              <a:t> </a:t>
            </a:r>
            <a:r>
              <a:rPr sz="1600" spc="-110" dirty="0">
                <a:solidFill>
                  <a:srgbClr val="283149"/>
                </a:solidFill>
                <a:latin typeface="Lucida Sans Unicode"/>
                <a:cs typeface="Lucida Sans Unicode"/>
              </a:rPr>
              <a:t>is</a:t>
            </a:r>
            <a:r>
              <a:rPr sz="1600" spc="-180" dirty="0">
                <a:solidFill>
                  <a:srgbClr val="283149"/>
                </a:solidFill>
                <a:latin typeface="Lucida Sans Unicode"/>
                <a:cs typeface="Lucida Sans Unicode"/>
              </a:rPr>
              <a:t> </a:t>
            </a:r>
            <a:r>
              <a:rPr sz="1600" spc="-80" dirty="0">
                <a:solidFill>
                  <a:srgbClr val="283149"/>
                </a:solidFill>
                <a:latin typeface="Lucida Sans Unicode"/>
                <a:cs typeface="Lucida Sans Unicode"/>
              </a:rPr>
              <a:t>a</a:t>
            </a:r>
            <a:r>
              <a:rPr sz="1600" spc="-175" dirty="0">
                <a:solidFill>
                  <a:srgbClr val="283149"/>
                </a:solidFill>
                <a:latin typeface="Lucida Sans Unicode"/>
                <a:cs typeface="Lucida Sans Unicode"/>
              </a:rPr>
              <a:t> </a:t>
            </a:r>
            <a:r>
              <a:rPr sz="1600" spc="-95" dirty="0">
                <a:solidFill>
                  <a:srgbClr val="283149"/>
                </a:solidFill>
                <a:latin typeface="Lucida Sans Unicode"/>
                <a:cs typeface="Lucida Sans Unicode"/>
              </a:rPr>
              <a:t>type</a:t>
            </a:r>
            <a:r>
              <a:rPr sz="1600" spc="-185" dirty="0">
                <a:solidFill>
                  <a:srgbClr val="283149"/>
                </a:solidFill>
                <a:latin typeface="Lucida Sans Unicode"/>
                <a:cs typeface="Lucida Sans Unicode"/>
              </a:rPr>
              <a:t> </a:t>
            </a:r>
            <a:r>
              <a:rPr sz="1600" spc="-120" dirty="0">
                <a:solidFill>
                  <a:srgbClr val="283149"/>
                </a:solidFill>
                <a:latin typeface="Lucida Sans Unicode"/>
                <a:cs typeface="Lucida Sans Unicode"/>
              </a:rPr>
              <a:t>of</a:t>
            </a:r>
            <a:r>
              <a:rPr sz="1600" spc="-195" dirty="0">
                <a:solidFill>
                  <a:srgbClr val="283149"/>
                </a:solidFill>
                <a:latin typeface="Lucida Sans Unicode"/>
                <a:cs typeface="Lucida Sans Unicode"/>
              </a:rPr>
              <a:t> </a:t>
            </a:r>
            <a:r>
              <a:rPr sz="1600" spc="-110" dirty="0">
                <a:solidFill>
                  <a:srgbClr val="283149"/>
                </a:solidFill>
                <a:latin typeface="Lucida Sans Unicode"/>
                <a:cs typeface="Lucida Sans Unicode"/>
              </a:rPr>
              <a:t>machine</a:t>
            </a:r>
            <a:r>
              <a:rPr sz="1600" spc="-170" dirty="0">
                <a:solidFill>
                  <a:srgbClr val="283149"/>
                </a:solidFill>
                <a:latin typeface="Lucida Sans Unicode"/>
                <a:cs typeface="Lucida Sans Unicode"/>
              </a:rPr>
              <a:t> </a:t>
            </a:r>
            <a:r>
              <a:rPr sz="1600" spc="-90" dirty="0">
                <a:solidFill>
                  <a:srgbClr val="283149"/>
                </a:solidFill>
                <a:latin typeface="Lucida Sans Unicode"/>
                <a:cs typeface="Lucida Sans Unicode"/>
              </a:rPr>
              <a:t>learni</a:t>
            </a:r>
            <a:r>
              <a:rPr sz="1600" spc="-160" dirty="0">
                <a:solidFill>
                  <a:srgbClr val="283149"/>
                </a:solidFill>
                <a:latin typeface="Lucida Sans Unicode"/>
                <a:cs typeface="Lucida Sans Unicode"/>
              </a:rPr>
              <a:t>ng</a:t>
            </a:r>
            <a:r>
              <a:rPr sz="1600" spc="-185" dirty="0">
                <a:solidFill>
                  <a:srgbClr val="283149"/>
                </a:solidFill>
                <a:latin typeface="Lucida Sans Unicode"/>
                <a:cs typeface="Lucida Sans Unicode"/>
              </a:rPr>
              <a:t> </a:t>
            </a:r>
            <a:r>
              <a:rPr sz="1600" spc="-114" dirty="0">
                <a:solidFill>
                  <a:srgbClr val="283149"/>
                </a:solidFill>
                <a:latin typeface="Lucida Sans Unicode"/>
                <a:cs typeface="Lucida Sans Unicode"/>
              </a:rPr>
              <a:t>model</a:t>
            </a:r>
            <a:endParaRPr sz="1600">
              <a:latin typeface="Lucida Sans Unicode"/>
              <a:cs typeface="Lucida Sans Unicode"/>
            </a:endParaRPr>
          </a:p>
          <a:p>
            <a:pPr marL="1101090">
              <a:lnSpc>
                <a:spcPct val="100000"/>
              </a:lnSpc>
              <a:spcBef>
                <a:spcPts val="1145"/>
              </a:spcBef>
            </a:pPr>
            <a:r>
              <a:rPr sz="1400" spc="-5" dirty="0">
                <a:latin typeface="Cambria Math"/>
                <a:cs typeface="Cambria Math"/>
              </a:rPr>
              <a:t>𝑫𝑻𝑼𝑷</a:t>
            </a:r>
            <a:r>
              <a:rPr sz="1400" spc="75" dirty="0">
                <a:latin typeface="Cambria Math"/>
                <a:cs typeface="Cambria Math"/>
              </a:rPr>
              <a:t> </a:t>
            </a:r>
            <a:r>
              <a:rPr sz="1400" dirty="0">
                <a:latin typeface="Cambria Math"/>
                <a:cs typeface="Cambria Math"/>
              </a:rPr>
              <a:t>=</a:t>
            </a:r>
            <a:r>
              <a:rPr sz="1400" spc="80" dirty="0">
                <a:latin typeface="Cambria Math"/>
                <a:cs typeface="Cambria Math"/>
              </a:rPr>
              <a:t> </a:t>
            </a:r>
            <a:r>
              <a:rPr sz="1400" spc="-25" dirty="0">
                <a:latin typeface="Cambria Math"/>
                <a:cs typeface="Cambria Math"/>
              </a:rPr>
              <a:t>𝛽</a:t>
            </a:r>
            <a:r>
              <a:rPr sz="1500" spc="-37" baseline="-16666" dirty="0">
                <a:latin typeface="Cambria Math"/>
                <a:cs typeface="Cambria Math"/>
              </a:rPr>
              <a:t>0</a:t>
            </a:r>
            <a:r>
              <a:rPr sz="1500" spc="202" baseline="-16666" dirty="0">
                <a:latin typeface="Cambria Math"/>
                <a:cs typeface="Cambria Math"/>
              </a:rPr>
              <a:t> </a:t>
            </a:r>
            <a:r>
              <a:rPr sz="1400" dirty="0">
                <a:latin typeface="Cambria Math"/>
                <a:cs typeface="Cambria Math"/>
              </a:rPr>
              <a:t>+</a:t>
            </a:r>
            <a:r>
              <a:rPr sz="1400" spc="-5" dirty="0">
                <a:latin typeface="Cambria Math"/>
                <a:cs typeface="Cambria Math"/>
              </a:rPr>
              <a:t> </a:t>
            </a:r>
            <a:r>
              <a:rPr sz="1400" spc="-10" dirty="0">
                <a:latin typeface="Cambria Math"/>
                <a:cs typeface="Cambria Math"/>
              </a:rPr>
              <a:t>𝛽</a:t>
            </a:r>
            <a:r>
              <a:rPr sz="1500" spc="-15" baseline="-16666" dirty="0">
                <a:latin typeface="Cambria Math"/>
                <a:cs typeface="Cambria Math"/>
              </a:rPr>
              <a:t>1</a:t>
            </a:r>
            <a:r>
              <a:rPr sz="1400" spc="-10" dirty="0">
                <a:latin typeface="Cambria Math"/>
                <a:cs typeface="Cambria Math"/>
              </a:rPr>
              <a:t>𝑺𝑫𝑰𝑺𝑻</a:t>
            </a:r>
            <a:r>
              <a:rPr sz="1400" spc="15" dirty="0">
                <a:latin typeface="Cambria Math"/>
                <a:cs typeface="Cambria Math"/>
              </a:rPr>
              <a:t> </a:t>
            </a:r>
            <a:r>
              <a:rPr sz="1400" dirty="0">
                <a:latin typeface="Cambria Math"/>
                <a:cs typeface="Cambria Math"/>
              </a:rPr>
              <a:t>+ 𝛽</a:t>
            </a:r>
            <a:r>
              <a:rPr sz="1500" baseline="-16666" dirty="0">
                <a:latin typeface="Cambria Math"/>
                <a:cs typeface="Cambria Math"/>
              </a:rPr>
              <a:t>2</a:t>
            </a:r>
            <a:r>
              <a:rPr sz="1400" dirty="0">
                <a:latin typeface="Cambria Math"/>
                <a:cs typeface="Cambria Math"/>
              </a:rPr>
              <a:t>𝑭𝑨𝑹𝑬𝑨</a:t>
            </a:r>
            <a:r>
              <a:rPr sz="1400" spc="-15" dirty="0">
                <a:latin typeface="Cambria Math"/>
                <a:cs typeface="Cambria Math"/>
              </a:rPr>
              <a:t> </a:t>
            </a:r>
            <a:r>
              <a:rPr sz="1400" dirty="0">
                <a:latin typeface="Cambria Math"/>
                <a:cs typeface="Cambria Math"/>
              </a:rPr>
              <a:t>+</a:t>
            </a:r>
            <a:r>
              <a:rPr sz="1400" spc="-5" dirty="0">
                <a:latin typeface="Cambria Math"/>
                <a:cs typeface="Cambria Math"/>
              </a:rPr>
              <a:t> </a:t>
            </a:r>
            <a:r>
              <a:rPr sz="1400" dirty="0">
                <a:latin typeface="Cambria Math"/>
                <a:cs typeface="Cambria Math"/>
              </a:rPr>
              <a:t>𝛽</a:t>
            </a:r>
            <a:r>
              <a:rPr sz="1500" baseline="-16666" dirty="0">
                <a:latin typeface="Cambria Math"/>
                <a:cs typeface="Cambria Math"/>
              </a:rPr>
              <a:t>3</a:t>
            </a:r>
            <a:r>
              <a:rPr sz="1400" dirty="0">
                <a:latin typeface="Cambria Math"/>
                <a:cs typeface="Cambria Math"/>
              </a:rPr>
              <a:t>𝑩𝑬𝑫</a:t>
            </a:r>
            <a:r>
              <a:rPr sz="1400" spc="-20" dirty="0">
                <a:latin typeface="Cambria Math"/>
                <a:cs typeface="Cambria Math"/>
              </a:rPr>
              <a:t> </a:t>
            </a:r>
            <a:r>
              <a:rPr sz="1400" dirty="0">
                <a:latin typeface="Cambria Math"/>
                <a:cs typeface="Cambria Math"/>
              </a:rPr>
              <a:t>+</a:t>
            </a:r>
            <a:r>
              <a:rPr sz="1400" spc="-5" dirty="0">
                <a:latin typeface="Cambria Math"/>
                <a:cs typeface="Cambria Math"/>
              </a:rPr>
              <a:t> </a:t>
            </a:r>
            <a:r>
              <a:rPr sz="1400" spc="-10" dirty="0">
                <a:latin typeface="Cambria Math"/>
                <a:cs typeface="Cambria Math"/>
              </a:rPr>
              <a:t>𝛽</a:t>
            </a:r>
            <a:r>
              <a:rPr sz="1500" spc="-15" baseline="-16666" dirty="0">
                <a:latin typeface="Cambria Math"/>
                <a:cs typeface="Cambria Math"/>
              </a:rPr>
              <a:t>4</a:t>
            </a:r>
            <a:r>
              <a:rPr sz="1400" spc="-10" dirty="0">
                <a:latin typeface="Cambria Math"/>
                <a:cs typeface="Cambria Math"/>
              </a:rPr>
              <a:t>𝑩𝑨𝑻𝑯 </a:t>
            </a:r>
            <a:r>
              <a:rPr sz="1400" dirty="0">
                <a:latin typeface="Cambria Math"/>
                <a:cs typeface="Cambria Math"/>
              </a:rPr>
              <a:t>+</a:t>
            </a:r>
            <a:r>
              <a:rPr sz="1400" spc="-5" dirty="0">
                <a:latin typeface="Cambria Math"/>
                <a:cs typeface="Cambria Math"/>
              </a:rPr>
              <a:t> </a:t>
            </a:r>
            <a:r>
              <a:rPr sz="1400" dirty="0">
                <a:latin typeface="Cambria Math"/>
                <a:cs typeface="Cambria Math"/>
              </a:rPr>
              <a:t>𝜀</a:t>
            </a:r>
            <a:endParaRPr sz="1400">
              <a:latin typeface="Cambria Math"/>
              <a:cs typeface="Cambria Math"/>
            </a:endParaRPr>
          </a:p>
        </p:txBody>
      </p:sp>
      <p:sp>
        <p:nvSpPr>
          <p:cNvPr id="13" name="object 13"/>
          <p:cNvSpPr txBox="1">
            <a:spLocks noGrp="1"/>
          </p:cNvSpPr>
          <p:nvPr>
            <p:ph type="sldNum" sz="quarter" idx="7"/>
          </p:nvPr>
        </p:nvSpPr>
        <p:spPr>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pc="-35" dirty="0"/>
              <a:t>86</a:t>
            </a:fld>
            <a:endParaRPr spc="-35" dirty="0"/>
          </a:p>
        </p:txBody>
      </p:sp>
      <p:sp>
        <p:nvSpPr>
          <p:cNvPr id="12" name="object 12"/>
          <p:cNvSpPr txBox="1">
            <a:spLocks noGrp="1"/>
          </p:cNvSpPr>
          <p:nvPr>
            <p:ph type="title"/>
          </p:nvPr>
        </p:nvSpPr>
        <p:spPr>
          <a:xfrm>
            <a:off x="2082545" y="398475"/>
            <a:ext cx="4978400" cy="514350"/>
          </a:xfrm>
          <a:prstGeom prst="rect">
            <a:avLst/>
          </a:prstGeom>
        </p:spPr>
        <p:txBody>
          <a:bodyPr vert="horz" wrap="square" lIns="0" tIns="13335" rIns="0" bIns="0" rtlCol="0">
            <a:spAutoFit/>
          </a:bodyPr>
          <a:lstStyle/>
          <a:p>
            <a:pPr marL="12700">
              <a:lnSpc>
                <a:spcPct val="100000"/>
              </a:lnSpc>
              <a:spcBef>
                <a:spcPts val="105"/>
              </a:spcBef>
            </a:pPr>
            <a:r>
              <a:rPr spc="-275" dirty="0"/>
              <a:t>Un</a:t>
            </a:r>
            <a:r>
              <a:rPr spc="-265" dirty="0"/>
              <a:t>d</a:t>
            </a:r>
            <a:r>
              <a:rPr spc="-275" dirty="0"/>
              <a:t>e</a:t>
            </a:r>
            <a:r>
              <a:rPr spc="-215" dirty="0"/>
              <a:t>r</a:t>
            </a:r>
            <a:r>
              <a:rPr spc="-170" dirty="0"/>
              <a:t>stand</a:t>
            </a:r>
            <a:r>
              <a:rPr spc="-130" dirty="0"/>
              <a:t> </a:t>
            </a:r>
            <a:r>
              <a:rPr spc="-204" dirty="0"/>
              <a:t>Machine</a:t>
            </a:r>
            <a:r>
              <a:rPr spc="-160" dirty="0"/>
              <a:t> </a:t>
            </a:r>
            <a:r>
              <a:rPr spc="-335" dirty="0"/>
              <a:t>L</a:t>
            </a:r>
            <a:r>
              <a:rPr spc="-370" dirty="0"/>
              <a:t>e</a:t>
            </a:r>
            <a:r>
              <a:rPr spc="-180" dirty="0"/>
              <a:t>ar</a:t>
            </a:r>
            <a:r>
              <a:rPr spc="-240" dirty="0"/>
              <a:t>n</a:t>
            </a:r>
            <a:r>
              <a:rPr spc="-125" dirty="0"/>
              <a:t>ing</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16416" y="4633671"/>
            <a:ext cx="150495" cy="177800"/>
          </a:xfrm>
          <a:prstGeom prst="rect">
            <a:avLst/>
          </a:prstGeom>
        </p:spPr>
        <p:txBody>
          <a:bodyPr vert="horz" wrap="square" lIns="0" tIns="12065" rIns="0" bIns="0" rtlCol="0">
            <a:spAutoFit/>
          </a:bodyPr>
          <a:lstStyle/>
          <a:p>
            <a:pPr marL="12700">
              <a:lnSpc>
                <a:spcPct val="100000"/>
              </a:lnSpc>
              <a:spcBef>
                <a:spcPts val="95"/>
              </a:spcBef>
            </a:pPr>
            <a:r>
              <a:rPr sz="1000" spc="-40" dirty="0">
                <a:solidFill>
                  <a:srgbClr val="FFFFFF"/>
                </a:solidFill>
                <a:latin typeface="Trebuchet MS"/>
                <a:cs typeface="Trebuchet MS"/>
              </a:rPr>
              <a:t>29</a:t>
            </a:r>
            <a:endParaRPr sz="1000">
              <a:latin typeface="Trebuchet MS"/>
              <a:cs typeface="Trebuchet MS"/>
            </a:endParaRPr>
          </a:p>
        </p:txBody>
      </p:sp>
      <p:sp>
        <p:nvSpPr>
          <p:cNvPr id="3" name="object 3"/>
          <p:cNvSpPr txBox="1">
            <a:spLocks noGrp="1"/>
          </p:cNvSpPr>
          <p:nvPr>
            <p:ph type="title"/>
          </p:nvPr>
        </p:nvSpPr>
        <p:spPr>
          <a:xfrm>
            <a:off x="2879851" y="379857"/>
            <a:ext cx="3385820" cy="513715"/>
          </a:xfrm>
          <a:prstGeom prst="rect">
            <a:avLst/>
          </a:prstGeom>
        </p:spPr>
        <p:txBody>
          <a:bodyPr vert="horz" wrap="square" lIns="0" tIns="13335" rIns="0" bIns="0" rtlCol="0">
            <a:spAutoFit/>
          </a:bodyPr>
          <a:lstStyle/>
          <a:p>
            <a:pPr marL="12700">
              <a:lnSpc>
                <a:spcPct val="100000"/>
              </a:lnSpc>
              <a:spcBef>
                <a:spcPts val="105"/>
              </a:spcBef>
            </a:pPr>
            <a:r>
              <a:rPr spc="-195" dirty="0"/>
              <a:t>Supervis</a:t>
            </a:r>
            <a:r>
              <a:rPr spc="-250" dirty="0"/>
              <a:t>ed</a:t>
            </a:r>
            <a:r>
              <a:rPr spc="-145" dirty="0"/>
              <a:t> </a:t>
            </a:r>
            <a:r>
              <a:rPr spc="-250" dirty="0"/>
              <a:t>Lear</a:t>
            </a:r>
            <a:r>
              <a:rPr spc="-295" dirty="0"/>
              <a:t>n</a:t>
            </a:r>
            <a:r>
              <a:rPr spc="-125" dirty="0"/>
              <a:t>ing</a:t>
            </a:r>
          </a:p>
        </p:txBody>
      </p:sp>
      <p:grpSp>
        <p:nvGrpSpPr>
          <p:cNvPr id="4" name="object 4"/>
          <p:cNvGrpSpPr/>
          <p:nvPr/>
        </p:nvGrpSpPr>
        <p:grpSpPr>
          <a:xfrm>
            <a:off x="3049777" y="3176016"/>
            <a:ext cx="2648585" cy="1228725"/>
            <a:chOff x="3049777" y="3176016"/>
            <a:chExt cx="2648585" cy="1228725"/>
          </a:xfrm>
        </p:grpSpPr>
        <p:pic>
          <p:nvPicPr>
            <p:cNvPr id="5" name="object 5"/>
            <p:cNvPicPr/>
            <p:nvPr/>
          </p:nvPicPr>
          <p:blipFill>
            <a:blip r:embed="rId3" cstate="print"/>
            <a:stretch>
              <a:fillRect/>
            </a:stretch>
          </p:blipFill>
          <p:spPr>
            <a:xfrm>
              <a:off x="3765804" y="3176016"/>
              <a:ext cx="1228344" cy="1228344"/>
            </a:xfrm>
            <a:prstGeom prst="rect">
              <a:avLst/>
            </a:prstGeom>
          </p:spPr>
        </p:pic>
        <p:sp>
          <p:nvSpPr>
            <p:cNvPr id="6" name="object 6"/>
            <p:cNvSpPr/>
            <p:nvPr/>
          </p:nvSpPr>
          <p:spPr>
            <a:xfrm>
              <a:off x="3062477" y="3667506"/>
              <a:ext cx="401320" cy="248920"/>
            </a:xfrm>
            <a:custGeom>
              <a:avLst/>
              <a:gdLst/>
              <a:ahLst/>
              <a:cxnLst/>
              <a:rect l="l" t="t" r="r" b="b"/>
              <a:pathLst>
                <a:path w="401320" h="248920">
                  <a:moveTo>
                    <a:pt x="276606" y="0"/>
                  </a:moveTo>
                  <a:lnTo>
                    <a:pt x="276606" y="62103"/>
                  </a:lnTo>
                  <a:lnTo>
                    <a:pt x="0" y="62103"/>
                  </a:lnTo>
                  <a:lnTo>
                    <a:pt x="0" y="186309"/>
                  </a:lnTo>
                  <a:lnTo>
                    <a:pt x="276606" y="186309"/>
                  </a:lnTo>
                  <a:lnTo>
                    <a:pt x="276606" y="248412"/>
                  </a:lnTo>
                  <a:lnTo>
                    <a:pt x="400812" y="124206"/>
                  </a:lnTo>
                  <a:lnTo>
                    <a:pt x="276606" y="0"/>
                  </a:lnTo>
                  <a:close/>
                </a:path>
              </a:pathLst>
            </a:custGeom>
            <a:solidFill>
              <a:srgbClr val="3981B9"/>
            </a:solidFill>
          </p:spPr>
          <p:txBody>
            <a:bodyPr wrap="square" lIns="0" tIns="0" rIns="0" bIns="0" rtlCol="0"/>
            <a:lstStyle/>
            <a:p>
              <a:endParaRPr/>
            </a:p>
          </p:txBody>
        </p:sp>
        <p:sp>
          <p:nvSpPr>
            <p:cNvPr id="7" name="object 7"/>
            <p:cNvSpPr/>
            <p:nvPr/>
          </p:nvSpPr>
          <p:spPr>
            <a:xfrm>
              <a:off x="3062477" y="3667506"/>
              <a:ext cx="401320" cy="248920"/>
            </a:xfrm>
            <a:custGeom>
              <a:avLst/>
              <a:gdLst/>
              <a:ahLst/>
              <a:cxnLst/>
              <a:rect l="l" t="t" r="r" b="b"/>
              <a:pathLst>
                <a:path w="401320" h="248920">
                  <a:moveTo>
                    <a:pt x="0" y="62103"/>
                  </a:moveTo>
                  <a:lnTo>
                    <a:pt x="276606" y="62103"/>
                  </a:lnTo>
                  <a:lnTo>
                    <a:pt x="276606" y="0"/>
                  </a:lnTo>
                  <a:lnTo>
                    <a:pt x="400812" y="124206"/>
                  </a:lnTo>
                  <a:lnTo>
                    <a:pt x="276606" y="248412"/>
                  </a:lnTo>
                  <a:lnTo>
                    <a:pt x="276606" y="186309"/>
                  </a:lnTo>
                  <a:lnTo>
                    <a:pt x="0" y="186309"/>
                  </a:lnTo>
                  <a:lnTo>
                    <a:pt x="0" y="62103"/>
                  </a:lnTo>
                  <a:close/>
                </a:path>
              </a:pathLst>
            </a:custGeom>
            <a:ln w="25400">
              <a:solidFill>
                <a:srgbClr val="285D87"/>
              </a:solidFill>
            </a:ln>
          </p:spPr>
          <p:txBody>
            <a:bodyPr wrap="square" lIns="0" tIns="0" rIns="0" bIns="0" rtlCol="0"/>
            <a:lstStyle/>
            <a:p>
              <a:endParaRPr/>
            </a:p>
          </p:txBody>
        </p:sp>
        <p:sp>
          <p:nvSpPr>
            <p:cNvPr id="8" name="object 8"/>
            <p:cNvSpPr/>
            <p:nvPr/>
          </p:nvSpPr>
          <p:spPr>
            <a:xfrm>
              <a:off x="5284470" y="3693414"/>
              <a:ext cx="401320" cy="248920"/>
            </a:xfrm>
            <a:custGeom>
              <a:avLst/>
              <a:gdLst/>
              <a:ahLst/>
              <a:cxnLst/>
              <a:rect l="l" t="t" r="r" b="b"/>
              <a:pathLst>
                <a:path w="401320" h="248920">
                  <a:moveTo>
                    <a:pt x="276605" y="0"/>
                  </a:moveTo>
                  <a:lnTo>
                    <a:pt x="276605" y="62103"/>
                  </a:lnTo>
                  <a:lnTo>
                    <a:pt x="0" y="62103"/>
                  </a:lnTo>
                  <a:lnTo>
                    <a:pt x="0" y="186309"/>
                  </a:lnTo>
                  <a:lnTo>
                    <a:pt x="276605" y="186309"/>
                  </a:lnTo>
                  <a:lnTo>
                    <a:pt x="276605" y="248412"/>
                  </a:lnTo>
                  <a:lnTo>
                    <a:pt x="400812" y="124206"/>
                  </a:lnTo>
                  <a:lnTo>
                    <a:pt x="276605" y="0"/>
                  </a:lnTo>
                  <a:close/>
                </a:path>
              </a:pathLst>
            </a:custGeom>
            <a:solidFill>
              <a:srgbClr val="3981B9"/>
            </a:solidFill>
          </p:spPr>
          <p:txBody>
            <a:bodyPr wrap="square" lIns="0" tIns="0" rIns="0" bIns="0" rtlCol="0"/>
            <a:lstStyle/>
            <a:p>
              <a:endParaRPr/>
            </a:p>
          </p:txBody>
        </p:sp>
        <p:sp>
          <p:nvSpPr>
            <p:cNvPr id="9" name="object 9"/>
            <p:cNvSpPr/>
            <p:nvPr/>
          </p:nvSpPr>
          <p:spPr>
            <a:xfrm>
              <a:off x="5284470" y="3693414"/>
              <a:ext cx="401320" cy="248920"/>
            </a:xfrm>
            <a:custGeom>
              <a:avLst/>
              <a:gdLst/>
              <a:ahLst/>
              <a:cxnLst/>
              <a:rect l="l" t="t" r="r" b="b"/>
              <a:pathLst>
                <a:path w="401320" h="248920">
                  <a:moveTo>
                    <a:pt x="0" y="62103"/>
                  </a:moveTo>
                  <a:lnTo>
                    <a:pt x="276605" y="62103"/>
                  </a:lnTo>
                  <a:lnTo>
                    <a:pt x="276605" y="0"/>
                  </a:lnTo>
                  <a:lnTo>
                    <a:pt x="400812" y="124206"/>
                  </a:lnTo>
                  <a:lnTo>
                    <a:pt x="276605" y="248412"/>
                  </a:lnTo>
                  <a:lnTo>
                    <a:pt x="276605" y="186309"/>
                  </a:lnTo>
                  <a:lnTo>
                    <a:pt x="0" y="186309"/>
                  </a:lnTo>
                  <a:lnTo>
                    <a:pt x="0" y="62103"/>
                  </a:lnTo>
                  <a:close/>
                </a:path>
              </a:pathLst>
            </a:custGeom>
            <a:ln w="25400">
              <a:solidFill>
                <a:srgbClr val="285D87"/>
              </a:solidFill>
            </a:ln>
          </p:spPr>
          <p:txBody>
            <a:bodyPr wrap="square" lIns="0" tIns="0" rIns="0" bIns="0" rtlCol="0"/>
            <a:lstStyle/>
            <a:p>
              <a:endParaRPr/>
            </a:p>
          </p:txBody>
        </p:sp>
      </p:grpSp>
      <p:sp>
        <p:nvSpPr>
          <p:cNvPr id="10" name="object 10"/>
          <p:cNvSpPr txBox="1"/>
          <p:nvPr/>
        </p:nvSpPr>
        <p:spPr>
          <a:xfrm>
            <a:off x="1965705" y="3575405"/>
            <a:ext cx="70421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Input</a:t>
            </a:r>
            <a:endParaRPr sz="2400">
              <a:latin typeface="Arial MT"/>
              <a:cs typeface="Arial MT"/>
            </a:endParaRPr>
          </a:p>
        </p:txBody>
      </p:sp>
      <p:sp>
        <p:nvSpPr>
          <p:cNvPr id="11" name="object 11"/>
          <p:cNvSpPr txBox="1"/>
          <p:nvPr/>
        </p:nvSpPr>
        <p:spPr>
          <a:xfrm>
            <a:off x="902309" y="1017778"/>
            <a:ext cx="1510030" cy="299720"/>
          </a:xfrm>
          <a:prstGeom prst="rect">
            <a:avLst/>
          </a:prstGeom>
        </p:spPr>
        <p:txBody>
          <a:bodyPr vert="horz" wrap="square" lIns="0" tIns="12700" rIns="0" bIns="0" rtlCol="0">
            <a:spAutoFit/>
          </a:bodyPr>
          <a:lstStyle/>
          <a:p>
            <a:pPr marL="367665" indent="-355600">
              <a:lnSpc>
                <a:spcPct val="100000"/>
              </a:lnSpc>
              <a:spcBef>
                <a:spcPts val="100"/>
              </a:spcBef>
              <a:buSzPct val="111111"/>
              <a:buFont typeface="Arial MT"/>
              <a:buChar char="•"/>
              <a:tabLst>
                <a:tab pos="367665" algn="l"/>
                <a:tab pos="368300" algn="l"/>
              </a:tabLst>
            </a:pPr>
            <a:r>
              <a:rPr sz="1800" b="1" spc="-125" dirty="0">
                <a:solidFill>
                  <a:srgbClr val="283149"/>
                </a:solidFill>
                <a:latin typeface="Tahoma"/>
                <a:cs typeface="Tahoma"/>
              </a:rPr>
              <a:t>T</a:t>
            </a:r>
            <a:r>
              <a:rPr sz="1800" b="1" spc="-195" dirty="0">
                <a:solidFill>
                  <a:srgbClr val="283149"/>
                </a:solidFill>
                <a:latin typeface="Tahoma"/>
                <a:cs typeface="Tahoma"/>
              </a:rPr>
              <a:t>w</a:t>
            </a:r>
            <a:r>
              <a:rPr sz="1800" b="1" spc="-114" dirty="0">
                <a:solidFill>
                  <a:srgbClr val="283149"/>
                </a:solidFill>
                <a:latin typeface="Tahoma"/>
                <a:cs typeface="Tahoma"/>
              </a:rPr>
              <a:t>o</a:t>
            </a:r>
            <a:r>
              <a:rPr sz="1800" b="1" spc="-150" dirty="0">
                <a:solidFill>
                  <a:srgbClr val="283149"/>
                </a:solidFill>
                <a:latin typeface="Tahoma"/>
                <a:cs typeface="Tahoma"/>
              </a:rPr>
              <a:t> </a:t>
            </a:r>
            <a:r>
              <a:rPr sz="1800" b="1" spc="-80" dirty="0">
                <a:solidFill>
                  <a:srgbClr val="283149"/>
                </a:solidFill>
                <a:latin typeface="Tahoma"/>
                <a:cs typeface="Tahoma"/>
              </a:rPr>
              <a:t>t</a:t>
            </a:r>
            <a:r>
              <a:rPr sz="1800" b="1" spc="-125" dirty="0">
                <a:solidFill>
                  <a:srgbClr val="283149"/>
                </a:solidFill>
                <a:latin typeface="Tahoma"/>
                <a:cs typeface="Tahoma"/>
              </a:rPr>
              <a:t>a</a:t>
            </a:r>
            <a:r>
              <a:rPr sz="1800" b="1" spc="-105" dirty="0">
                <a:solidFill>
                  <a:srgbClr val="283149"/>
                </a:solidFill>
                <a:latin typeface="Tahoma"/>
                <a:cs typeface="Tahoma"/>
              </a:rPr>
              <a:t>s</a:t>
            </a:r>
            <a:r>
              <a:rPr sz="1800" b="1" spc="-135" dirty="0">
                <a:solidFill>
                  <a:srgbClr val="283149"/>
                </a:solidFill>
                <a:latin typeface="Tahoma"/>
                <a:cs typeface="Tahoma"/>
              </a:rPr>
              <a:t>k</a:t>
            </a:r>
            <a:r>
              <a:rPr sz="1800" b="1" spc="-130" dirty="0">
                <a:solidFill>
                  <a:srgbClr val="283149"/>
                </a:solidFill>
                <a:latin typeface="Tahoma"/>
                <a:cs typeface="Tahoma"/>
              </a:rPr>
              <a:t>s</a:t>
            </a:r>
            <a:r>
              <a:rPr sz="1800" b="1" spc="-155" dirty="0">
                <a:solidFill>
                  <a:srgbClr val="283149"/>
                </a:solidFill>
                <a:latin typeface="Tahoma"/>
                <a:cs typeface="Tahoma"/>
              </a:rPr>
              <a:t> </a:t>
            </a:r>
            <a:r>
              <a:rPr sz="1800" b="1" spc="-114" dirty="0">
                <a:solidFill>
                  <a:srgbClr val="283149"/>
                </a:solidFill>
                <a:latin typeface="Tahoma"/>
                <a:cs typeface="Tahoma"/>
              </a:rPr>
              <a:t>:</a:t>
            </a:r>
            <a:endParaRPr sz="1800">
              <a:latin typeface="Tahoma"/>
              <a:cs typeface="Tahoma"/>
            </a:endParaRPr>
          </a:p>
        </p:txBody>
      </p:sp>
      <p:sp>
        <p:nvSpPr>
          <p:cNvPr id="12" name="object 12"/>
          <p:cNvSpPr txBox="1"/>
          <p:nvPr/>
        </p:nvSpPr>
        <p:spPr>
          <a:xfrm>
            <a:off x="1371980" y="1537157"/>
            <a:ext cx="3394710" cy="762635"/>
          </a:xfrm>
          <a:prstGeom prst="rect">
            <a:avLst/>
          </a:prstGeom>
        </p:spPr>
        <p:txBody>
          <a:bodyPr vert="horz" wrap="square" lIns="0" tIns="0" rIns="0" bIns="0" rtlCol="0">
            <a:spAutoFit/>
          </a:bodyPr>
          <a:lstStyle/>
          <a:p>
            <a:pPr marL="355600" indent="-342900">
              <a:lnSpc>
                <a:spcPts val="1939"/>
              </a:lnSpc>
              <a:buSzPct val="112500"/>
              <a:buFont typeface="Courier New"/>
              <a:buChar char="o"/>
              <a:tabLst>
                <a:tab pos="355600" algn="l"/>
              </a:tabLst>
            </a:pPr>
            <a:r>
              <a:rPr sz="1600" spc="-114" dirty="0">
                <a:solidFill>
                  <a:srgbClr val="283149"/>
                </a:solidFill>
                <a:latin typeface="Lucida Sans Unicode"/>
                <a:cs typeface="Lucida Sans Unicode"/>
              </a:rPr>
              <a:t>Classi</a:t>
            </a:r>
            <a:r>
              <a:rPr sz="1600" spc="-95" dirty="0">
                <a:solidFill>
                  <a:srgbClr val="283149"/>
                </a:solidFill>
                <a:latin typeface="Lucida Sans Unicode"/>
                <a:cs typeface="Lucida Sans Unicode"/>
              </a:rPr>
              <a:t>fication:</a:t>
            </a:r>
            <a:r>
              <a:rPr sz="1600" spc="-200" dirty="0">
                <a:solidFill>
                  <a:srgbClr val="283149"/>
                </a:solidFill>
                <a:latin typeface="Lucida Sans Unicode"/>
                <a:cs typeface="Lucida Sans Unicode"/>
              </a:rPr>
              <a:t> </a:t>
            </a:r>
            <a:r>
              <a:rPr sz="1600" spc="-120" dirty="0">
                <a:solidFill>
                  <a:srgbClr val="283149"/>
                </a:solidFill>
                <a:latin typeface="Lucida Sans Unicode"/>
                <a:cs typeface="Lucida Sans Unicode"/>
              </a:rPr>
              <a:t>o</a:t>
            </a:r>
            <a:r>
              <a:rPr sz="1600" spc="-135" dirty="0">
                <a:solidFill>
                  <a:srgbClr val="283149"/>
                </a:solidFill>
                <a:latin typeface="Lucida Sans Unicode"/>
                <a:cs typeface="Lucida Sans Unicode"/>
              </a:rPr>
              <a:t>u</a:t>
            </a:r>
            <a:r>
              <a:rPr sz="1600" spc="-95" dirty="0">
                <a:solidFill>
                  <a:srgbClr val="283149"/>
                </a:solidFill>
                <a:latin typeface="Lucida Sans Unicode"/>
                <a:cs typeface="Lucida Sans Unicode"/>
              </a:rPr>
              <a:t>tp</a:t>
            </a:r>
            <a:r>
              <a:rPr sz="1600" spc="-125" dirty="0">
                <a:solidFill>
                  <a:srgbClr val="283149"/>
                </a:solidFill>
                <a:latin typeface="Lucida Sans Unicode"/>
                <a:cs typeface="Lucida Sans Unicode"/>
              </a:rPr>
              <a:t>u</a:t>
            </a:r>
            <a:r>
              <a:rPr sz="1600" spc="-60" dirty="0">
                <a:solidFill>
                  <a:srgbClr val="283149"/>
                </a:solidFill>
                <a:latin typeface="Lucida Sans Unicode"/>
                <a:cs typeface="Lucida Sans Unicode"/>
              </a:rPr>
              <a:t>t</a:t>
            </a:r>
            <a:r>
              <a:rPr sz="1600" spc="-160" dirty="0">
                <a:solidFill>
                  <a:srgbClr val="283149"/>
                </a:solidFill>
                <a:latin typeface="Lucida Sans Unicode"/>
                <a:cs typeface="Lucida Sans Unicode"/>
              </a:rPr>
              <a:t> </a:t>
            </a:r>
            <a:r>
              <a:rPr sz="1600" spc="-110" dirty="0">
                <a:solidFill>
                  <a:srgbClr val="283149"/>
                </a:solidFill>
                <a:latin typeface="Lucida Sans Unicode"/>
                <a:cs typeface="Lucida Sans Unicode"/>
              </a:rPr>
              <a:t>is</a:t>
            </a:r>
            <a:r>
              <a:rPr sz="1600" spc="-185" dirty="0">
                <a:solidFill>
                  <a:srgbClr val="283149"/>
                </a:solidFill>
                <a:latin typeface="Lucida Sans Unicode"/>
                <a:cs typeface="Lucida Sans Unicode"/>
              </a:rPr>
              <a:t> </a:t>
            </a:r>
            <a:r>
              <a:rPr sz="1600" b="1" spc="-100" dirty="0">
                <a:solidFill>
                  <a:srgbClr val="FF0000"/>
                </a:solidFill>
                <a:latin typeface="Tahoma"/>
                <a:cs typeface="Tahoma"/>
              </a:rPr>
              <a:t>c</a:t>
            </a:r>
            <a:r>
              <a:rPr sz="1600" b="1" spc="-120" dirty="0">
                <a:solidFill>
                  <a:srgbClr val="FF0000"/>
                </a:solidFill>
                <a:latin typeface="Tahoma"/>
                <a:cs typeface="Tahoma"/>
              </a:rPr>
              <a:t>a</a:t>
            </a:r>
            <a:r>
              <a:rPr sz="1600" b="1" spc="-90" dirty="0">
                <a:solidFill>
                  <a:srgbClr val="FF0000"/>
                </a:solidFill>
                <a:latin typeface="Tahoma"/>
                <a:cs typeface="Tahoma"/>
              </a:rPr>
              <a:t>tegorical</a:t>
            </a:r>
            <a:endParaRPr sz="1600" dirty="0">
              <a:latin typeface="Tahoma"/>
              <a:cs typeface="Tahoma"/>
            </a:endParaRPr>
          </a:p>
          <a:p>
            <a:pPr marL="812800" lvl="1" indent="-342900">
              <a:lnSpc>
                <a:spcPts val="1920"/>
              </a:lnSpc>
              <a:buSzPct val="112500"/>
              <a:buFont typeface="Courier New"/>
              <a:buChar char="o"/>
              <a:tabLst>
                <a:tab pos="812800" algn="l"/>
              </a:tabLst>
            </a:pPr>
            <a:r>
              <a:rPr sz="1600" spc="-100" dirty="0">
                <a:solidFill>
                  <a:srgbClr val="283149"/>
                </a:solidFill>
                <a:latin typeface="Lucida Sans Unicode"/>
                <a:cs typeface="Lucida Sans Unicode"/>
              </a:rPr>
              <a:t>Spam</a:t>
            </a:r>
            <a:r>
              <a:rPr sz="1600" spc="-175" dirty="0">
                <a:solidFill>
                  <a:srgbClr val="283149"/>
                </a:solidFill>
                <a:latin typeface="Lucida Sans Unicode"/>
                <a:cs typeface="Lucida Sans Unicode"/>
              </a:rPr>
              <a:t> </a:t>
            </a:r>
            <a:r>
              <a:rPr sz="1600" spc="-95" dirty="0">
                <a:solidFill>
                  <a:srgbClr val="283149"/>
                </a:solidFill>
                <a:latin typeface="Lucida Sans Unicode"/>
                <a:cs typeface="Lucida Sans Unicode"/>
              </a:rPr>
              <a:t>email</a:t>
            </a:r>
            <a:r>
              <a:rPr sz="1600" spc="-185" dirty="0">
                <a:solidFill>
                  <a:srgbClr val="283149"/>
                </a:solidFill>
                <a:latin typeface="Lucida Sans Unicode"/>
                <a:cs typeface="Lucida Sans Unicode"/>
              </a:rPr>
              <a:t> </a:t>
            </a:r>
            <a:r>
              <a:rPr sz="1600" spc="-110" dirty="0">
                <a:solidFill>
                  <a:srgbClr val="283149"/>
                </a:solidFill>
                <a:latin typeface="Lucida Sans Unicode"/>
                <a:cs typeface="Lucida Sans Unicode"/>
              </a:rPr>
              <a:t>or</a:t>
            </a:r>
            <a:r>
              <a:rPr sz="1600" spc="-190" dirty="0">
                <a:solidFill>
                  <a:srgbClr val="283149"/>
                </a:solidFill>
                <a:latin typeface="Lucida Sans Unicode"/>
                <a:cs typeface="Lucida Sans Unicode"/>
              </a:rPr>
              <a:t> </a:t>
            </a:r>
            <a:r>
              <a:rPr sz="1600" spc="-120" dirty="0">
                <a:solidFill>
                  <a:srgbClr val="283149"/>
                </a:solidFill>
                <a:latin typeface="Lucida Sans Unicode"/>
                <a:cs typeface="Lucida Sans Unicode"/>
              </a:rPr>
              <a:t>n</a:t>
            </a:r>
            <a:r>
              <a:rPr sz="1600" spc="-90" dirty="0">
                <a:solidFill>
                  <a:srgbClr val="283149"/>
                </a:solidFill>
                <a:latin typeface="Lucida Sans Unicode"/>
                <a:cs typeface="Lucida Sans Unicode"/>
              </a:rPr>
              <a:t>ot</a:t>
            </a:r>
            <a:endParaRPr sz="1600" dirty="0">
              <a:latin typeface="Lucida Sans Unicode"/>
              <a:cs typeface="Lucida Sans Unicode"/>
            </a:endParaRPr>
          </a:p>
          <a:p>
            <a:pPr marL="812800" lvl="1" indent="-342900">
              <a:lnSpc>
                <a:spcPts val="2039"/>
              </a:lnSpc>
              <a:buSzPct val="112500"/>
              <a:buFont typeface="Courier New"/>
              <a:buChar char="o"/>
              <a:tabLst>
                <a:tab pos="812800" algn="l"/>
              </a:tabLst>
            </a:pPr>
            <a:r>
              <a:rPr sz="1600" spc="-114" dirty="0">
                <a:solidFill>
                  <a:srgbClr val="283149"/>
                </a:solidFill>
                <a:latin typeface="Lucida Sans Unicode"/>
                <a:cs typeface="Lucida Sans Unicode"/>
              </a:rPr>
              <a:t>W</a:t>
            </a:r>
            <a:r>
              <a:rPr sz="1600" spc="-85" dirty="0">
                <a:solidFill>
                  <a:srgbClr val="283149"/>
                </a:solidFill>
                <a:latin typeface="Lucida Sans Unicode"/>
                <a:cs typeface="Lucida Sans Unicode"/>
              </a:rPr>
              <a:t>ith</a:t>
            </a:r>
            <a:r>
              <a:rPr sz="1600" spc="-190" dirty="0">
                <a:solidFill>
                  <a:srgbClr val="283149"/>
                </a:solidFill>
                <a:latin typeface="Lucida Sans Unicode"/>
                <a:cs typeface="Lucida Sans Unicode"/>
              </a:rPr>
              <a:t> </a:t>
            </a:r>
            <a:r>
              <a:rPr sz="1600" spc="-80" dirty="0">
                <a:solidFill>
                  <a:srgbClr val="283149"/>
                </a:solidFill>
                <a:latin typeface="Lucida Sans Unicode"/>
                <a:cs typeface="Lucida Sans Unicode"/>
              </a:rPr>
              <a:t>a</a:t>
            </a:r>
            <a:r>
              <a:rPr sz="1600" spc="-170" dirty="0">
                <a:solidFill>
                  <a:srgbClr val="283149"/>
                </a:solidFill>
                <a:latin typeface="Lucida Sans Unicode"/>
                <a:cs typeface="Lucida Sans Unicode"/>
              </a:rPr>
              <a:t> </a:t>
            </a:r>
            <a:r>
              <a:rPr sz="1600" spc="-90" dirty="0">
                <a:solidFill>
                  <a:srgbClr val="283149"/>
                </a:solidFill>
                <a:latin typeface="Lucida Sans Unicode"/>
                <a:cs typeface="Lucida Sans Unicode"/>
              </a:rPr>
              <a:t>tab</a:t>
            </a:r>
            <a:r>
              <a:rPr sz="1600" spc="-80" dirty="0">
                <a:solidFill>
                  <a:srgbClr val="283149"/>
                </a:solidFill>
                <a:latin typeface="Lucida Sans Unicode"/>
                <a:cs typeface="Lucida Sans Unicode"/>
              </a:rPr>
              <a:t>le</a:t>
            </a:r>
            <a:r>
              <a:rPr sz="1600" spc="-175" dirty="0">
                <a:solidFill>
                  <a:srgbClr val="283149"/>
                </a:solidFill>
                <a:latin typeface="Lucida Sans Unicode"/>
                <a:cs typeface="Lucida Sans Unicode"/>
              </a:rPr>
              <a:t> </a:t>
            </a:r>
            <a:r>
              <a:rPr sz="1600" spc="-110" dirty="0">
                <a:solidFill>
                  <a:srgbClr val="283149"/>
                </a:solidFill>
                <a:latin typeface="Lucida Sans Unicode"/>
                <a:cs typeface="Lucida Sans Unicode"/>
              </a:rPr>
              <a:t>or</a:t>
            </a:r>
            <a:r>
              <a:rPr sz="1600" spc="-200" dirty="0">
                <a:solidFill>
                  <a:srgbClr val="283149"/>
                </a:solidFill>
                <a:latin typeface="Lucida Sans Unicode"/>
                <a:cs typeface="Lucida Sans Unicode"/>
              </a:rPr>
              <a:t> </a:t>
            </a:r>
            <a:r>
              <a:rPr sz="1600" spc="-100" dirty="0">
                <a:solidFill>
                  <a:srgbClr val="283149"/>
                </a:solidFill>
                <a:latin typeface="Lucida Sans Unicode"/>
                <a:cs typeface="Lucida Sans Unicode"/>
              </a:rPr>
              <a:t>not</a:t>
            </a:r>
            <a:endParaRPr sz="1600" dirty="0">
              <a:latin typeface="Lucida Sans Unicode"/>
              <a:cs typeface="Lucida Sans Unicode"/>
            </a:endParaRPr>
          </a:p>
        </p:txBody>
      </p:sp>
      <p:sp>
        <p:nvSpPr>
          <p:cNvPr id="13" name="object 13"/>
          <p:cNvSpPr txBox="1"/>
          <p:nvPr/>
        </p:nvSpPr>
        <p:spPr>
          <a:xfrm>
            <a:off x="1371980" y="2513202"/>
            <a:ext cx="2931795" cy="518159"/>
          </a:xfrm>
          <a:prstGeom prst="rect">
            <a:avLst/>
          </a:prstGeom>
        </p:spPr>
        <p:txBody>
          <a:bodyPr vert="horz" wrap="square" lIns="0" tIns="0" rIns="0" bIns="0" rtlCol="0">
            <a:spAutoFit/>
          </a:bodyPr>
          <a:lstStyle/>
          <a:p>
            <a:pPr marL="12700">
              <a:lnSpc>
                <a:spcPts val="1935"/>
              </a:lnSpc>
            </a:pPr>
            <a:r>
              <a:rPr sz="1800" dirty="0">
                <a:solidFill>
                  <a:srgbClr val="283149"/>
                </a:solidFill>
                <a:latin typeface="Courier New"/>
                <a:cs typeface="Courier New"/>
              </a:rPr>
              <a:t>o</a:t>
            </a:r>
            <a:r>
              <a:rPr sz="1800" spc="535" dirty="0">
                <a:solidFill>
                  <a:srgbClr val="283149"/>
                </a:solidFill>
                <a:latin typeface="Courier New"/>
                <a:cs typeface="Courier New"/>
              </a:rPr>
              <a:t> </a:t>
            </a:r>
            <a:r>
              <a:rPr sz="1600" spc="-125" dirty="0">
                <a:solidFill>
                  <a:srgbClr val="283149"/>
                </a:solidFill>
                <a:latin typeface="Lucida Sans Unicode"/>
                <a:cs typeface="Lucida Sans Unicode"/>
              </a:rPr>
              <a:t>Regres</a:t>
            </a:r>
            <a:r>
              <a:rPr sz="1600" spc="-110" dirty="0">
                <a:solidFill>
                  <a:srgbClr val="283149"/>
                </a:solidFill>
                <a:latin typeface="Lucida Sans Unicode"/>
                <a:cs typeface="Lucida Sans Unicode"/>
              </a:rPr>
              <a:t>si</a:t>
            </a:r>
            <a:r>
              <a:rPr sz="1600" spc="-120" dirty="0">
                <a:solidFill>
                  <a:srgbClr val="283149"/>
                </a:solidFill>
                <a:latin typeface="Lucida Sans Unicode"/>
                <a:cs typeface="Lucida Sans Unicode"/>
              </a:rPr>
              <a:t>on:</a:t>
            </a:r>
            <a:r>
              <a:rPr sz="1600" spc="-185" dirty="0">
                <a:solidFill>
                  <a:srgbClr val="283149"/>
                </a:solidFill>
                <a:latin typeface="Lucida Sans Unicode"/>
                <a:cs typeface="Lucida Sans Unicode"/>
              </a:rPr>
              <a:t> </a:t>
            </a:r>
            <a:r>
              <a:rPr sz="1600" spc="-125" dirty="0">
                <a:solidFill>
                  <a:srgbClr val="283149"/>
                </a:solidFill>
                <a:latin typeface="Lucida Sans Unicode"/>
                <a:cs typeface="Lucida Sans Unicode"/>
              </a:rPr>
              <a:t>o</a:t>
            </a:r>
            <a:r>
              <a:rPr sz="1600" spc="-130" dirty="0">
                <a:solidFill>
                  <a:srgbClr val="283149"/>
                </a:solidFill>
                <a:latin typeface="Lucida Sans Unicode"/>
                <a:cs typeface="Lucida Sans Unicode"/>
              </a:rPr>
              <a:t>u</a:t>
            </a:r>
            <a:r>
              <a:rPr sz="1600" spc="-95" dirty="0">
                <a:solidFill>
                  <a:srgbClr val="283149"/>
                </a:solidFill>
                <a:latin typeface="Lucida Sans Unicode"/>
                <a:cs typeface="Lucida Sans Unicode"/>
              </a:rPr>
              <a:t>tput</a:t>
            </a:r>
            <a:r>
              <a:rPr sz="1600" spc="-165" dirty="0">
                <a:solidFill>
                  <a:srgbClr val="283149"/>
                </a:solidFill>
                <a:latin typeface="Lucida Sans Unicode"/>
                <a:cs typeface="Lucida Sans Unicode"/>
              </a:rPr>
              <a:t> </a:t>
            </a:r>
            <a:r>
              <a:rPr sz="1600" spc="-110" dirty="0">
                <a:solidFill>
                  <a:srgbClr val="283149"/>
                </a:solidFill>
                <a:latin typeface="Lucida Sans Unicode"/>
                <a:cs typeface="Lucida Sans Unicode"/>
              </a:rPr>
              <a:t>is</a:t>
            </a:r>
            <a:r>
              <a:rPr sz="1600" spc="-180" dirty="0">
                <a:solidFill>
                  <a:srgbClr val="283149"/>
                </a:solidFill>
                <a:latin typeface="Lucida Sans Unicode"/>
                <a:cs typeface="Lucida Sans Unicode"/>
              </a:rPr>
              <a:t> </a:t>
            </a:r>
            <a:r>
              <a:rPr sz="1600" b="1" spc="-130" dirty="0">
                <a:solidFill>
                  <a:srgbClr val="FF0000"/>
                </a:solidFill>
                <a:latin typeface="Tahoma"/>
                <a:cs typeface="Tahoma"/>
              </a:rPr>
              <a:t>nume</a:t>
            </a:r>
            <a:r>
              <a:rPr sz="1600" b="1" spc="-70" dirty="0">
                <a:solidFill>
                  <a:srgbClr val="FF0000"/>
                </a:solidFill>
                <a:latin typeface="Tahoma"/>
                <a:cs typeface="Tahoma"/>
              </a:rPr>
              <a:t>ric</a:t>
            </a:r>
            <a:endParaRPr sz="1600" dirty="0">
              <a:latin typeface="Tahoma"/>
              <a:cs typeface="Tahoma"/>
            </a:endParaRPr>
          </a:p>
          <a:p>
            <a:pPr marL="469900">
              <a:lnSpc>
                <a:spcPts val="2039"/>
              </a:lnSpc>
            </a:pPr>
            <a:r>
              <a:rPr lang="en-US" sz="1600" spc="-114" dirty="0">
                <a:solidFill>
                  <a:srgbClr val="283149"/>
                </a:solidFill>
                <a:latin typeface="Lucida Sans Unicode"/>
                <a:cs typeface="Lucida Sans Unicode"/>
              </a:rPr>
              <a:t>O     Housing price</a:t>
            </a:r>
            <a:endParaRPr sz="1600" spc="-114" dirty="0">
              <a:solidFill>
                <a:srgbClr val="283149"/>
              </a:solidFill>
              <a:latin typeface="Lucida Sans Unicode"/>
              <a:cs typeface="Lucida Sans Unicode"/>
            </a:endParaRPr>
          </a:p>
        </p:txBody>
      </p:sp>
      <p:sp>
        <p:nvSpPr>
          <p:cNvPr id="14" name="object 14"/>
          <p:cNvSpPr txBox="1"/>
          <p:nvPr/>
        </p:nvSpPr>
        <p:spPr>
          <a:xfrm>
            <a:off x="3995165" y="3471164"/>
            <a:ext cx="712470" cy="269240"/>
          </a:xfrm>
          <a:prstGeom prst="rect">
            <a:avLst/>
          </a:prstGeom>
        </p:spPr>
        <p:txBody>
          <a:bodyPr vert="horz" wrap="square" lIns="0" tIns="12065" rIns="0" bIns="0" rtlCol="0">
            <a:spAutoFit/>
          </a:bodyPr>
          <a:lstStyle/>
          <a:p>
            <a:pPr marL="12700">
              <a:lnSpc>
                <a:spcPct val="100000"/>
              </a:lnSpc>
              <a:spcBef>
                <a:spcPts val="95"/>
              </a:spcBef>
            </a:pPr>
            <a:r>
              <a:rPr sz="1600" i="1" spc="-5" dirty="0">
                <a:latin typeface="Arial"/>
                <a:cs typeface="Arial"/>
              </a:rPr>
              <a:t>T</a:t>
            </a:r>
            <a:r>
              <a:rPr sz="1600" i="1" spc="-15" dirty="0">
                <a:latin typeface="Arial"/>
                <a:cs typeface="Arial"/>
              </a:rPr>
              <a:t>r</a:t>
            </a:r>
            <a:r>
              <a:rPr sz="1600" i="1" spc="-5" dirty="0">
                <a:latin typeface="Arial"/>
                <a:cs typeface="Arial"/>
              </a:rPr>
              <a:t>ained</a:t>
            </a:r>
            <a:endParaRPr sz="1600">
              <a:latin typeface="Arial"/>
              <a:cs typeface="Arial"/>
            </a:endParaRPr>
          </a:p>
        </p:txBody>
      </p:sp>
      <p:sp>
        <p:nvSpPr>
          <p:cNvPr id="15" name="object 15"/>
          <p:cNvSpPr txBox="1"/>
          <p:nvPr/>
        </p:nvSpPr>
        <p:spPr>
          <a:xfrm>
            <a:off x="5912611" y="3327650"/>
            <a:ext cx="1875789" cy="834390"/>
          </a:xfrm>
          <a:prstGeom prst="rect">
            <a:avLst/>
          </a:prstGeom>
        </p:spPr>
        <p:txBody>
          <a:bodyPr vert="horz" wrap="square" lIns="0" tIns="39370" rIns="0" bIns="0" rtlCol="0">
            <a:spAutoFit/>
          </a:bodyPr>
          <a:lstStyle/>
          <a:p>
            <a:pPr marL="909955" algn="ctr">
              <a:lnSpc>
                <a:spcPct val="100000"/>
              </a:lnSpc>
              <a:spcBef>
                <a:spcPts val="310"/>
              </a:spcBef>
            </a:pPr>
            <a:r>
              <a:rPr sz="1400" b="1" spc="-5" dirty="0">
                <a:solidFill>
                  <a:srgbClr val="FF0000"/>
                </a:solidFill>
                <a:latin typeface="Arial"/>
                <a:cs typeface="Arial"/>
              </a:rPr>
              <a:t>categorical</a:t>
            </a:r>
            <a:endParaRPr sz="1400" dirty="0">
              <a:latin typeface="Arial"/>
              <a:cs typeface="Arial"/>
            </a:endParaRPr>
          </a:p>
          <a:p>
            <a:pPr marL="12700">
              <a:lnSpc>
                <a:spcPts val="2660"/>
              </a:lnSpc>
              <a:spcBef>
                <a:spcPts val="355"/>
              </a:spcBef>
            </a:pPr>
            <a:r>
              <a:rPr sz="2400" dirty="0">
                <a:latin typeface="Arial MT"/>
                <a:cs typeface="Arial MT"/>
              </a:rPr>
              <a:t>Output</a:t>
            </a:r>
          </a:p>
          <a:p>
            <a:pPr marL="911225" algn="ctr">
              <a:lnSpc>
                <a:spcPts val="1460"/>
              </a:lnSpc>
            </a:pPr>
            <a:r>
              <a:rPr sz="1400" b="1" spc="-5" dirty="0">
                <a:solidFill>
                  <a:srgbClr val="FF0000"/>
                </a:solidFill>
                <a:latin typeface="Arial"/>
                <a:cs typeface="Arial"/>
              </a:rPr>
              <a:t>numeric</a:t>
            </a:r>
            <a:endParaRPr sz="1400" dirty="0">
              <a:latin typeface="Arial"/>
              <a:cs typeface="Arial"/>
            </a:endParaRPr>
          </a:p>
        </p:txBody>
      </p:sp>
      <p:sp>
        <p:nvSpPr>
          <p:cNvPr id="16" name="object 16"/>
          <p:cNvSpPr txBox="1"/>
          <p:nvPr/>
        </p:nvSpPr>
        <p:spPr>
          <a:xfrm>
            <a:off x="5363717" y="2534793"/>
            <a:ext cx="2364105" cy="239395"/>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92D050"/>
                </a:solidFill>
                <a:latin typeface="Arial"/>
                <a:cs typeface="Arial"/>
              </a:rPr>
              <a:t>Linear</a:t>
            </a:r>
            <a:r>
              <a:rPr sz="1400" b="1" spc="-45" dirty="0">
                <a:solidFill>
                  <a:srgbClr val="92D050"/>
                </a:solidFill>
                <a:latin typeface="Arial"/>
                <a:cs typeface="Arial"/>
              </a:rPr>
              <a:t> </a:t>
            </a:r>
            <a:r>
              <a:rPr sz="1400" b="1" dirty="0">
                <a:solidFill>
                  <a:srgbClr val="92D050"/>
                </a:solidFill>
                <a:latin typeface="Arial"/>
                <a:cs typeface="Arial"/>
              </a:rPr>
              <a:t>Regression</a:t>
            </a:r>
            <a:r>
              <a:rPr sz="1400" b="1" spc="-40" dirty="0">
                <a:solidFill>
                  <a:srgbClr val="92D050"/>
                </a:solidFill>
                <a:latin typeface="Arial"/>
                <a:cs typeface="Arial"/>
              </a:rPr>
              <a:t> </a:t>
            </a:r>
            <a:r>
              <a:rPr sz="1400" b="1" dirty="0">
                <a:solidFill>
                  <a:srgbClr val="92D050"/>
                </a:solidFill>
                <a:latin typeface="Arial"/>
                <a:cs typeface="Arial"/>
              </a:rPr>
              <a:t>is</a:t>
            </a:r>
            <a:r>
              <a:rPr sz="1400" b="1" spc="-35" dirty="0">
                <a:solidFill>
                  <a:srgbClr val="92D050"/>
                </a:solidFill>
                <a:latin typeface="Arial"/>
                <a:cs typeface="Arial"/>
              </a:rPr>
              <a:t> </a:t>
            </a:r>
            <a:r>
              <a:rPr sz="1400" b="1" spc="-15" dirty="0">
                <a:solidFill>
                  <a:srgbClr val="92D050"/>
                </a:solidFill>
                <a:latin typeface="Arial"/>
                <a:cs typeface="Arial"/>
              </a:rPr>
              <a:t>here!!!</a:t>
            </a:r>
            <a:endParaRPr sz="1400">
              <a:latin typeface="Arial"/>
              <a:cs typeface="Arial"/>
            </a:endParaRPr>
          </a:p>
        </p:txBody>
      </p:sp>
      <p:sp>
        <p:nvSpPr>
          <p:cNvPr id="17" name="object 17"/>
          <p:cNvSpPr txBox="1"/>
          <p:nvPr/>
        </p:nvSpPr>
        <p:spPr>
          <a:xfrm>
            <a:off x="5363717" y="1561591"/>
            <a:ext cx="2512060"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92D050"/>
                </a:solidFill>
                <a:latin typeface="Arial"/>
                <a:cs typeface="Arial"/>
              </a:rPr>
              <a:t>Logistic</a:t>
            </a:r>
            <a:r>
              <a:rPr sz="1400" b="1" spc="-60" dirty="0">
                <a:solidFill>
                  <a:srgbClr val="92D050"/>
                </a:solidFill>
                <a:latin typeface="Arial"/>
                <a:cs typeface="Arial"/>
              </a:rPr>
              <a:t> </a:t>
            </a:r>
            <a:r>
              <a:rPr sz="1400" b="1" dirty="0">
                <a:solidFill>
                  <a:srgbClr val="92D050"/>
                </a:solidFill>
                <a:latin typeface="Arial"/>
                <a:cs typeface="Arial"/>
              </a:rPr>
              <a:t>Regression</a:t>
            </a:r>
            <a:r>
              <a:rPr sz="1400" b="1" spc="-55" dirty="0">
                <a:solidFill>
                  <a:srgbClr val="92D050"/>
                </a:solidFill>
                <a:latin typeface="Arial"/>
                <a:cs typeface="Arial"/>
              </a:rPr>
              <a:t> </a:t>
            </a:r>
            <a:r>
              <a:rPr sz="1400" b="1" dirty="0">
                <a:solidFill>
                  <a:srgbClr val="92D050"/>
                </a:solidFill>
                <a:latin typeface="Arial"/>
                <a:cs typeface="Arial"/>
              </a:rPr>
              <a:t>is</a:t>
            </a:r>
            <a:r>
              <a:rPr sz="1400" b="1" spc="-35" dirty="0">
                <a:solidFill>
                  <a:srgbClr val="92D050"/>
                </a:solidFill>
                <a:latin typeface="Arial"/>
                <a:cs typeface="Arial"/>
              </a:rPr>
              <a:t> </a:t>
            </a:r>
            <a:r>
              <a:rPr sz="1400" b="1" spc="-10" dirty="0">
                <a:solidFill>
                  <a:srgbClr val="92D050"/>
                </a:solidFill>
                <a:latin typeface="Arial"/>
                <a:cs typeface="Arial"/>
              </a:rPr>
              <a:t>here!!!</a:t>
            </a:r>
            <a:endParaRPr sz="1400" dirty="0">
              <a:latin typeface="Arial"/>
              <a:cs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30426" y="393903"/>
            <a:ext cx="5194935" cy="514350"/>
          </a:xfrm>
          <a:prstGeom prst="rect">
            <a:avLst/>
          </a:prstGeom>
        </p:spPr>
        <p:txBody>
          <a:bodyPr vert="horz" wrap="square" lIns="0" tIns="13335" rIns="0" bIns="0" rtlCol="0">
            <a:spAutoFit/>
          </a:bodyPr>
          <a:lstStyle/>
          <a:p>
            <a:pPr marL="12700">
              <a:lnSpc>
                <a:spcPct val="100000"/>
              </a:lnSpc>
              <a:spcBef>
                <a:spcPts val="105"/>
              </a:spcBef>
            </a:pPr>
            <a:r>
              <a:rPr spc="-204" dirty="0"/>
              <a:t>Machine</a:t>
            </a:r>
            <a:r>
              <a:rPr spc="-160" dirty="0"/>
              <a:t> </a:t>
            </a:r>
            <a:r>
              <a:rPr spc="-335" dirty="0"/>
              <a:t>L</a:t>
            </a:r>
            <a:r>
              <a:rPr spc="-370" dirty="0"/>
              <a:t>e</a:t>
            </a:r>
            <a:r>
              <a:rPr spc="-180" dirty="0"/>
              <a:t>ar</a:t>
            </a:r>
            <a:r>
              <a:rPr spc="-240" dirty="0"/>
              <a:t>n</a:t>
            </a:r>
            <a:r>
              <a:rPr spc="-125" dirty="0"/>
              <a:t>ing</a:t>
            </a:r>
            <a:r>
              <a:rPr spc="-145" dirty="0"/>
              <a:t> </a:t>
            </a:r>
            <a:r>
              <a:rPr spc="-250" dirty="0"/>
              <a:t>vs.</a:t>
            </a:r>
            <a:r>
              <a:rPr spc="-145" dirty="0"/>
              <a:t> </a:t>
            </a:r>
            <a:r>
              <a:rPr spc="-105" dirty="0"/>
              <a:t>Statist</a:t>
            </a:r>
            <a:r>
              <a:rPr spc="-70" dirty="0"/>
              <a:t>i</a:t>
            </a:r>
            <a:r>
              <a:rPr spc="-80" dirty="0"/>
              <a:t>cs</a:t>
            </a:r>
          </a:p>
        </p:txBody>
      </p:sp>
      <p:sp>
        <p:nvSpPr>
          <p:cNvPr id="3" name="object 3"/>
          <p:cNvSpPr txBox="1"/>
          <p:nvPr/>
        </p:nvSpPr>
        <p:spPr>
          <a:xfrm>
            <a:off x="2060194" y="1404315"/>
            <a:ext cx="4820285" cy="240029"/>
          </a:xfrm>
          <a:prstGeom prst="rect">
            <a:avLst/>
          </a:prstGeom>
        </p:spPr>
        <p:txBody>
          <a:bodyPr vert="horz" wrap="square" lIns="0" tIns="13335" rIns="0" bIns="0" rtlCol="0">
            <a:spAutoFit/>
          </a:bodyPr>
          <a:lstStyle/>
          <a:p>
            <a:pPr marL="38100">
              <a:lnSpc>
                <a:spcPct val="100000"/>
              </a:lnSpc>
              <a:spcBef>
                <a:spcPts val="105"/>
              </a:spcBef>
            </a:pPr>
            <a:r>
              <a:rPr sz="1400" dirty="0">
                <a:latin typeface="Cambria Math"/>
                <a:cs typeface="Cambria Math"/>
              </a:rPr>
              <a:t>𝑫𝑻𝑼𝑷</a:t>
            </a:r>
            <a:r>
              <a:rPr sz="1400" spc="65" dirty="0">
                <a:latin typeface="Cambria Math"/>
                <a:cs typeface="Cambria Math"/>
              </a:rPr>
              <a:t> </a:t>
            </a:r>
            <a:r>
              <a:rPr sz="1400" dirty="0">
                <a:latin typeface="Cambria Math"/>
                <a:cs typeface="Cambria Math"/>
              </a:rPr>
              <a:t>=</a:t>
            </a:r>
            <a:r>
              <a:rPr sz="1400" spc="80" dirty="0">
                <a:latin typeface="Cambria Math"/>
                <a:cs typeface="Cambria Math"/>
              </a:rPr>
              <a:t> </a:t>
            </a:r>
            <a:r>
              <a:rPr sz="1400" spc="-25" dirty="0">
                <a:latin typeface="Cambria Math"/>
                <a:cs typeface="Cambria Math"/>
              </a:rPr>
              <a:t>𝛽</a:t>
            </a:r>
            <a:r>
              <a:rPr sz="1500" spc="-37" baseline="-16666" dirty="0">
                <a:latin typeface="Cambria Math"/>
                <a:cs typeface="Cambria Math"/>
              </a:rPr>
              <a:t>0</a:t>
            </a:r>
            <a:r>
              <a:rPr sz="1500" spc="202" baseline="-16666" dirty="0">
                <a:latin typeface="Cambria Math"/>
                <a:cs typeface="Cambria Math"/>
              </a:rPr>
              <a:t> </a:t>
            </a:r>
            <a:r>
              <a:rPr sz="1400" dirty="0">
                <a:latin typeface="Cambria Math"/>
                <a:cs typeface="Cambria Math"/>
              </a:rPr>
              <a:t>+</a:t>
            </a:r>
            <a:r>
              <a:rPr sz="1400" spc="-5" dirty="0">
                <a:latin typeface="Cambria Math"/>
                <a:cs typeface="Cambria Math"/>
              </a:rPr>
              <a:t> </a:t>
            </a:r>
            <a:r>
              <a:rPr sz="1400" spc="-10" dirty="0">
                <a:latin typeface="Cambria Math"/>
                <a:cs typeface="Cambria Math"/>
              </a:rPr>
              <a:t>𝛽</a:t>
            </a:r>
            <a:r>
              <a:rPr sz="1500" spc="-15" baseline="-16666" dirty="0">
                <a:latin typeface="Cambria Math"/>
                <a:cs typeface="Cambria Math"/>
              </a:rPr>
              <a:t>1</a:t>
            </a:r>
            <a:r>
              <a:rPr sz="1400" spc="-10" dirty="0">
                <a:latin typeface="Cambria Math"/>
                <a:cs typeface="Cambria Math"/>
              </a:rPr>
              <a:t>𝑺𝑫𝑰𝑺𝑻</a:t>
            </a:r>
            <a:r>
              <a:rPr sz="1400" spc="15" dirty="0">
                <a:latin typeface="Cambria Math"/>
                <a:cs typeface="Cambria Math"/>
              </a:rPr>
              <a:t> </a:t>
            </a:r>
            <a:r>
              <a:rPr sz="1400" dirty="0">
                <a:latin typeface="Cambria Math"/>
                <a:cs typeface="Cambria Math"/>
              </a:rPr>
              <a:t>+</a:t>
            </a:r>
            <a:r>
              <a:rPr sz="1400" spc="-5" dirty="0">
                <a:latin typeface="Cambria Math"/>
                <a:cs typeface="Cambria Math"/>
              </a:rPr>
              <a:t> </a:t>
            </a:r>
            <a:r>
              <a:rPr sz="1400" dirty="0">
                <a:latin typeface="Cambria Math"/>
                <a:cs typeface="Cambria Math"/>
              </a:rPr>
              <a:t>𝛽</a:t>
            </a:r>
            <a:r>
              <a:rPr sz="1500" baseline="-16666" dirty="0">
                <a:latin typeface="Cambria Math"/>
                <a:cs typeface="Cambria Math"/>
              </a:rPr>
              <a:t>2</a:t>
            </a:r>
            <a:r>
              <a:rPr sz="1400" dirty="0">
                <a:latin typeface="Cambria Math"/>
                <a:cs typeface="Cambria Math"/>
              </a:rPr>
              <a:t>𝑭𝑨𝑹𝑬𝑨</a:t>
            </a:r>
            <a:r>
              <a:rPr sz="1400" spc="-15" dirty="0">
                <a:latin typeface="Cambria Math"/>
                <a:cs typeface="Cambria Math"/>
              </a:rPr>
              <a:t> </a:t>
            </a:r>
            <a:r>
              <a:rPr sz="1400" dirty="0">
                <a:latin typeface="Cambria Math"/>
                <a:cs typeface="Cambria Math"/>
              </a:rPr>
              <a:t>+ 𝛽</a:t>
            </a:r>
            <a:r>
              <a:rPr sz="1500" baseline="-16666" dirty="0">
                <a:latin typeface="Cambria Math"/>
                <a:cs typeface="Cambria Math"/>
              </a:rPr>
              <a:t>3</a:t>
            </a:r>
            <a:r>
              <a:rPr sz="1400" dirty="0">
                <a:latin typeface="Cambria Math"/>
                <a:cs typeface="Cambria Math"/>
              </a:rPr>
              <a:t>𝑩𝑬𝑫</a:t>
            </a:r>
            <a:r>
              <a:rPr sz="1400" spc="-20" dirty="0">
                <a:latin typeface="Cambria Math"/>
                <a:cs typeface="Cambria Math"/>
              </a:rPr>
              <a:t> </a:t>
            </a:r>
            <a:r>
              <a:rPr sz="1400" dirty="0">
                <a:latin typeface="Cambria Math"/>
                <a:cs typeface="Cambria Math"/>
              </a:rPr>
              <a:t>+</a:t>
            </a:r>
            <a:r>
              <a:rPr sz="1400" spc="-5" dirty="0">
                <a:latin typeface="Cambria Math"/>
                <a:cs typeface="Cambria Math"/>
              </a:rPr>
              <a:t> </a:t>
            </a:r>
            <a:r>
              <a:rPr sz="1400" spc="-10" dirty="0">
                <a:latin typeface="Cambria Math"/>
                <a:cs typeface="Cambria Math"/>
              </a:rPr>
              <a:t>𝛽</a:t>
            </a:r>
            <a:r>
              <a:rPr sz="1500" spc="-15" baseline="-16666" dirty="0">
                <a:latin typeface="Cambria Math"/>
                <a:cs typeface="Cambria Math"/>
              </a:rPr>
              <a:t>4</a:t>
            </a:r>
            <a:r>
              <a:rPr sz="1400" spc="-10" dirty="0">
                <a:latin typeface="Cambria Math"/>
                <a:cs typeface="Cambria Math"/>
              </a:rPr>
              <a:t>𝑩𝑨𝑻𝑯 </a:t>
            </a:r>
            <a:r>
              <a:rPr sz="1400" dirty="0">
                <a:latin typeface="Cambria Math"/>
                <a:cs typeface="Cambria Math"/>
              </a:rPr>
              <a:t>+</a:t>
            </a:r>
            <a:r>
              <a:rPr sz="1400" spc="-5" dirty="0">
                <a:latin typeface="Cambria Math"/>
                <a:cs typeface="Cambria Math"/>
              </a:rPr>
              <a:t> </a:t>
            </a:r>
            <a:r>
              <a:rPr sz="1400" dirty="0">
                <a:latin typeface="Cambria Math"/>
                <a:cs typeface="Cambria Math"/>
              </a:rPr>
              <a:t>𝜀</a:t>
            </a:r>
            <a:endParaRPr sz="1400">
              <a:latin typeface="Cambria Math"/>
              <a:cs typeface="Cambria Math"/>
            </a:endParaRPr>
          </a:p>
        </p:txBody>
      </p:sp>
      <p:sp>
        <p:nvSpPr>
          <p:cNvPr id="4" name="object 4"/>
          <p:cNvSpPr/>
          <p:nvPr/>
        </p:nvSpPr>
        <p:spPr>
          <a:xfrm>
            <a:off x="496823" y="2319527"/>
            <a:ext cx="3455035" cy="307975"/>
          </a:xfrm>
          <a:custGeom>
            <a:avLst/>
            <a:gdLst/>
            <a:ahLst/>
            <a:cxnLst/>
            <a:rect l="l" t="t" r="r" b="b"/>
            <a:pathLst>
              <a:path w="3455035" h="307975">
                <a:moveTo>
                  <a:pt x="0" y="307848"/>
                </a:moveTo>
                <a:lnTo>
                  <a:pt x="3454908" y="307848"/>
                </a:lnTo>
                <a:lnTo>
                  <a:pt x="3454908" y="0"/>
                </a:lnTo>
                <a:lnTo>
                  <a:pt x="0" y="0"/>
                </a:lnTo>
                <a:lnTo>
                  <a:pt x="0" y="307848"/>
                </a:lnTo>
                <a:close/>
              </a:path>
            </a:pathLst>
          </a:custGeom>
          <a:ln w="9525">
            <a:solidFill>
              <a:srgbClr val="3981B9"/>
            </a:solidFill>
          </a:ln>
        </p:spPr>
        <p:txBody>
          <a:bodyPr wrap="square" lIns="0" tIns="0" rIns="0" bIns="0" rtlCol="0"/>
          <a:lstStyle/>
          <a:p>
            <a:endParaRPr/>
          </a:p>
        </p:txBody>
      </p:sp>
      <p:sp>
        <p:nvSpPr>
          <p:cNvPr id="5" name="object 5"/>
          <p:cNvSpPr txBox="1"/>
          <p:nvPr/>
        </p:nvSpPr>
        <p:spPr>
          <a:xfrm>
            <a:off x="576478" y="2347341"/>
            <a:ext cx="3267710" cy="239395"/>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Machine</a:t>
            </a:r>
            <a:r>
              <a:rPr sz="1400" b="1" spc="-55" dirty="0">
                <a:latin typeface="Arial"/>
                <a:cs typeface="Arial"/>
              </a:rPr>
              <a:t> </a:t>
            </a:r>
            <a:r>
              <a:rPr sz="1400" b="1" spc="-5" dirty="0">
                <a:latin typeface="Arial"/>
                <a:cs typeface="Arial"/>
              </a:rPr>
              <a:t>learning</a:t>
            </a:r>
            <a:r>
              <a:rPr sz="1400" b="1" spc="-55" dirty="0">
                <a:latin typeface="Arial"/>
                <a:cs typeface="Arial"/>
              </a:rPr>
              <a:t> </a:t>
            </a:r>
            <a:r>
              <a:rPr sz="1400" dirty="0">
                <a:latin typeface="Arial MT"/>
                <a:cs typeface="Arial MT"/>
              </a:rPr>
              <a:t>cares</a:t>
            </a:r>
            <a:r>
              <a:rPr sz="1400" spc="-40" dirty="0">
                <a:latin typeface="Arial MT"/>
                <a:cs typeface="Arial MT"/>
              </a:rPr>
              <a:t> </a:t>
            </a:r>
            <a:r>
              <a:rPr sz="1400" dirty="0">
                <a:latin typeface="Arial MT"/>
                <a:cs typeface="Arial MT"/>
              </a:rPr>
              <a:t>about</a:t>
            </a:r>
            <a:r>
              <a:rPr sz="1400" spc="-40" dirty="0">
                <a:latin typeface="Arial MT"/>
                <a:cs typeface="Arial MT"/>
              </a:rPr>
              <a:t> </a:t>
            </a:r>
            <a:r>
              <a:rPr sz="1400" dirty="0">
                <a:latin typeface="Arial MT"/>
                <a:cs typeface="Arial MT"/>
              </a:rPr>
              <a:t>prediction</a:t>
            </a:r>
            <a:endParaRPr sz="1400">
              <a:latin typeface="Arial MT"/>
              <a:cs typeface="Arial MT"/>
            </a:endParaRPr>
          </a:p>
        </p:txBody>
      </p:sp>
      <p:sp>
        <p:nvSpPr>
          <p:cNvPr id="6" name="object 6"/>
          <p:cNvSpPr txBox="1"/>
          <p:nvPr/>
        </p:nvSpPr>
        <p:spPr>
          <a:xfrm>
            <a:off x="4555235" y="2723388"/>
            <a:ext cx="3962400" cy="307975"/>
          </a:xfrm>
          <a:prstGeom prst="rect">
            <a:avLst/>
          </a:prstGeom>
          <a:ln w="9525">
            <a:solidFill>
              <a:srgbClr val="FF0000"/>
            </a:solidFill>
          </a:ln>
        </p:spPr>
        <p:txBody>
          <a:bodyPr vert="horz" wrap="square" lIns="0" tIns="41275" rIns="0" bIns="0" rtlCol="0">
            <a:spAutoFit/>
          </a:bodyPr>
          <a:lstStyle/>
          <a:p>
            <a:pPr marL="91440">
              <a:lnSpc>
                <a:spcPct val="100000"/>
              </a:lnSpc>
              <a:spcBef>
                <a:spcPts val="325"/>
              </a:spcBef>
            </a:pPr>
            <a:r>
              <a:rPr sz="1400" b="1" dirty="0">
                <a:latin typeface="Arial"/>
                <a:cs typeface="Arial"/>
              </a:rPr>
              <a:t>Statistics</a:t>
            </a:r>
            <a:r>
              <a:rPr sz="1400" b="1" spc="-50" dirty="0">
                <a:latin typeface="Arial"/>
                <a:cs typeface="Arial"/>
              </a:rPr>
              <a:t> </a:t>
            </a:r>
            <a:r>
              <a:rPr sz="1400" dirty="0">
                <a:latin typeface="Arial MT"/>
                <a:cs typeface="Arial MT"/>
              </a:rPr>
              <a:t>cares</a:t>
            </a:r>
            <a:r>
              <a:rPr sz="1400" spc="-30" dirty="0">
                <a:latin typeface="Arial MT"/>
                <a:cs typeface="Arial MT"/>
              </a:rPr>
              <a:t> </a:t>
            </a:r>
            <a:r>
              <a:rPr sz="1400" dirty="0">
                <a:latin typeface="Arial MT"/>
                <a:cs typeface="Arial MT"/>
              </a:rPr>
              <a:t>about</a:t>
            </a:r>
            <a:r>
              <a:rPr sz="1400" spc="-30" dirty="0">
                <a:latin typeface="Arial MT"/>
                <a:cs typeface="Arial MT"/>
              </a:rPr>
              <a:t> </a:t>
            </a:r>
            <a:r>
              <a:rPr sz="1400" spc="-5" dirty="0">
                <a:latin typeface="Arial MT"/>
                <a:cs typeface="Arial MT"/>
              </a:rPr>
              <a:t>estimation</a:t>
            </a:r>
            <a:r>
              <a:rPr sz="1400" spc="-50" dirty="0">
                <a:latin typeface="Arial MT"/>
                <a:cs typeface="Arial MT"/>
              </a:rPr>
              <a:t> </a:t>
            </a:r>
            <a:r>
              <a:rPr sz="1400" dirty="0">
                <a:latin typeface="Arial MT"/>
                <a:cs typeface="Arial MT"/>
              </a:rPr>
              <a:t>and</a:t>
            </a:r>
            <a:r>
              <a:rPr sz="1400" spc="-20" dirty="0">
                <a:latin typeface="Arial MT"/>
                <a:cs typeface="Arial MT"/>
              </a:rPr>
              <a:t> </a:t>
            </a:r>
            <a:r>
              <a:rPr sz="1400" dirty="0">
                <a:latin typeface="Arial MT"/>
                <a:cs typeface="Arial MT"/>
              </a:rPr>
              <a:t>inference</a:t>
            </a:r>
          </a:p>
        </p:txBody>
      </p:sp>
      <p:grpSp>
        <p:nvGrpSpPr>
          <p:cNvPr id="7" name="object 7"/>
          <p:cNvGrpSpPr/>
          <p:nvPr/>
        </p:nvGrpSpPr>
        <p:grpSpPr>
          <a:xfrm>
            <a:off x="2215388" y="1672589"/>
            <a:ext cx="4326890" cy="1057910"/>
            <a:chOff x="2215388" y="1672589"/>
            <a:chExt cx="4326890" cy="1057910"/>
          </a:xfrm>
        </p:grpSpPr>
        <p:sp>
          <p:nvSpPr>
            <p:cNvPr id="8" name="object 8"/>
            <p:cNvSpPr/>
            <p:nvPr/>
          </p:nvSpPr>
          <p:spPr>
            <a:xfrm>
              <a:off x="2215388" y="1685543"/>
              <a:ext cx="76200" cy="635000"/>
            </a:xfrm>
            <a:custGeom>
              <a:avLst/>
              <a:gdLst/>
              <a:ahLst/>
              <a:cxnLst/>
              <a:rect l="l" t="t" r="r" b="b"/>
              <a:pathLst>
                <a:path w="76200" h="635000">
                  <a:moveTo>
                    <a:pt x="31741" y="75757"/>
                  </a:moveTo>
                  <a:lnTo>
                    <a:pt x="3301" y="634364"/>
                  </a:lnTo>
                  <a:lnTo>
                    <a:pt x="16001" y="634999"/>
                  </a:lnTo>
                  <a:lnTo>
                    <a:pt x="44317" y="76387"/>
                  </a:lnTo>
                  <a:lnTo>
                    <a:pt x="31741" y="75757"/>
                  </a:lnTo>
                  <a:close/>
                </a:path>
                <a:path w="76200" h="635000">
                  <a:moveTo>
                    <a:pt x="69563" y="63118"/>
                  </a:moveTo>
                  <a:lnTo>
                    <a:pt x="32385" y="63118"/>
                  </a:lnTo>
                  <a:lnTo>
                    <a:pt x="44957" y="63753"/>
                  </a:lnTo>
                  <a:lnTo>
                    <a:pt x="44317" y="76387"/>
                  </a:lnTo>
                  <a:lnTo>
                    <a:pt x="76073" y="77977"/>
                  </a:lnTo>
                  <a:lnTo>
                    <a:pt x="69563" y="63118"/>
                  </a:lnTo>
                  <a:close/>
                </a:path>
                <a:path w="76200" h="635000">
                  <a:moveTo>
                    <a:pt x="32385" y="63118"/>
                  </a:moveTo>
                  <a:lnTo>
                    <a:pt x="31741" y="75757"/>
                  </a:lnTo>
                  <a:lnTo>
                    <a:pt x="44317" y="76387"/>
                  </a:lnTo>
                  <a:lnTo>
                    <a:pt x="44957" y="63753"/>
                  </a:lnTo>
                  <a:lnTo>
                    <a:pt x="32385" y="63118"/>
                  </a:lnTo>
                  <a:close/>
                </a:path>
                <a:path w="76200" h="635000">
                  <a:moveTo>
                    <a:pt x="41910" y="0"/>
                  </a:moveTo>
                  <a:lnTo>
                    <a:pt x="0" y="74167"/>
                  </a:lnTo>
                  <a:lnTo>
                    <a:pt x="31741" y="75757"/>
                  </a:lnTo>
                  <a:lnTo>
                    <a:pt x="32385" y="63118"/>
                  </a:lnTo>
                  <a:lnTo>
                    <a:pt x="69563" y="63118"/>
                  </a:lnTo>
                  <a:lnTo>
                    <a:pt x="41910" y="0"/>
                  </a:lnTo>
                  <a:close/>
                </a:path>
              </a:pathLst>
            </a:custGeom>
            <a:solidFill>
              <a:srgbClr val="357DB8"/>
            </a:solidFill>
          </p:spPr>
          <p:txBody>
            <a:bodyPr wrap="square" lIns="0" tIns="0" rIns="0" bIns="0" rtlCol="0"/>
            <a:lstStyle/>
            <a:p>
              <a:endParaRPr/>
            </a:p>
          </p:txBody>
        </p:sp>
        <p:sp>
          <p:nvSpPr>
            <p:cNvPr id="9" name="object 9"/>
            <p:cNvSpPr/>
            <p:nvPr/>
          </p:nvSpPr>
          <p:spPr>
            <a:xfrm>
              <a:off x="2895600" y="1672589"/>
              <a:ext cx="3646804" cy="1057910"/>
            </a:xfrm>
            <a:custGeom>
              <a:avLst/>
              <a:gdLst/>
              <a:ahLst/>
              <a:cxnLst/>
              <a:rect l="l" t="t" r="r" b="b"/>
              <a:pathLst>
                <a:path w="3646804" h="1057910">
                  <a:moveTo>
                    <a:pt x="3646678" y="1048893"/>
                  </a:moveTo>
                  <a:lnTo>
                    <a:pt x="3118904" y="76873"/>
                  </a:lnTo>
                  <a:lnTo>
                    <a:pt x="3139313" y="65786"/>
                  </a:lnTo>
                  <a:lnTo>
                    <a:pt x="3146806" y="61722"/>
                  </a:lnTo>
                  <a:lnTo>
                    <a:pt x="3076956" y="12954"/>
                  </a:lnTo>
                  <a:lnTo>
                    <a:pt x="3079877" y="98044"/>
                  </a:lnTo>
                  <a:lnTo>
                    <a:pt x="3107766" y="82905"/>
                  </a:lnTo>
                  <a:lnTo>
                    <a:pt x="3621760" y="1029690"/>
                  </a:lnTo>
                  <a:lnTo>
                    <a:pt x="2362352" y="56045"/>
                  </a:lnTo>
                  <a:lnTo>
                    <a:pt x="2368385" y="48260"/>
                  </a:lnTo>
                  <a:lnTo>
                    <a:pt x="2381758" y="30988"/>
                  </a:lnTo>
                  <a:lnTo>
                    <a:pt x="2298192" y="14478"/>
                  </a:lnTo>
                  <a:lnTo>
                    <a:pt x="2335149" y="91186"/>
                  </a:lnTo>
                  <a:lnTo>
                    <a:pt x="2354592" y="66065"/>
                  </a:lnTo>
                  <a:lnTo>
                    <a:pt x="3594176" y="1024369"/>
                  </a:lnTo>
                  <a:lnTo>
                    <a:pt x="1404023" y="38506"/>
                  </a:lnTo>
                  <a:lnTo>
                    <a:pt x="1406385" y="33274"/>
                  </a:lnTo>
                  <a:lnTo>
                    <a:pt x="1417066" y="9525"/>
                  </a:lnTo>
                  <a:lnTo>
                    <a:pt x="1331976" y="12954"/>
                  </a:lnTo>
                  <a:lnTo>
                    <a:pt x="1385824" y="78994"/>
                  </a:lnTo>
                  <a:lnTo>
                    <a:pt x="1398828" y="50063"/>
                  </a:lnTo>
                  <a:lnTo>
                    <a:pt x="3531362" y="1009992"/>
                  </a:lnTo>
                  <a:lnTo>
                    <a:pt x="488962" y="30314"/>
                  </a:lnTo>
                  <a:lnTo>
                    <a:pt x="490207" y="26416"/>
                  </a:lnTo>
                  <a:lnTo>
                    <a:pt x="498729" y="0"/>
                  </a:lnTo>
                  <a:lnTo>
                    <a:pt x="414528" y="12954"/>
                  </a:lnTo>
                  <a:lnTo>
                    <a:pt x="475361" y="72517"/>
                  </a:lnTo>
                  <a:lnTo>
                    <a:pt x="485076" y="42354"/>
                  </a:lnTo>
                  <a:lnTo>
                    <a:pt x="3376853" y="973569"/>
                  </a:lnTo>
                  <a:lnTo>
                    <a:pt x="75234" y="78638"/>
                  </a:lnTo>
                  <a:lnTo>
                    <a:pt x="76136" y="75311"/>
                  </a:lnTo>
                  <a:lnTo>
                    <a:pt x="83566" y="47879"/>
                  </a:lnTo>
                  <a:lnTo>
                    <a:pt x="0" y="64770"/>
                  </a:lnTo>
                  <a:lnTo>
                    <a:pt x="63627" y="121539"/>
                  </a:lnTo>
                  <a:lnTo>
                    <a:pt x="71920" y="90855"/>
                  </a:lnTo>
                  <a:lnTo>
                    <a:pt x="3633647" y="1056271"/>
                  </a:lnTo>
                  <a:lnTo>
                    <a:pt x="3635425" y="1056830"/>
                  </a:lnTo>
                  <a:lnTo>
                    <a:pt x="3637280" y="1057656"/>
                  </a:lnTo>
                  <a:lnTo>
                    <a:pt x="3637369" y="1057452"/>
                  </a:lnTo>
                  <a:lnTo>
                    <a:pt x="3638804" y="1057910"/>
                  </a:lnTo>
                  <a:lnTo>
                    <a:pt x="3640671" y="1052169"/>
                  </a:lnTo>
                  <a:lnTo>
                    <a:pt x="3646678" y="1048893"/>
                  </a:lnTo>
                  <a:close/>
                </a:path>
              </a:pathLst>
            </a:custGeom>
            <a:solidFill>
              <a:srgbClr val="FF0000"/>
            </a:solidFill>
          </p:spPr>
          <p:txBody>
            <a:bodyPr wrap="square" lIns="0" tIns="0" rIns="0" bIns="0" rtlCol="0"/>
            <a:lstStyle/>
            <a:p>
              <a:endParaRPr/>
            </a:p>
          </p:txBody>
        </p:sp>
      </p:grpSp>
      <p:sp>
        <p:nvSpPr>
          <p:cNvPr id="10" name="object 10"/>
          <p:cNvSpPr txBox="1"/>
          <p:nvPr/>
        </p:nvSpPr>
        <p:spPr>
          <a:xfrm>
            <a:off x="576478" y="2658486"/>
            <a:ext cx="3372485" cy="1121410"/>
          </a:xfrm>
          <a:prstGeom prst="rect">
            <a:avLst/>
          </a:prstGeom>
        </p:spPr>
        <p:txBody>
          <a:bodyPr vert="horz" wrap="square" lIns="0" tIns="83820" rIns="0" bIns="0" rtlCol="0">
            <a:spAutoFit/>
          </a:bodyPr>
          <a:lstStyle/>
          <a:p>
            <a:pPr marL="299085" indent="-287020">
              <a:lnSpc>
                <a:spcPct val="100000"/>
              </a:lnSpc>
              <a:spcBef>
                <a:spcPts val="660"/>
              </a:spcBef>
              <a:buClr>
                <a:srgbClr val="000000"/>
              </a:buClr>
              <a:buChar char="•"/>
              <a:tabLst>
                <a:tab pos="299085" algn="l"/>
                <a:tab pos="299720" algn="l"/>
              </a:tabLst>
            </a:pPr>
            <a:r>
              <a:rPr sz="1200" dirty="0">
                <a:solidFill>
                  <a:srgbClr val="666666"/>
                </a:solidFill>
                <a:latin typeface="Arial MT"/>
                <a:cs typeface="Arial MT"/>
              </a:rPr>
              <a:t>field</a:t>
            </a:r>
            <a:r>
              <a:rPr sz="1200" spc="-40" dirty="0">
                <a:solidFill>
                  <a:srgbClr val="666666"/>
                </a:solidFill>
                <a:latin typeface="Arial MT"/>
                <a:cs typeface="Arial MT"/>
              </a:rPr>
              <a:t> </a:t>
            </a:r>
            <a:r>
              <a:rPr sz="1200" dirty="0">
                <a:solidFill>
                  <a:srgbClr val="666666"/>
                </a:solidFill>
                <a:latin typeface="Arial MT"/>
                <a:cs typeface="Arial MT"/>
              </a:rPr>
              <a:t>of</a:t>
            </a:r>
            <a:r>
              <a:rPr sz="1200" spc="5" dirty="0">
                <a:solidFill>
                  <a:srgbClr val="666666"/>
                </a:solidFill>
                <a:latin typeface="Arial MT"/>
                <a:cs typeface="Arial MT"/>
              </a:rPr>
              <a:t> </a:t>
            </a:r>
            <a:r>
              <a:rPr sz="1200" spc="-5" dirty="0">
                <a:solidFill>
                  <a:srgbClr val="666666"/>
                </a:solidFill>
                <a:latin typeface="Arial MT"/>
                <a:cs typeface="Arial MT"/>
              </a:rPr>
              <a:t>predictive</a:t>
            </a:r>
            <a:r>
              <a:rPr sz="1200" spc="-20" dirty="0">
                <a:solidFill>
                  <a:srgbClr val="666666"/>
                </a:solidFill>
                <a:latin typeface="Arial MT"/>
                <a:cs typeface="Arial MT"/>
              </a:rPr>
              <a:t> </a:t>
            </a:r>
            <a:r>
              <a:rPr sz="1200" spc="-5" dirty="0">
                <a:solidFill>
                  <a:srgbClr val="666666"/>
                </a:solidFill>
                <a:latin typeface="Arial MT"/>
                <a:cs typeface="Arial MT"/>
              </a:rPr>
              <a:t>modeling</a:t>
            </a:r>
            <a:endParaRPr sz="1200" dirty="0">
              <a:latin typeface="Arial MT"/>
              <a:cs typeface="Arial MT"/>
            </a:endParaRPr>
          </a:p>
          <a:p>
            <a:pPr marL="299085" marR="5080" indent="-287020">
              <a:lnSpc>
                <a:spcPct val="100000"/>
              </a:lnSpc>
              <a:spcBef>
                <a:spcPts val="560"/>
              </a:spcBef>
              <a:buClr>
                <a:srgbClr val="000000"/>
              </a:buClr>
              <a:buChar char="•"/>
              <a:tabLst>
                <a:tab pos="299085" algn="l"/>
                <a:tab pos="299720" algn="l"/>
              </a:tabLst>
            </a:pPr>
            <a:r>
              <a:rPr sz="1200" spc="-5" dirty="0">
                <a:solidFill>
                  <a:srgbClr val="666666"/>
                </a:solidFill>
                <a:latin typeface="Arial MT"/>
                <a:cs typeface="Arial MT"/>
              </a:rPr>
              <a:t>concerned</a:t>
            </a:r>
            <a:r>
              <a:rPr sz="1200" spc="20" dirty="0">
                <a:solidFill>
                  <a:srgbClr val="666666"/>
                </a:solidFill>
                <a:latin typeface="Arial MT"/>
                <a:cs typeface="Arial MT"/>
              </a:rPr>
              <a:t> </a:t>
            </a:r>
            <a:r>
              <a:rPr sz="1200" spc="-5" dirty="0">
                <a:solidFill>
                  <a:srgbClr val="666666"/>
                </a:solidFill>
                <a:latin typeface="Arial MT"/>
                <a:cs typeface="Arial MT"/>
              </a:rPr>
              <a:t>with</a:t>
            </a:r>
            <a:r>
              <a:rPr sz="1200" spc="55" dirty="0">
                <a:solidFill>
                  <a:srgbClr val="666666"/>
                </a:solidFill>
                <a:latin typeface="Arial MT"/>
                <a:cs typeface="Arial MT"/>
              </a:rPr>
              <a:t> </a:t>
            </a:r>
            <a:r>
              <a:rPr sz="1200" spc="-5" dirty="0">
                <a:solidFill>
                  <a:srgbClr val="666666"/>
                </a:solidFill>
                <a:latin typeface="Arial MT"/>
                <a:cs typeface="Arial MT"/>
              </a:rPr>
              <a:t>minimizing</a:t>
            </a:r>
            <a:r>
              <a:rPr sz="1200" spc="20" dirty="0">
                <a:solidFill>
                  <a:srgbClr val="666666"/>
                </a:solidFill>
                <a:latin typeface="Arial MT"/>
                <a:cs typeface="Arial MT"/>
              </a:rPr>
              <a:t> </a:t>
            </a:r>
            <a:r>
              <a:rPr sz="1200" dirty="0">
                <a:solidFill>
                  <a:srgbClr val="666666"/>
                </a:solidFill>
                <a:latin typeface="Arial MT"/>
                <a:cs typeface="Arial MT"/>
              </a:rPr>
              <a:t>the</a:t>
            </a:r>
            <a:r>
              <a:rPr sz="1200" spc="60" dirty="0">
                <a:solidFill>
                  <a:srgbClr val="666666"/>
                </a:solidFill>
                <a:latin typeface="Arial MT"/>
                <a:cs typeface="Arial MT"/>
              </a:rPr>
              <a:t> </a:t>
            </a:r>
            <a:r>
              <a:rPr sz="1200" spc="-5" dirty="0">
                <a:solidFill>
                  <a:srgbClr val="666666"/>
                </a:solidFill>
                <a:latin typeface="Arial MT"/>
                <a:cs typeface="Arial MT"/>
              </a:rPr>
              <a:t>prediction </a:t>
            </a:r>
            <a:r>
              <a:rPr sz="1200" dirty="0">
                <a:solidFill>
                  <a:srgbClr val="666666"/>
                </a:solidFill>
                <a:latin typeface="Arial MT"/>
                <a:cs typeface="Arial MT"/>
              </a:rPr>
              <a:t> </a:t>
            </a:r>
            <a:r>
              <a:rPr sz="1200" spc="-5" dirty="0">
                <a:solidFill>
                  <a:srgbClr val="666666"/>
                </a:solidFill>
                <a:latin typeface="Arial MT"/>
                <a:cs typeface="Arial MT"/>
              </a:rPr>
              <a:t>error or</a:t>
            </a:r>
            <a:r>
              <a:rPr sz="1200" spc="-10" dirty="0">
                <a:solidFill>
                  <a:srgbClr val="666666"/>
                </a:solidFill>
                <a:latin typeface="Arial MT"/>
                <a:cs typeface="Arial MT"/>
              </a:rPr>
              <a:t> </a:t>
            </a:r>
            <a:r>
              <a:rPr sz="1200" dirty="0">
                <a:solidFill>
                  <a:srgbClr val="666666"/>
                </a:solidFill>
                <a:latin typeface="Arial MT"/>
                <a:cs typeface="Arial MT"/>
              </a:rPr>
              <a:t>making</a:t>
            </a:r>
            <a:r>
              <a:rPr sz="1200" spc="-30" dirty="0">
                <a:solidFill>
                  <a:srgbClr val="666666"/>
                </a:solidFill>
                <a:latin typeface="Arial MT"/>
                <a:cs typeface="Arial MT"/>
              </a:rPr>
              <a:t> </a:t>
            </a:r>
            <a:r>
              <a:rPr sz="1200" dirty="0">
                <a:solidFill>
                  <a:srgbClr val="666666"/>
                </a:solidFill>
                <a:latin typeface="Arial MT"/>
                <a:cs typeface="Arial MT"/>
              </a:rPr>
              <a:t>the</a:t>
            </a:r>
            <a:r>
              <a:rPr sz="1200" spc="-10" dirty="0">
                <a:solidFill>
                  <a:srgbClr val="666666"/>
                </a:solidFill>
                <a:latin typeface="Arial MT"/>
                <a:cs typeface="Arial MT"/>
              </a:rPr>
              <a:t> </a:t>
            </a:r>
            <a:r>
              <a:rPr sz="1200" dirty="0">
                <a:solidFill>
                  <a:srgbClr val="666666"/>
                </a:solidFill>
                <a:latin typeface="Arial MT"/>
                <a:cs typeface="Arial MT"/>
              </a:rPr>
              <a:t>most</a:t>
            </a:r>
            <a:r>
              <a:rPr sz="1200" spc="-10" dirty="0">
                <a:solidFill>
                  <a:srgbClr val="666666"/>
                </a:solidFill>
                <a:latin typeface="Arial MT"/>
                <a:cs typeface="Arial MT"/>
              </a:rPr>
              <a:t> </a:t>
            </a:r>
            <a:r>
              <a:rPr sz="1200" spc="-5" dirty="0">
                <a:solidFill>
                  <a:srgbClr val="666666"/>
                </a:solidFill>
                <a:latin typeface="Arial MT"/>
                <a:cs typeface="Arial MT"/>
              </a:rPr>
              <a:t>accurate</a:t>
            </a:r>
            <a:r>
              <a:rPr sz="1200" spc="-15" dirty="0">
                <a:solidFill>
                  <a:srgbClr val="666666"/>
                </a:solidFill>
                <a:latin typeface="Arial MT"/>
                <a:cs typeface="Arial MT"/>
              </a:rPr>
              <a:t> </a:t>
            </a:r>
            <a:r>
              <a:rPr sz="1200" spc="-5" dirty="0">
                <a:solidFill>
                  <a:srgbClr val="666666"/>
                </a:solidFill>
                <a:latin typeface="Arial MT"/>
                <a:cs typeface="Arial MT"/>
              </a:rPr>
              <a:t>predictions</a:t>
            </a:r>
            <a:endParaRPr sz="1200" dirty="0">
              <a:latin typeface="Arial MT"/>
              <a:cs typeface="Arial MT"/>
            </a:endParaRPr>
          </a:p>
          <a:p>
            <a:pPr marL="299085" marR="223520" indent="-287020">
              <a:lnSpc>
                <a:spcPct val="100000"/>
              </a:lnSpc>
              <a:spcBef>
                <a:spcPts val="305"/>
              </a:spcBef>
              <a:buClr>
                <a:srgbClr val="000000"/>
              </a:buClr>
              <a:buChar char="•"/>
              <a:tabLst>
                <a:tab pos="299085" algn="l"/>
                <a:tab pos="299720" algn="l"/>
              </a:tabLst>
            </a:pPr>
            <a:r>
              <a:rPr sz="1200" spc="-5" dirty="0">
                <a:solidFill>
                  <a:srgbClr val="666666"/>
                </a:solidFill>
                <a:latin typeface="Arial MT"/>
                <a:cs typeface="Arial MT"/>
              </a:rPr>
              <a:t>borrow algorithms </a:t>
            </a:r>
            <a:r>
              <a:rPr lang="en-US" sz="1200" spc="-5" dirty="0">
                <a:solidFill>
                  <a:srgbClr val="666666"/>
                </a:solidFill>
                <a:latin typeface="Arial MT"/>
                <a:cs typeface="Arial MT"/>
              </a:rPr>
              <a:t>from </a:t>
            </a:r>
            <a:r>
              <a:rPr sz="1200" dirty="0">
                <a:solidFill>
                  <a:srgbClr val="666666"/>
                </a:solidFill>
                <a:latin typeface="Arial MT"/>
                <a:cs typeface="Arial MT"/>
              </a:rPr>
              <a:t>statistics for </a:t>
            </a:r>
            <a:r>
              <a:rPr sz="1200" spc="-5" dirty="0">
                <a:solidFill>
                  <a:srgbClr val="666666"/>
                </a:solidFill>
                <a:latin typeface="Arial MT"/>
                <a:cs typeface="Arial MT"/>
              </a:rPr>
              <a:t>predication</a:t>
            </a:r>
            <a:r>
              <a:rPr lang="en-US" sz="1200" spc="-5" dirty="0">
                <a:solidFill>
                  <a:srgbClr val="666666"/>
                </a:solidFill>
                <a:latin typeface="Arial MT"/>
                <a:cs typeface="Arial MT"/>
              </a:rPr>
              <a:t> purposes</a:t>
            </a:r>
            <a:endParaRPr sz="1200" dirty="0">
              <a:latin typeface="Arial MT"/>
              <a:cs typeface="Arial MT"/>
            </a:endParaRPr>
          </a:p>
        </p:txBody>
      </p:sp>
      <p:sp>
        <p:nvSpPr>
          <p:cNvPr id="12" name="object 12"/>
          <p:cNvSpPr txBox="1"/>
          <p:nvPr/>
        </p:nvSpPr>
        <p:spPr>
          <a:xfrm>
            <a:off x="8851138" y="4878337"/>
            <a:ext cx="203200" cy="213360"/>
          </a:xfrm>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z="1000" spc="-30" dirty="0">
                <a:solidFill>
                  <a:srgbClr val="FFFFFF"/>
                </a:solidFill>
                <a:latin typeface="Trebuchet MS"/>
                <a:cs typeface="Trebuchet MS"/>
              </a:rPr>
              <a:t>88</a:t>
            </a:fld>
            <a:endParaRPr sz="1000">
              <a:latin typeface="Trebuchet MS"/>
              <a:cs typeface="Trebuchet MS"/>
            </a:endParaRPr>
          </a:p>
        </p:txBody>
      </p:sp>
      <p:sp>
        <p:nvSpPr>
          <p:cNvPr id="11" name="object 11"/>
          <p:cNvSpPr txBox="1"/>
          <p:nvPr/>
        </p:nvSpPr>
        <p:spPr>
          <a:xfrm>
            <a:off x="4666234" y="3003550"/>
            <a:ext cx="3615054" cy="1040130"/>
          </a:xfrm>
          <a:prstGeom prst="rect">
            <a:avLst/>
          </a:prstGeom>
        </p:spPr>
        <p:txBody>
          <a:bodyPr vert="horz" wrap="square" lIns="0" tIns="106680" rIns="0" bIns="0" rtlCol="0">
            <a:spAutoFit/>
          </a:bodyPr>
          <a:lstStyle/>
          <a:p>
            <a:pPr marL="299085" indent="-287020">
              <a:lnSpc>
                <a:spcPct val="100000"/>
              </a:lnSpc>
              <a:spcBef>
                <a:spcPts val="840"/>
              </a:spcBef>
              <a:buClr>
                <a:srgbClr val="000000"/>
              </a:buClr>
              <a:buChar char="•"/>
              <a:tabLst>
                <a:tab pos="299085" algn="l"/>
                <a:tab pos="299720" algn="l"/>
              </a:tabLst>
            </a:pPr>
            <a:r>
              <a:rPr sz="1200" dirty="0">
                <a:solidFill>
                  <a:srgbClr val="666666"/>
                </a:solidFill>
                <a:latin typeface="Arial MT"/>
                <a:cs typeface="Arial MT"/>
              </a:rPr>
              <a:t>field</a:t>
            </a:r>
            <a:r>
              <a:rPr sz="1200" spc="-45" dirty="0">
                <a:solidFill>
                  <a:srgbClr val="666666"/>
                </a:solidFill>
                <a:latin typeface="Arial MT"/>
                <a:cs typeface="Arial MT"/>
              </a:rPr>
              <a:t> </a:t>
            </a:r>
            <a:r>
              <a:rPr sz="1200" dirty="0">
                <a:solidFill>
                  <a:srgbClr val="666666"/>
                </a:solidFill>
                <a:latin typeface="Arial MT"/>
                <a:cs typeface="Arial MT"/>
              </a:rPr>
              <a:t>of</a:t>
            </a:r>
            <a:r>
              <a:rPr sz="1200" spc="-10" dirty="0">
                <a:solidFill>
                  <a:srgbClr val="666666"/>
                </a:solidFill>
                <a:latin typeface="Arial MT"/>
                <a:cs typeface="Arial MT"/>
              </a:rPr>
              <a:t> </a:t>
            </a:r>
            <a:r>
              <a:rPr sz="1200" dirty="0">
                <a:solidFill>
                  <a:srgbClr val="666666"/>
                </a:solidFill>
                <a:latin typeface="Arial MT"/>
                <a:cs typeface="Arial MT"/>
              </a:rPr>
              <a:t>statistical</a:t>
            </a:r>
            <a:r>
              <a:rPr sz="1200" spc="-35" dirty="0">
                <a:solidFill>
                  <a:srgbClr val="666666"/>
                </a:solidFill>
                <a:latin typeface="Arial MT"/>
                <a:cs typeface="Arial MT"/>
              </a:rPr>
              <a:t> </a:t>
            </a:r>
            <a:r>
              <a:rPr sz="1200" spc="-5" dirty="0">
                <a:solidFill>
                  <a:srgbClr val="666666"/>
                </a:solidFill>
                <a:latin typeface="Arial MT"/>
                <a:cs typeface="Arial MT"/>
              </a:rPr>
              <a:t>modeling</a:t>
            </a:r>
            <a:endParaRPr sz="1200">
              <a:latin typeface="Arial MT"/>
              <a:cs typeface="Arial MT"/>
            </a:endParaRPr>
          </a:p>
          <a:p>
            <a:pPr marL="300990" indent="-287655">
              <a:lnSpc>
                <a:spcPct val="100000"/>
              </a:lnSpc>
              <a:spcBef>
                <a:spcPts val="740"/>
              </a:spcBef>
              <a:buClr>
                <a:srgbClr val="000000"/>
              </a:buClr>
              <a:buChar char="•"/>
              <a:tabLst>
                <a:tab pos="300990" algn="l"/>
                <a:tab pos="301625" algn="l"/>
              </a:tabLst>
            </a:pPr>
            <a:r>
              <a:rPr sz="1200" spc="-5" dirty="0">
                <a:solidFill>
                  <a:srgbClr val="666666"/>
                </a:solidFill>
                <a:latin typeface="Arial MT"/>
                <a:cs typeface="Arial MT"/>
              </a:rPr>
              <a:t>understanding</a:t>
            </a:r>
            <a:r>
              <a:rPr sz="1200" spc="-40" dirty="0">
                <a:solidFill>
                  <a:srgbClr val="666666"/>
                </a:solidFill>
                <a:latin typeface="Arial MT"/>
                <a:cs typeface="Arial MT"/>
              </a:rPr>
              <a:t> </a:t>
            </a:r>
            <a:r>
              <a:rPr sz="1200" dirty="0">
                <a:solidFill>
                  <a:srgbClr val="666666"/>
                </a:solidFill>
                <a:latin typeface="Arial MT"/>
                <a:cs typeface="Arial MT"/>
              </a:rPr>
              <a:t>the</a:t>
            </a:r>
            <a:r>
              <a:rPr sz="1200" spc="-5" dirty="0">
                <a:solidFill>
                  <a:srgbClr val="666666"/>
                </a:solidFill>
                <a:latin typeface="Arial MT"/>
                <a:cs typeface="Arial MT"/>
              </a:rPr>
              <a:t> relationship</a:t>
            </a:r>
            <a:r>
              <a:rPr sz="1200" spc="-40" dirty="0">
                <a:solidFill>
                  <a:srgbClr val="666666"/>
                </a:solidFill>
                <a:latin typeface="Arial MT"/>
                <a:cs typeface="Arial MT"/>
              </a:rPr>
              <a:t> </a:t>
            </a:r>
            <a:r>
              <a:rPr sz="1200" spc="-5" dirty="0">
                <a:solidFill>
                  <a:srgbClr val="666666"/>
                </a:solidFill>
                <a:latin typeface="Arial MT"/>
                <a:cs typeface="Arial MT"/>
              </a:rPr>
              <a:t>between</a:t>
            </a:r>
            <a:r>
              <a:rPr sz="1200" spc="10" dirty="0">
                <a:solidFill>
                  <a:srgbClr val="666666"/>
                </a:solidFill>
                <a:latin typeface="Arial MT"/>
                <a:cs typeface="Arial MT"/>
              </a:rPr>
              <a:t> </a:t>
            </a:r>
            <a:r>
              <a:rPr sz="1200" spc="-5" dirty="0">
                <a:solidFill>
                  <a:srgbClr val="666666"/>
                </a:solidFill>
                <a:latin typeface="Arial MT"/>
                <a:cs typeface="Arial MT"/>
              </a:rPr>
              <a:t>variables</a:t>
            </a:r>
            <a:endParaRPr sz="1200">
              <a:latin typeface="Arial MT"/>
              <a:cs typeface="Arial MT"/>
            </a:endParaRPr>
          </a:p>
          <a:p>
            <a:pPr marL="306705" marR="24130" indent="-287020">
              <a:lnSpc>
                <a:spcPct val="100000"/>
              </a:lnSpc>
              <a:spcBef>
                <a:spcPts val="745"/>
              </a:spcBef>
              <a:buClr>
                <a:srgbClr val="000000"/>
              </a:buClr>
              <a:buChar char="•"/>
              <a:tabLst>
                <a:tab pos="306705" algn="l"/>
                <a:tab pos="307340" algn="l"/>
              </a:tabLst>
            </a:pPr>
            <a:r>
              <a:rPr sz="1200" dirty="0">
                <a:solidFill>
                  <a:srgbClr val="666666"/>
                </a:solidFill>
                <a:latin typeface="Arial MT"/>
                <a:cs typeface="Arial MT"/>
              </a:rPr>
              <a:t>many </a:t>
            </a:r>
            <a:r>
              <a:rPr sz="1200" spc="-5" dirty="0">
                <a:solidFill>
                  <a:srgbClr val="666666"/>
                </a:solidFill>
                <a:latin typeface="Arial MT"/>
                <a:cs typeface="Arial MT"/>
              </a:rPr>
              <a:t>models/algorithms have been borrowed by </a:t>
            </a:r>
            <a:r>
              <a:rPr sz="1200" spc="-320" dirty="0">
                <a:solidFill>
                  <a:srgbClr val="666666"/>
                </a:solidFill>
                <a:latin typeface="Arial MT"/>
                <a:cs typeface="Arial MT"/>
              </a:rPr>
              <a:t> </a:t>
            </a:r>
            <a:r>
              <a:rPr sz="1200" dirty="0">
                <a:solidFill>
                  <a:srgbClr val="666666"/>
                </a:solidFill>
                <a:latin typeface="Arial MT"/>
                <a:cs typeface="Arial MT"/>
              </a:rPr>
              <a:t>machine</a:t>
            </a:r>
            <a:r>
              <a:rPr sz="1200" spc="-45" dirty="0">
                <a:solidFill>
                  <a:srgbClr val="666666"/>
                </a:solidFill>
                <a:latin typeface="Arial MT"/>
                <a:cs typeface="Arial MT"/>
              </a:rPr>
              <a:t> </a:t>
            </a:r>
            <a:r>
              <a:rPr sz="1200" spc="-5" dirty="0">
                <a:solidFill>
                  <a:srgbClr val="666666"/>
                </a:solidFill>
                <a:latin typeface="Arial MT"/>
                <a:cs typeface="Arial MT"/>
              </a:rPr>
              <a:t>learning.</a:t>
            </a:r>
            <a:endParaRPr sz="1200">
              <a:latin typeface="Arial MT"/>
              <a:cs typeface="Arial MT"/>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30426" y="393903"/>
            <a:ext cx="5194935" cy="514350"/>
          </a:xfrm>
          <a:prstGeom prst="rect">
            <a:avLst/>
          </a:prstGeom>
        </p:spPr>
        <p:txBody>
          <a:bodyPr vert="horz" wrap="square" lIns="0" tIns="13335" rIns="0" bIns="0" rtlCol="0">
            <a:spAutoFit/>
          </a:bodyPr>
          <a:lstStyle/>
          <a:p>
            <a:pPr marL="12700">
              <a:lnSpc>
                <a:spcPct val="100000"/>
              </a:lnSpc>
              <a:spcBef>
                <a:spcPts val="105"/>
              </a:spcBef>
            </a:pPr>
            <a:r>
              <a:rPr spc="-204" dirty="0"/>
              <a:t>Machine</a:t>
            </a:r>
            <a:r>
              <a:rPr spc="-160" dirty="0"/>
              <a:t> </a:t>
            </a:r>
            <a:r>
              <a:rPr spc="-335" dirty="0"/>
              <a:t>L</a:t>
            </a:r>
            <a:r>
              <a:rPr spc="-370" dirty="0"/>
              <a:t>e</a:t>
            </a:r>
            <a:r>
              <a:rPr spc="-180" dirty="0"/>
              <a:t>ar</a:t>
            </a:r>
            <a:r>
              <a:rPr spc="-240" dirty="0"/>
              <a:t>n</a:t>
            </a:r>
            <a:r>
              <a:rPr spc="-125" dirty="0"/>
              <a:t>ing</a:t>
            </a:r>
            <a:r>
              <a:rPr spc="-145" dirty="0"/>
              <a:t> </a:t>
            </a:r>
            <a:r>
              <a:rPr spc="-250" dirty="0"/>
              <a:t>vs.</a:t>
            </a:r>
            <a:r>
              <a:rPr spc="-145" dirty="0"/>
              <a:t> </a:t>
            </a:r>
            <a:r>
              <a:rPr spc="-105" dirty="0"/>
              <a:t>Statist</a:t>
            </a:r>
            <a:r>
              <a:rPr spc="-70" dirty="0"/>
              <a:t>i</a:t>
            </a:r>
            <a:r>
              <a:rPr spc="-80" dirty="0"/>
              <a:t>cs</a:t>
            </a:r>
          </a:p>
        </p:txBody>
      </p:sp>
      <p:sp>
        <p:nvSpPr>
          <p:cNvPr id="13" name="TextBox 12">
            <a:extLst>
              <a:ext uri="{FF2B5EF4-FFF2-40B4-BE49-F238E27FC236}">
                <a16:creationId xmlns:a16="http://schemas.microsoft.com/office/drawing/2014/main" id="{FE53497A-5110-78EA-4C46-9A78E040F4E4}"/>
              </a:ext>
            </a:extLst>
          </p:cNvPr>
          <p:cNvSpPr txBox="1"/>
          <p:nvPr/>
        </p:nvSpPr>
        <p:spPr>
          <a:xfrm>
            <a:off x="571500" y="1885950"/>
            <a:ext cx="8001000" cy="1569660"/>
          </a:xfrm>
          <a:prstGeom prst="rect">
            <a:avLst/>
          </a:prstGeom>
          <a:noFill/>
        </p:spPr>
        <p:txBody>
          <a:bodyPr wrap="square">
            <a:spAutoFit/>
          </a:bodyPr>
          <a:lstStyle/>
          <a:p>
            <a:pPr marL="457200" lvl="0" indent="-342900" algn="l" rtl="0">
              <a:spcBef>
                <a:spcPts val="0"/>
              </a:spcBef>
              <a:spcAft>
                <a:spcPts val="0"/>
              </a:spcAft>
              <a:buSzPts val="1800"/>
              <a:buChar char="-"/>
            </a:pPr>
            <a:r>
              <a:rPr lang="en-US" sz="1600" b="1" dirty="0"/>
              <a:t>Statistics</a:t>
            </a:r>
            <a:r>
              <a:rPr lang="en-US" sz="1600" dirty="0"/>
              <a:t>: hypothesis testing, model assumptions, explanation, and interpretation</a:t>
            </a:r>
          </a:p>
          <a:p>
            <a:pPr marL="457200" lvl="0" indent="-342900" algn="l" rtl="0">
              <a:spcBef>
                <a:spcPts val="0"/>
              </a:spcBef>
              <a:spcAft>
                <a:spcPts val="0"/>
              </a:spcAft>
              <a:buSzPts val="1800"/>
              <a:buChar char="-"/>
            </a:pPr>
            <a:endParaRPr lang="en-US" sz="1600" dirty="0"/>
          </a:p>
          <a:p>
            <a:pPr marL="457200" lvl="0" indent="-342900" algn="l" rtl="0">
              <a:spcBef>
                <a:spcPts val="0"/>
              </a:spcBef>
              <a:spcAft>
                <a:spcPts val="0"/>
              </a:spcAft>
              <a:buSzPts val="1800"/>
              <a:buChar char="-"/>
            </a:pPr>
            <a:r>
              <a:rPr lang="en-US" sz="1600" dirty="0"/>
              <a:t>In </a:t>
            </a:r>
            <a:r>
              <a:rPr lang="en-US" sz="1600" b="1" dirty="0"/>
              <a:t>machine learning</a:t>
            </a:r>
            <a:r>
              <a:rPr lang="en-US" sz="1600" dirty="0"/>
              <a:t>, different than in applied statistics, we are less interested in what these parameters are, and more in how well they can </a:t>
            </a:r>
          </a:p>
          <a:p>
            <a:pPr marL="1371600" lvl="1" indent="-317500" algn="l" rtl="0">
              <a:spcBef>
                <a:spcPts val="0"/>
              </a:spcBef>
              <a:spcAft>
                <a:spcPts val="0"/>
              </a:spcAft>
              <a:buSzPts val="1400"/>
              <a:buChar char="-"/>
            </a:pPr>
            <a:r>
              <a:rPr lang="en-US" sz="1600" dirty="0">
                <a:latin typeface="Helvetica" pitchFamily="2" charset="0"/>
              </a:rPr>
              <a:t>Make </a:t>
            </a:r>
            <a:r>
              <a:rPr lang="en-US" sz="1600" b="1" dirty="0">
                <a:latin typeface="Helvetica" pitchFamily="2" charset="0"/>
              </a:rPr>
              <a:t>predictions</a:t>
            </a:r>
          </a:p>
          <a:p>
            <a:pPr marL="1371600" lvl="1" indent="-317500" algn="l" rtl="0">
              <a:spcBef>
                <a:spcPts val="0"/>
              </a:spcBef>
              <a:spcAft>
                <a:spcPts val="0"/>
              </a:spcAft>
              <a:buSzPts val="1400"/>
              <a:buChar char="-"/>
            </a:pPr>
            <a:r>
              <a:rPr lang="en-US" sz="1600" dirty="0">
                <a:latin typeface="Helvetica" pitchFamily="2" charset="0"/>
              </a:rPr>
              <a:t>Describe </a:t>
            </a:r>
            <a:r>
              <a:rPr lang="en-US" sz="1600" b="1" dirty="0">
                <a:latin typeface="Helvetica" pitchFamily="2" charset="0"/>
              </a:rPr>
              <a:t>underlying structures or characteristics in the data</a:t>
            </a:r>
          </a:p>
        </p:txBody>
      </p:sp>
    </p:spTree>
    <p:extLst>
      <p:ext uri="{BB962C8B-B14F-4D97-AF65-F5344CB8AC3E}">
        <p14:creationId xmlns:p14="http://schemas.microsoft.com/office/powerpoint/2010/main" val="1462113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Supervised learning: Classification</a:t>
            </a:r>
            <a:endParaRPr dirty="0"/>
          </a:p>
        </p:txBody>
      </p:sp>
      <p:sp>
        <p:nvSpPr>
          <p:cNvPr id="160" name="Google Shape;160;p28"/>
          <p:cNvSpPr txBox="1">
            <a:spLocks noGrp="1"/>
          </p:cNvSpPr>
          <p:nvPr>
            <p:ph type="body" idx="1"/>
          </p:nvPr>
        </p:nvSpPr>
        <p:spPr>
          <a:xfrm>
            <a:off x="311700" y="1468825"/>
            <a:ext cx="4018200" cy="309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sz="1400" dirty="0"/>
              <a:t>So our model could look like this on the right. </a:t>
            </a:r>
          </a:p>
        </p:txBody>
      </p:sp>
      <p:pic>
        <p:nvPicPr>
          <p:cNvPr id="161" name="Google Shape;161;p28"/>
          <p:cNvPicPr preferRelativeResize="0"/>
          <p:nvPr/>
        </p:nvPicPr>
        <p:blipFill>
          <a:blip r:embed="rId3">
            <a:alphaModFix/>
          </a:blip>
          <a:stretch>
            <a:fillRect/>
          </a:stretch>
        </p:blipFill>
        <p:spPr>
          <a:xfrm>
            <a:off x="4482300" y="1468825"/>
            <a:ext cx="4509300" cy="3381975"/>
          </a:xfrm>
          <a:prstGeom prst="rect">
            <a:avLst/>
          </a:prstGeom>
          <a:noFill/>
          <a:ln>
            <a:noFill/>
          </a:ln>
        </p:spPr>
      </p:pic>
      <p:pic>
        <p:nvPicPr>
          <p:cNvPr id="162" name="Google Shape;162;p28"/>
          <p:cNvPicPr preferRelativeResize="0"/>
          <p:nvPr/>
        </p:nvPicPr>
        <p:blipFill>
          <a:blip r:embed="rId4">
            <a:alphaModFix/>
          </a:blip>
          <a:stretch>
            <a:fillRect/>
          </a:stretch>
        </p:blipFill>
        <p:spPr>
          <a:xfrm>
            <a:off x="4482300" y="1468825"/>
            <a:ext cx="4509300" cy="33819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68144" y="3878071"/>
            <a:ext cx="5304790" cy="574040"/>
          </a:xfrm>
          <a:prstGeom prst="rect">
            <a:avLst/>
          </a:prstGeom>
        </p:spPr>
        <p:txBody>
          <a:bodyPr vert="horz" wrap="square" lIns="0" tIns="12700" rIns="0" bIns="0" rtlCol="0">
            <a:spAutoFit/>
          </a:bodyPr>
          <a:lstStyle/>
          <a:p>
            <a:pPr marL="12700">
              <a:lnSpc>
                <a:spcPct val="100000"/>
              </a:lnSpc>
              <a:spcBef>
                <a:spcPts val="100"/>
              </a:spcBef>
            </a:pPr>
            <a:r>
              <a:rPr sz="3600" b="1" spc="-210" dirty="0">
                <a:solidFill>
                  <a:srgbClr val="FFFFFF"/>
                </a:solidFill>
                <a:latin typeface="Trebuchet MS"/>
                <a:cs typeface="Trebuchet MS"/>
              </a:rPr>
              <a:t>Mach</a:t>
            </a:r>
            <a:r>
              <a:rPr sz="3600" b="1" spc="-95" dirty="0">
                <a:solidFill>
                  <a:srgbClr val="FFFFFF"/>
                </a:solidFill>
                <a:latin typeface="Trebuchet MS"/>
                <a:cs typeface="Trebuchet MS"/>
              </a:rPr>
              <a:t>i</a:t>
            </a:r>
            <a:r>
              <a:rPr sz="3600" b="1" spc="-340" dirty="0">
                <a:solidFill>
                  <a:srgbClr val="FFFFFF"/>
                </a:solidFill>
                <a:latin typeface="Trebuchet MS"/>
                <a:cs typeface="Trebuchet MS"/>
              </a:rPr>
              <a:t>ne</a:t>
            </a:r>
            <a:r>
              <a:rPr sz="3600" b="1" spc="-165" dirty="0">
                <a:solidFill>
                  <a:srgbClr val="FFFFFF"/>
                </a:solidFill>
                <a:latin typeface="Trebuchet MS"/>
                <a:cs typeface="Trebuchet MS"/>
              </a:rPr>
              <a:t> </a:t>
            </a:r>
            <a:r>
              <a:rPr sz="3600" b="1" spc="-390" dirty="0">
                <a:solidFill>
                  <a:srgbClr val="FFFFFF"/>
                </a:solidFill>
                <a:latin typeface="Trebuchet MS"/>
                <a:cs typeface="Trebuchet MS"/>
              </a:rPr>
              <a:t>L</a:t>
            </a:r>
            <a:r>
              <a:rPr sz="3600" b="1" spc="-270" dirty="0">
                <a:solidFill>
                  <a:srgbClr val="FFFFFF"/>
                </a:solidFill>
                <a:latin typeface="Trebuchet MS"/>
                <a:cs typeface="Trebuchet MS"/>
              </a:rPr>
              <a:t>ea</a:t>
            </a:r>
            <a:r>
              <a:rPr sz="3600" b="1" spc="-204" dirty="0">
                <a:solidFill>
                  <a:srgbClr val="FFFFFF"/>
                </a:solidFill>
                <a:latin typeface="Trebuchet MS"/>
                <a:cs typeface="Trebuchet MS"/>
              </a:rPr>
              <a:t>r</a:t>
            </a:r>
            <a:r>
              <a:rPr sz="3600" b="1" spc="-220" dirty="0">
                <a:solidFill>
                  <a:srgbClr val="FFFFFF"/>
                </a:solidFill>
                <a:latin typeface="Trebuchet MS"/>
                <a:cs typeface="Trebuchet MS"/>
              </a:rPr>
              <a:t>ni</a:t>
            </a:r>
            <a:r>
              <a:rPr sz="3600" b="1" spc="-285" dirty="0">
                <a:solidFill>
                  <a:srgbClr val="FFFFFF"/>
                </a:solidFill>
                <a:latin typeface="Trebuchet MS"/>
                <a:cs typeface="Trebuchet MS"/>
              </a:rPr>
              <a:t>n</a:t>
            </a:r>
            <a:r>
              <a:rPr sz="3600" b="1" spc="-5" dirty="0">
                <a:solidFill>
                  <a:srgbClr val="FFFFFF"/>
                </a:solidFill>
                <a:latin typeface="Trebuchet MS"/>
                <a:cs typeface="Trebuchet MS"/>
              </a:rPr>
              <a:t>g</a:t>
            </a:r>
            <a:r>
              <a:rPr sz="3600" b="1" spc="-165" dirty="0">
                <a:solidFill>
                  <a:srgbClr val="FFFFFF"/>
                </a:solidFill>
                <a:latin typeface="Trebuchet MS"/>
                <a:cs typeface="Trebuchet MS"/>
              </a:rPr>
              <a:t> </a:t>
            </a:r>
            <a:r>
              <a:rPr sz="3600" b="1" spc="-125" dirty="0">
                <a:solidFill>
                  <a:srgbClr val="FFFFFF"/>
                </a:solidFill>
                <a:latin typeface="Trebuchet MS"/>
                <a:cs typeface="Trebuchet MS"/>
              </a:rPr>
              <a:t>Al</a:t>
            </a:r>
            <a:r>
              <a:rPr sz="3600" b="1" spc="-150" dirty="0">
                <a:solidFill>
                  <a:srgbClr val="FFFFFF"/>
                </a:solidFill>
                <a:latin typeface="Trebuchet MS"/>
                <a:cs typeface="Trebuchet MS"/>
              </a:rPr>
              <a:t>g</a:t>
            </a:r>
            <a:r>
              <a:rPr sz="3600" b="1" spc="-225" dirty="0">
                <a:solidFill>
                  <a:srgbClr val="FFFFFF"/>
                </a:solidFill>
                <a:latin typeface="Trebuchet MS"/>
                <a:cs typeface="Trebuchet MS"/>
              </a:rPr>
              <a:t>or</a:t>
            </a:r>
            <a:r>
              <a:rPr sz="3600" b="1" spc="-125" dirty="0">
                <a:solidFill>
                  <a:srgbClr val="FFFFFF"/>
                </a:solidFill>
                <a:latin typeface="Trebuchet MS"/>
                <a:cs typeface="Trebuchet MS"/>
              </a:rPr>
              <a:t>i</a:t>
            </a:r>
            <a:r>
              <a:rPr sz="3600" b="1" spc="-280" dirty="0">
                <a:solidFill>
                  <a:srgbClr val="FFFFFF"/>
                </a:solidFill>
                <a:latin typeface="Trebuchet MS"/>
                <a:cs typeface="Trebuchet MS"/>
              </a:rPr>
              <a:t>thm</a:t>
            </a:r>
            <a:endParaRPr sz="3600" dirty="0">
              <a:latin typeface="Trebuchet MS"/>
              <a:cs typeface="Trebuchet MS"/>
            </a:endParaRPr>
          </a:p>
        </p:txBody>
      </p:sp>
      <p:sp>
        <p:nvSpPr>
          <p:cNvPr id="4" name="object 4"/>
          <p:cNvSpPr txBox="1">
            <a:spLocks noGrp="1"/>
          </p:cNvSpPr>
          <p:nvPr>
            <p:ph type="sldNum" sz="quarter" idx="7"/>
          </p:nvPr>
        </p:nvSpPr>
        <p:spPr>
          <a:prstGeom prst="rect">
            <a:avLst/>
          </a:prstGeom>
        </p:spPr>
        <p:txBody>
          <a:bodyPr vert="horz" wrap="square" lIns="0" tIns="36830" rIns="0" bIns="0" rtlCol="0">
            <a:spAutoFit/>
          </a:bodyPr>
          <a:lstStyle/>
          <a:p>
            <a:pPr marL="52705">
              <a:lnSpc>
                <a:spcPct val="100000"/>
              </a:lnSpc>
              <a:spcBef>
                <a:spcPts val="290"/>
              </a:spcBef>
            </a:pPr>
            <a:fld id="{81D60167-4931-47E6-BA6A-407CBD079E47}" type="slidenum">
              <a:rPr spc="-90" dirty="0"/>
              <a:t>90</a:t>
            </a:fld>
            <a:endParaRPr spc="-90" dirty="0"/>
          </a:p>
        </p:txBody>
      </p:sp>
      <p:sp>
        <p:nvSpPr>
          <p:cNvPr id="3" name="object 3"/>
          <p:cNvSpPr txBox="1"/>
          <p:nvPr/>
        </p:nvSpPr>
        <p:spPr>
          <a:xfrm>
            <a:off x="7893811" y="2884474"/>
            <a:ext cx="808990" cy="1854835"/>
          </a:xfrm>
          <a:prstGeom prst="rect">
            <a:avLst/>
          </a:prstGeom>
        </p:spPr>
        <p:txBody>
          <a:bodyPr vert="horz" wrap="square" lIns="0" tIns="12700" rIns="0" bIns="0" rtlCol="0">
            <a:spAutoFit/>
          </a:bodyPr>
          <a:lstStyle/>
          <a:p>
            <a:pPr marL="12700">
              <a:lnSpc>
                <a:spcPct val="100000"/>
              </a:lnSpc>
              <a:spcBef>
                <a:spcPts val="100"/>
              </a:spcBef>
            </a:pPr>
            <a:r>
              <a:rPr lang="en-US" sz="12000" b="1" spc="-865" dirty="0">
                <a:solidFill>
                  <a:srgbClr val="3B78D7"/>
                </a:solidFill>
                <a:latin typeface="Trebuchet MS"/>
                <a:cs typeface="Trebuchet MS"/>
              </a:rPr>
              <a:t>3</a:t>
            </a:r>
            <a:endParaRPr sz="12000" dirty="0">
              <a:latin typeface="Trebuchet MS"/>
              <a:cs typeface="Trebuchet M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30131" y="4633671"/>
            <a:ext cx="137160" cy="177800"/>
          </a:xfrm>
          <a:prstGeom prst="rect">
            <a:avLst/>
          </a:prstGeom>
        </p:spPr>
        <p:txBody>
          <a:bodyPr vert="horz" wrap="square" lIns="0" tIns="12065" rIns="0" bIns="0" rtlCol="0">
            <a:spAutoFit/>
          </a:bodyPr>
          <a:lstStyle/>
          <a:p>
            <a:pPr marL="12700">
              <a:lnSpc>
                <a:spcPct val="100000"/>
              </a:lnSpc>
              <a:spcBef>
                <a:spcPts val="95"/>
              </a:spcBef>
            </a:pPr>
            <a:r>
              <a:rPr sz="1000" spc="-90" dirty="0">
                <a:solidFill>
                  <a:srgbClr val="FFFFFF"/>
                </a:solidFill>
                <a:latin typeface="Trebuchet MS"/>
                <a:cs typeface="Trebuchet MS"/>
              </a:rPr>
              <a:t>14</a:t>
            </a:r>
            <a:endParaRPr sz="1000">
              <a:latin typeface="Trebuchet MS"/>
              <a:cs typeface="Trebuchet MS"/>
            </a:endParaRPr>
          </a:p>
        </p:txBody>
      </p:sp>
      <p:grpSp>
        <p:nvGrpSpPr>
          <p:cNvPr id="3" name="object 3"/>
          <p:cNvGrpSpPr/>
          <p:nvPr/>
        </p:nvGrpSpPr>
        <p:grpSpPr>
          <a:xfrm>
            <a:off x="3054350" y="1935479"/>
            <a:ext cx="3213735" cy="1534795"/>
            <a:chOff x="3054350" y="1935479"/>
            <a:chExt cx="3213735" cy="1534795"/>
          </a:xfrm>
        </p:grpSpPr>
        <p:pic>
          <p:nvPicPr>
            <p:cNvPr id="4" name="object 4"/>
            <p:cNvPicPr/>
            <p:nvPr/>
          </p:nvPicPr>
          <p:blipFill>
            <a:blip r:embed="rId2" cstate="print"/>
            <a:stretch>
              <a:fillRect/>
            </a:stretch>
          </p:blipFill>
          <p:spPr>
            <a:xfrm>
              <a:off x="3788663" y="1935479"/>
              <a:ext cx="1743456" cy="1534668"/>
            </a:xfrm>
            <a:prstGeom prst="rect">
              <a:avLst/>
            </a:prstGeom>
          </p:spPr>
        </p:pic>
        <p:sp>
          <p:nvSpPr>
            <p:cNvPr id="5" name="object 5"/>
            <p:cNvSpPr/>
            <p:nvPr/>
          </p:nvSpPr>
          <p:spPr>
            <a:xfrm>
              <a:off x="3067050" y="2231897"/>
              <a:ext cx="451484" cy="279400"/>
            </a:xfrm>
            <a:custGeom>
              <a:avLst/>
              <a:gdLst/>
              <a:ahLst/>
              <a:cxnLst/>
              <a:rect l="l" t="t" r="r" b="b"/>
              <a:pathLst>
                <a:path w="451485" h="279400">
                  <a:moveTo>
                    <a:pt x="311658" y="0"/>
                  </a:moveTo>
                  <a:lnTo>
                    <a:pt x="311658" y="69722"/>
                  </a:lnTo>
                  <a:lnTo>
                    <a:pt x="0" y="69722"/>
                  </a:lnTo>
                  <a:lnTo>
                    <a:pt x="0" y="209169"/>
                  </a:lnTo>
                  <a:lnTo>
                    <a:pt x="311658" y="209169"/>
                  </a:lnTo>
                  <a:lnTo>
                    <a:pt x="311658" y="278891"/>
                  </a:lnTo>
                  <a:lnTo>
                    <a:pt x="451103" y="139445"/>
                  </a:lnTo>
                  <a:lnTo>
                    <a:pt x="311658" y="0"/>
                  </a:lnTo>
                  <a:close/>
                </a:path>
              </a:pathLst>
            </a:custGeom>
            <a:solidFill>
              <a:srgbClr val="3981B9"/>
            </a:solidFill>
          </p:spPr>
          <p:txBody>
            <a:bodyPr wrap="square" lIns="0" tIns="0" rIns="0" bIns="0" rtlCol="0"/>
            <a:lstStyle/>
            <a:p>
              <a:endParaRPr/>
            </a:p>
          </p:txBody>
        </p:sp>
        <p:sp>
          <p:nvSpPr>
            <p:cNvPr id="6" name="object 6"/>
            <p:cNvSpPr/>
            <p:nvPr/>
          </p:nvSpPr>
          <p:spPr>
            <a:xfrm>
              <a:off x="3067050" y="2231897"/>
              <a:ext cx="451484" cy="279400"/>
            </a:xfrm>
            <a:custGeom>
              <a:avLst/>
              <a:gdLst/>
              <a:ahLst/>
              <a:cxnLst/>
              <a:rect l="l" t="t" r="r" b="b"/>
              <a:pathLst>
                <a:path w="451485" h="279400">
                  <a:moveTo>
                    <a:pt x="0" y="69722"/>
                  </a:moveTo>
                  <a:lnTo>
                    <a:pt x="311658" y="69722"/>
                  </a:lnTo>
                  <a:lnTo>
                    <a:pt x="311658" y="0"/>
                  </a:lnTo>
                  <a:lnTo>
                    <a:pt x="451103" y="139445"/>
                  </a:lnTo>
                  <a:lnTo>
                    <a:pt x="311658" y="278891"/>
                  </a:lnTo>
                  <a:lnTo>
                    <a:pt x="311658" y="209169"/>
                  </a:lnTo>
                  <a:lnTo>
                    <a:pt x="0" y="209169"/>
                  </a:lnTo>
                  <a:lnTo>
                    <a:pt x="0" y="69722"/>
                  </a:lnTo>
                  <a:close/>
                </a:path>
              </a:pathLst>
            </a:custGeom>
            <a:ln w="25399">
              <a:solidFill>
                <a:srgbClr val="285D87"/>
              </a:solidFill>
            </a:ln>
          </p:spPr>
          <p:txBody>
            <a:bodyPr wrap="square" lIns="0" tIns="0" rIns="0" bIns="0" rtlCol="0"/>
            <a:lstStyle/>
            <a:p>
              <a:endParaRPr/>
            </a:p>
          </p:txBody>
        </p:sp>
        <p:sp>
          <p:nvSpPr>
            <p:cNvPr id="7" name="object 7"/>
            <p:cNvSpPr/>
            <p:nvPr/>
          </p:nvSpPr>
          <p:spPr>
            <a:xfrm>
              <a:off x="5804154" y="2370581"/>
              <a:ext cx="451484" cy="280670"/>
            </a:xfrm>
            <a:custGeom>
              <a:avLst/>
              <a:gdLst/>
              <a:ahLst/>
              <a:cxnLst/>
              <a:rect l="l" t="t" r="r" b="b"/>
              <a:pathLst>
                <a:path w="451485" h="280669">
                  <a:moveTo>
                    <a:pt x="310896" y="0"/>
                  </a:moveTo>
                  <a:lnTo>
                    <a:pt x="310896" y="70104"/>
                  </a:lnTo>
                  <a:lnTo>
                    <a:pt x="0" y="70104"/>
                  </a:lnTo>
                  <a:lnTo>
                    <a:pt x="0" y="210312"/>
                  </a:lnTo>
                  <a:lnTo>
                    <a:pt x="310896" y="210312"/>
                  </a:lnTo>
                  <a:lnTo>
                    <a:pt x="310896" y="280416"/>
                  </a:lnTo>
                  <a:lnTo>
                    <a:pt x="451104" y="140207"/>
                  </a:lnTo>
                  <a:lnTo>
                    <a:pt x="310896" y="0"/>
                  </a:lnTo>
                  <a:close/>
                </a:path>
              </a:pathLst>
            </a:custGeom>
            <a:solidFill>
              <a:srgbClr val="3981B9"/>
            </a:solidFill>
          </p:spPr>
          <p:txBody>
            <a:bodyPr wrap="square" lIns="0" tIns="0" rIns="0" bIns="0" rtlCol="0"/>
            <a:lstStyle/>
            <a:p>
              <a:endParaRPr/>
            </a:p>
          </p:txBody>
        </p:sp>
        <p:sp>
          <p:nvSpPr>
            <p:cNvPr id="8" name="object 8"/>
            <p:cNvSpPr/>
            <p:nvPr/>
          </p:nvSpPr>
          <p:spPr>
            <a:xfrm>
              <a:off x="5804154" y="2370581"/>
              <a:ext cx="451484" cy="280670"/>
            </a:xfrm>
            <a:custGeom>
              <a:avLst/>
              <a:gdLst/>
              <a:ahLst/>
              <a:cxnLst/>
              <a:rect l="l" t="t" r="r" b="b"/>
              <a:pathLst>
                <a:path w="451485" h="280669">
                  <a:moveTo>
                    <a:pt x="0" y="70104"/>
                  </a:moveTo>
                  <a:lnTo>
                    <a:pt x="310896" y="70104"/>
                  </a:lnTo>
                  <a:lnTo>
                    <a:pt x="310896" y="0"/>
                  </a:lnTo>
                  <a:lnTo>
                    <a:pt x="451104" y="140207"/>
                  </a:lnTo>
                  <a:lnTo>
                    <a:pt x="310896" y="280416"/>
                  </a:lnTo>
                  <a:lnTo>
                    <a:pt x="310896" y="210312"/>
                  </a:lnTo>
                  <a:lnTo>
                    <a:pt x="0" y="210312"/>
                  </a:lnTo>
                  <a:lnTo>
                    <a:pt x="0" y="70104"/>
                  </a:lnTo>
                  <a:close/>
                </a:path>
              </a:pathLst>
            </a:custGeom>
            <a:ln w="25400">
              <a:solidFill>
                <a:srgbClr val="285D87"/>
              </a:solidFill>
            </a:ln>
          </p:spPr>
          <p:txBody>
            <a:bodyPr wrap="square" lIns="0" tIns="0" rIns="0" bIns="0" rtlCol="0"/>
            <a:lstStyle/>
            <a:p>
              <a:endParaRPr/>
            </a:p>
          </p:txBody>
        </p:sp>
        <p:sp>
          <p:nvSpPr>
            <p:cNvPr id="9" name="object 9"/>
            <p:cNvSpPr/>
            <p:nvPr/>
          </p:nvSpPr>
          <p:spPr>
            <a:xfrm>
              <a:off x="3067050" y="2695193"/>
              <a:ext cx="451484" cy="280670"/>
            </a:xfrm>
            <a:custGeom>
              <a:avLst/>
              <a:gdLst/>
              <a:ahLst/>
              <a:cxnLst/>
              <a:rect l="l" t="t" r="r" b="b"/>
              <a:pathLst>
                <a:path w="451485" h="280669">
                  <a:moveTo>
                    <a:pt x="310896" y="0"/>
                  </a:moveTo>
                  <a:lnTo>
                    <a:pt x="310896" y="70104"/>
                  </a:lnTo>
                  <a:lnTo>
                    <a:pt x="0" y="70104"/>
                  </a:lnTo>
                  <a:lnTo>
                    <a:pt x="0" y="210312"/>
                  </a:lnTo>
                  <a:lnTo>
                    <a:pt x="310896" y="210312"/>
                  </a:lnTo>
                  <a:lnTo>
                    <a:pt x="310896" y="280416"/>
                  </a:lnTo>
                  <a:lnTo>
                    <a:pt x="451103" y="140207"/>
                  </a:lnTo>
                  <a:lnTo>
                    <a:pt x="310896" y="0"/>
                  </a:lnTo>
                  <a:close/>
                </a:path>
              </a:pathLst>
            </a:custGeom>
            <a:solidFill>
              <a:srgbClr val="3981B9"/>
            </a:solidFill>
          </p:spPr>
          <p:txBody>
            <a:bodyPr wrap="square" lIns="0" tIns="0" rIns="0" bIns="0" rtlCol="0"/>
            <a:lstStyle/>
            <a:p>
              <a:endParaRPr/>
            </a:p>
          </p:txBody>
        </p:sp>
        <p:sp>
          <p:nvSpPr>
            <p:cNvPr id="10" name="object 10"/>
            <p:cNvSpPr/>
            <p:nvPr/>
          </p:nvSpPr>
          <p:spPr>
            <a:xfrm>
              <a:off x="3067050" y="2695193"/>
              <a:ext cx="451484" cy="280670"/>
            </a:xfrm>
            <a:custGeom>
              <a:avLst/>
              <a:gdLst/>
              <a:ahLst/>
              <a:cxnLst/>
              <a:rect l="l" t="t" r="r" b="b"/>
              <a:pathLst>
                <a:path w="451485" h="280669">
                  <a:moveTo>
                    <a:pt x="0" y="70104"/>
                  </a:moveTo>
                  <a:lnTo>
                    <a:pt x="310896" y="70104"/>
                  </a:lnTo>
                  <a:lnTo>
                    <a:pt x="310896" y="0"/>
                  </a:lnTo>
                  <a:lnTo>
                    <a:pt x="451103" y="140207"/>
                  </a:lnTo>
                  <a:lnTo>
                    <a:pt x="310896" y="280416"/>
                  </a:lnTo>
                  <a:lnTo>
                    <a:pt x="310896" y="210312"/>
                  </a:lnTo>
                  <a:lnTo>
                    <a:pt x="0" y="210312"/>
                  </a:lnTo>
                  <a:lnTo>
                    <a:pt x="0" y="70104"/>
                  </a:lnTo>
                  <a:close/>
                </a:path>
              </a:pathLst>
            </a:custGeom>
            <a:ln w="25400">
              <a:solidFill>
                <a:srgbClr val="285D87"/>
              </a:solidFill>
            </a:ln>
          </p:spPr>
          <p:txBody>
            <a:bodyPr wrap="square" lIns="0" tIns="0" rIns="0" bIns="0" rtlCol="0"/>
            <a:lstStyle/>
            <a:p>
              <a:endParaRPr/>
            </a:p>
          </p:txBody>
        </p:sp>
      </p:grpSp>
      <p:sp>
        <p:nvSpPr>
          <p:cNvPr id="11" name="object 11"/>
          <p:cNvSpPr txBox="1"/>
          <p:nvPr/>
        </p:nvSpPr>
        <p:spPr>
          <a:xfrm>
            <a:off x="2137664" y="2168398"/>
            <a:ext cx="5334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688030"/>
                </a:solidFill>
                <a:latin typeface="Arial MT"/>
                <a:cs typeface="Arial MT"/>
              </a:rPr>
              <a:t>In</a:t>
            </a:r>
            <a:r>
              <a:rPr sz="1800" spc="-15" dirty="0">
                <a:solidFill>
                  <a:srgbClr val="688030"/>
                </a:solidFill>
                <a:latin typeface="Arial MT"/>
                <a:cs typeface="Arial MT"/>
              </a:rPr>
              <a:t>p</a:t>
            </a:r>
            <a:r>
              <a:rPr sz="1800" dirty="0">
                <a:solidFill>
                  <a:srgbClr val="688030"/>
                </a:solidFill>
                <a:latin typeface="Arial MT"/>
                <a:cs typeface="Arial MT"/>
              </a:rPr>
              <a:t>ut</a:t>
            </a:r>
            <a:endParaRPr sz="1800">
              <a:latin typeface="Arial MT"/>
              <a:cs typeface="Arial MT"/>
            </a:endParaRPr>
          </a:p>
        </p:txBody>
      </p:sp>
      <p:sp>
        <p:nvSpPr>
          <p:cNvPr id="12" name="object 12"/>
          <p:cNvSpPr txBox="1"/>
          <p:nvPr/>
        </p:nvSpPr>
        <p:spPr>
          <a:xfrm>
            <a:off x="2019045" y="2659507"/>
            <a:ext cx="7112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72C7C"/>
                </a:solidFill>
                <a:latin typeface="Arial MT"/>
                <a:cs typeface="Arial MT"/>
              </a:rPr>
              <a:t>Outp</a:t>
            </a:r>
            <a:r>
              <a:rPr sz="1800" spc="-10" dirty="0">
                <a:solidFill>
                  <a:srgbClr val="372C7C"/>
                </a:solidFill>
                <a:latin typeface="Arial MT"/>
                <a:cs typeface="Arial MT"/>
              </a:rPr>
              <a:t>u</a:t>
            </a:r>
            <a:r>
              <a:rPr sz="1800" dirty="0">
                <a:solidFill>
                  <a:srgbClr val="372C7C"/>
                </a:solidFill>
                <a:latin typeface="Arial MT"/>
                <a:cs typeface="Arial MT"/>
              </a:rPr>
              <a:t>t</a:t>
            </a:r>
            <a:endParaRPr sz="1800">
              <a:latin typeface="Arial MT"/>
              <a:cs typeface="Arial MT"/>
            </a:endParaRPr>
          </a:p>
        </p:txBody>
      </p:sp>
      <p:sp>
        <p:nvSpPr>
          <p:cNvPr id="13" name="object 13"/>
          <p:cNvSpPr txBox="1"/>
          <p:nvPr/>
        </p:nvSpPr>
        <p:spPr>
          <a:xfrm>
            <a:off x="6449314" y="2353182"/>
            <a:ext cx="6076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0000"/>
                </a:solidFill>
                <a:latin typeface="Arial MT"/>
                <a:cs typeface="Arial MT"/>
              </a:rPr>
              <a:t>R</a:t>
            </a:r>
            <a:r>
              <a:rPr sz="1800" spc="-15" dirty="0">
                <a:solidFill>
                  <a:srgbClr val="FF0000"/>
                </a:solidFill>
                <a:latin typeface="Arial MT"/>
                <a:cs typeface="Arial MT"/>
              </a:rPr>
              <a:t>u</a:t>
            </a:r>
            <a:r>
              <a:rPr sz="1800" spc="-5" dirty="0">
                <a:solidFill>
                  <a:srgbClr val="FF0000"/>
                </a:solidFill>
                <a:latin typeface="Arial MT"/>
                <a:cs typeface="Arial MT"/>
              </a:rPr>
              <a:t>l</a:t>
            </a:r>
            <a:r>
              <a:rPr sz="1800" spc="-15" dirty="0">
                <a:solidFill>
                  <a:srgbClr val="FF0000"/>
                </a:solidFill>
                <a:latin typeface="Arial MT"/>
                <a:cs typeface="Arial MT"/>
              </a:rPr>
              <a:t>e</a:t>
            </a:r>
            <a:r>
              <a:rPr sz="1800" dirty="0">
                <a:solidFill>
                  <a:srgbClr val="FF0000"/>
                </a:solidFill>
                <a:latin typeface="Arial MT"/>
                <a:cs typeface="Arial MT"/>
              </a:rPr>
              <a:t>s</a:t>
            </a:r>
            <a:endParaRPr sz="1800">
              <a:latin typeface="Arial MT"/>
              <a:cs typeface="Arial MT"/>
            </a:endParaRPr>
          </a:p>
        </p:txBody>
      </p:sp>
      <p:sp>
        <p:nvSpPr>
          <p:cNvPr id="14" name="object 14"/>
          <p:cNvSpPr txBox="1"/>
          <p:nvPr/>
        </p:nvSpPr>
        <p:spPr>
          <a:xfrm>
            <a:off x="4204842" y="2171826"/>
            <a:ext cx="911860" cy="574040"/>
          </a:xfrm>
          <a:prstGeom prst="rect">
            <a:avLst/>
          </a:prstGeom>
        </p:spPr>
        <p:txBody>
          <a:bodyPr vert="horz" wrap="square" lIns="0" tIns="12700" rIns="0" bIns="0" rtlCol="0">
            <a:spAutoFit/>
          </a:bodyPr>
          <a:lstStyle/>
          <a:p>
            <a:pPr marL="12700" marR="5080" indent="12065">
              <a:lnSpc>
                <a:spcPct val="100000"/>
              </a:lnSpc>
              <a:spcBef>
                <a:spcPts val="100"/>
              </a:spcBef>
            </a:pPr>
            <a:r>
              <a:rPr sz="1800" spc="-5" dirty="0">
                <a:latin typeface="Arial MT"/>
                <a:cs typeface="Arial MT"/>
              </a:rPr>
              <a:t>Mac</a:t>
            </a:r>
            <a:r>
              <a:rPr sz="1800" spc="-15" dirty="0">
                <a:latin typeface="Arial MT"/>
                <a:cs typeface="Arial MT"/>
              </a:rPr>
              <a:t>h</a:t>
            </a:r>
            <a:r>
              <a:rPr sz="1800" spc="-5" dirty="0">
                <a:latin typeface="Arial MT"/>
                <a:cs typeface="Arial MT"/>
              </a:rPr>
              <a:t>i</a:t>
            </a:r>
            <a:r>
              <a:rPr sz="1800" spc="-15" dirty="0">
                <a:latin typeface="Arial MT"/>
                <a:cs typeface="Arial MT"/>
              </a:rPr>
              <a:t>n</a:t>
            </a:r>
            <a:r>
              <a:rPr sz="1800" spc="-5" dirty="0">
                <a:latin typeface="Arial MT"/>
                <a:cs typeface="Arial MT"/>
              </a:rPr>
              <a:t>e  L</a:t>
            </a:r>
            <a:r>
              <a:rPr sz="1800" spc="-15" dirty="0">
                <a:latin typeface="Arial MT"/>
                <a:cs typeface="Arial MT"/>
              </a:rPr>
              <a:t>e</a:t>
            </a:r>
            <a:r>
              <a:rPr sz="1800" spc="-5" dirty="0">
                <a:latin typeface="Arial MT"/>
                <a:cs typeface="Arial MT"/>
              </a:rPr>
              <a:t>ar</a:t>
            </a:r>
            <a:r>
              <a:rPr sz="1800" spc="-15" dirty="0">
                <a:latin typeface="Arial MT"/>
                <a:cs typeface="Arial MT"/>
              </a:rPr>
              <a:t>n</a:t>
            </a:r>
            <a:r>
              <a:rPr sz="1800" spc="-5" dirty="0">
                <a:latin typeface="Arial MT"/>
                <a:cs typeface="Arial MT"/>
              </a:rPr>
              <a:t>i</a:t>
            </a:r>
            <a:r>
              <a:rPr sz="1800" spc="-15" dirty="0">
                <a:latin typeface="Arial MT"/>
                <a:cs typeface="Arial MT"/>
              </a:rPr>
              <a:t>n</a:t>
            </a:r>
            <a:r>
              <a:rPr sz="1800" spc="-5" dirty="0">
                <a:latin typeface="Arial MT"/>
                <a:cs typeface="Arial MT"/>
              </a:rPr>
              <a:t>g</a:t>
            </a:r>
            <a:endParaRPr sz="1800">
              <a:latin typeface="Arial MT"/>
              <a:cs typeface="Arial MT"/>
            </a:endParaRPr>
          </a:p>
        </p:txBody>
      </p:sp>
      <p:sp>
        <p:nvSpPr>
          <p:cNvPr id="15" name="object 15"/>
          <p:cNvSpPr txBox="1">
            <a:spLocks noGrp="1"/>
          </p:cNvSpPr>
          <p:nvPr>
            <p:ph type="title"/>
          </p:nvPr>
        </p:nvSpPr>
        <p:spPr>
          <a:xfrm>
            <a:off x="3810127" y="926719"/>
            <a:ext cx="1702435" cy="1059815"/>
          </a:xfrm>
          <a:prstGeom prst="rect">
            <a:avLst/>
          </a:prstGeom>
        </p:spPr>
        <p:txBody>
          <a:bodyPr vert="horz" wrap="square" lIns="0" tIns="13335" rIns="0" bIns="0" rtlCol="0">
            <a:spAutoFit/>
          </a:bodyPr>
          <a:lstStyle/>
          <a:p>
            <a:pPr marL="314325" marR="304800" indent="-1905" algn="ctr">
              <a:lnSpc>
                <a:spcPct val="100000"/>
              </a:lnSpc>
              <a:spcBef>
                <a:spcPts val="105"/>
              </a:spcBef>
            </a:pPr>
            <a:r>
              <a:rPr sz="2000" dirty="0">
                <a:solidFill>
                  <a:srgbClr val="D79F39"/>
                </a:solidFill>
                <a:latin typeface="Arial"/>
                <a:cs typeface="Arial"/>
              </a:rPr>
              <a:t>Machine </a:t>
            </a:r>
            <a:r>
              <a:rPr sz="2000" spc="-545" dirty="0">
                <a:solidFill>
                  <a:srgbClr val="D79F39"/>
                </a:solidFill>
                <a:latin typeface="Arial"/>
                <a:cs typeface="Arial"/>
              </a:rPr>
              <a:t> </a:t>
            </a:r>
            <a:r>
              <a:rPr sz="2000" dirty="0">
                <a:solidFill>
                  <a:srgbClr val="D79F39"/>
                </a:solidFill>
                <a:latin typeface="Arial"/>
                <a:cs typeface="Arial"/>
              </a:rPr>
              <a:t>Learning</a:t>
            </a:r>
            <a:endParaRPr sz="2000">
              <a:latin typeface="Arial"/>
              <a:cs typeface="Arial"/>
            </a:endParaRPr>
          </a:p>
          <a:p>
            <a:pPr algn="ctr">
              <a:lnSpc>
                <a:spcPts val="3340"/>
              </a:lnSpc>
            </a:pPr>
            <a:r>
              <a:rPr sz="2800" spc="-5" dirty="0">
                <a:solidFill>
                  <a:srgbClr val="D79F39"/>
                </a:solidFill>
                <a:latin typeface="Arial"/>
                <a:cs typeface="Arial"/>
              </a:rPr>
              <a:t>Algorithm</a:t>
            </a:r>
            <a:endParaRPr sz="2800">
              <a:latin typeface="Arial"/>
              <a:cs typeface="Arial"/>
            </a:endParaRPr>
          </a:p>
        </p:txBody>
      </p:sp>
      <p:sp>
        <p:nvSpPr>
          <p:cNvPr id="16" name="object 16"/>
          <p:cNvSpPr/>
          <p:nvPr/>
        </p:nvSpPr>
        <p:spPr>
          <a:xfrm>
            <a:off x="3665982" y="771905"/>
            <a:ext cx="1961514" cy="2740660"/>
          </a:xfrm>
          <a:custGeom>
            <a:avLst/>
            <a:gdLst/>
            <a:ahLst/>
            <a:cxnLst/>
            <a:rect l="l" t="t" r="r" b="b"/>
            <a:pathLst>
              <a:path w="1961514" h="2740660">
                <a:moveTo>
                  <a:pt x="0" y="326898"/>
                </a:moveTo>
                <a:lnTo>
                  <a:pt x="3543" y="278579"/>
                </a:lnTo>
                <a:lnTo>
                  <a:pt x="13836" y="232466"/>
                </a:lnTo>
                <a:lnTo>
                  <a:pt x="30374" y="189063"/>
                </a:lnTo>
                <a:lnTo>
                  <a:pt x="52651" y="148875"/>
                </a:lnTo>
                <a:lnTo>
                  <a:pt x="80164" y="112407"/>
                </a:lnTo>
                <a:lnTo>
                  <a:pt x="112407" y="80164"/>
                </a:lnTo>
                <a:lnTo>
                  <a:pt x="148875" y="52651"/>
                </a:lnTo>
                <a:lnTo>
                  <a:pt x="189063" y="30374"/>
                </a:lnTo>
                <a:lnTo>
                  <a:pt x="232466" y="13836"/>
                </a:lnTo>
                <a:lnTo>
                  <a:pt x="278579" y="3543"/>
                </a:lnTo>
                <a:lnTo>
                  <a:pt x="326897" y="0"/>
                </a:lnTo>
                <a:lnTo>
                  <a:pt x="1634489" y="0"/>
                </a:lnTo>
                <a:lnTo>
                  <a:pt x="1682808" y="3543"/>
                </a:lnTo>
                <a:lnTo>
                  <a:pt x="1728921" y="13836"/>
                </a:lnTo>
                <a:lnTo>
                  <a:pt x="1772324" y="30374"/>
                </a:lnTo>
                <a:lnTo>
                  <a:pt x="1812512" y="52651"/>
                </a:lnTo>
                <a:lnTo>
                  <a:pt x="1848980" y="80164"/>
                </a:lnTo>
                <a:lnTo>
                  <a:pt x="1881223" y="112407"/>
                </a:lnTo>
                <a:lnTo>
                  <a:pt x="1908736" y="148875"/>
                </a:lnTo>
                <a:lnTo>
                  <a:pt x="1931013" y="189063"/>
                </a:lnTo>
                <a:lnTo>
                  <a:pt x="1947551" y="232466"/>
                </a:lnTo>
                <a:lnTo>
                  <a:pt x="1957844" y="278579"/>
                </a:lnTo>
                <a:lnTo>
                  <a:pt x="1961388" y="326898"/>
                </a:lnTo>
                <a:lnTo>
                  <a:pt x="1961388" y="2413254"/>
                </a:lnTo>
                <a:lnTo>
                  <a:pt x="1957844" y="2461572"/>
                </a:lnTo>
                <a:lnTo>
                  <a:pt x="1947551" y="2507685"/>
                </a:lnTo>
                <a:lnTo>
                  <a:pt x="1931013" y="2551088"/>
                </a:lnTo>
                <a:lnTo>
                  <a:pt x="1908736" y="2591276"/>
                </a:lnTo>
                <a:lnTo>
                  <a:pt x="1881223" y="2627744"/>
                </a:lnTo>
                <a:lnTo>
                  <a:pt x="1848980" y="2659987"/>
                </a:lnTo>
                <a:lnTo>
                  <a:pt x="1812512" y="2687500"/>
                </a:lnTo>
                <a:lnTo>
                  <a:pt x="1772324" y="2709777"/>
                </a:lnTo>
                <a:lnTo>
                  <a:pt x="1728921" y="2726315"/>
                </a:lnTo>
                <a:lnTo>
                  <a:pt x="1682808" y="2736608"/>
                </a:lnTo>
                <a:lnTo>
                  <a:pt x="1634489" y="2740152"/>
                </a:lnTo>
                <a:lnTo>
                  <a:pt x="326897" y="2740152"/>
                </a:lnTo>
                <a:lnTo>
                  <a:pt x="278579" y="2736608"/>
                </a:lnTo>
                <a:lnTo>
                  <a:pt x="232466" y="2726315"/>
                </a:lnTo>
                <a:lnTo>
                  <a:pt x="189063" y="2709777"/>
                </a:lnTo>
                <a:lnTo>
                  <a:pt x="148875" y="2687500"/>
                </a:lnTo>
                <a:lnTo>
                  <a:pt x="112407" y="2659987"/>
                </a:lnTo>
                <a:lnTo>
                  <a:pt x="80164" y="2627744"/>
                </a:lnTo>
                <a:lnTo>
                  <a:pt x="52651" y="2591276"/>
                </a:lnTo>
                <a:lnTo>
                  <a:pt x="30374" y="2551088"/>
                </a:lnTo>
                <a:lnTo>
                  <a:pt x="13836" y="2507685"/>
                </a:lnTo>
                <a:lnTo>
                  <a:pt x="3543" y="2461572"/>
                </a:lnTo>
                <a:lnTo>
                  <a:pt x="0" y="2413254"/>
                </a:lnTo>
                <a:lnTo>
                  <a:pt x="0" y="326898"/>
                </a:lnTo>
                <a:close/>
              </a:path>
            </a:pathLst>
          </a:custGeom>
          <a:ln w="25400">
            <a:solidFill>
              <a:srgbClr val="E8C587"/>
            </a:solidFill>
            <a:prstDash val="lgDash"/>
          </a:ln>
        </p:spPr>
        <p:txBody>
          <a:bodyPr wrap="square" lIns="0" tIns="0" rIns="0" bIns="0" rtlCol="0"/>
          <a:lstStyle/>
          <a:p>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04335" y="744727"/>
            <a:ext cx="1682750" cy="513715"/>
          </a:xfrm>
          <a:prstGeom prst="rect">
            <a:avLst/>
          </a:prstGeom>
        </p:spPr>
        <p:txBody>
          <a:bodyPr vert="horz" wrap="square" lIns="0" tIns="13335" rIns="0" bIns="0" rtlCol="0">
            <a:spAutoFit/>
          </a:bodyPr>
          <a:lstStyle/>
          <a:p>
            <a:pPr marL="12700">
              <a:lnSpc>
                <a:spcPct val="100000"/>
              </a:lnSpc>
              <a:spcBef>
                <a:spcPts val="105"/>
              </a:spcBef>
            </a:pPr>
            <a:r>
              <a:rPr spc="-175" dirty="0"/>
              <a:t>Algorithm</a:t>
            </a:r>
          </a:p>
        </p:txBody>
      </p:sp>
      <p:sp>
        <p:nvSpPr>
          <p:cNvPr id="4" name="object 4"/>
          <p:cNvSpPr txBox="1"/>
          <p:nvPr/>
        </p:nvSpPr>
        <p:spPr>
          <a:xfrm>
            <a:off x="8863330" y="4878337"/>
            <a:ext cx="190500" cy="213360"/>
          </a:xfrm>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z="1000" spc="-80" dirty="0">
                <a:solidFill>
                  <a:srgbClr val="FFFFFF"/>
                </a:solidFill>
                <a:latin typeface="Trebuchet MS"/>
                <a:cs typeface="Trebuchet MS"/>
              </a:rPr>
              <a:t>92</a:t>
            </a:fld>
            <a:endParaRPr sz="1000">
              <a:latin typeface="Trebuchet MS"/>
              <a:cs typeface="Trebuchet MS"/>
            </a:endParaRPr>
          </a:p>
        </p:txBody>
      </p:sp>
      <p:sp>
        <p:nvSpPr>
          <p:cNvPr id="3" name="object 3"/>
          <p:cNvSpPr txBox="1"/>
          <p:nvPr/>
        </p:nvSpPr>
        <p:spPr>
          <a:xfrm>
            <a:off x="1256791" y="1680464"/>
            <a:ext cx="6508750" cy="1245870"/>
          </a:xfrm>
          <a:prstGeom prst="rect">
            <a:avLst/>
          </a:prstGeom>
        </p:spPr>
        <p:txBody>
          <a:bodyPr vert="horz" wrap="square" lIns="0" tIns="13335" rIns="0" bIns="0" rtlCol="0">
            <a:spAutoFit/>
          </a:bodyPr>
          <a:lstStyle/>
          <a:p>
            <a:pPr marL="367665" marR="5080" indent="-355600">
              <a:lnSpc>
                <a:spcPct val="100000"/>
              </a:lnSpc>
              <a:spcBef>
                <a:spcPts val="105"/>
              </a:spcBef>
              <a:buFont typeface="Arial MT"/>
              <a:buChar char="•"/>
              <a:tabLst>
                <a:tab pos="367665" algn="l"/>
                <a:tab pos="368300" algn="l"/>
              </a:tabLst>
            </a:pPr>
            <a:r>
              <a:rPr sz="2000" spc="-100" dirty="0">
                <a:solidFill>
                  <a:srgbClr val="283149"/>
                </a:solidFill>
                <a:latin typeface="Lucida Sans Unicode"/>
                <a:cs typeface="Lucida Sans Unicode"/>
              </a:rPr>
              <a:t>In </a:t>
            </a:r>
            <a:r>
              <a:rPr sz="2000" spc="-130" dirty="0">
                <a:solidFill>
                  <a:srgbClr val="283149"/>
                </a:solidFill>
                <a:latin typeface="Lucida Sans Unicode"/>
                <a:cs typeface="Lucida Sans Unicode"/>
              </a:rPr>
              <a:t>mathematics and </a:t>
            </a:r>
            <a:r>
              <a:rPr sz="2000" spc="-135" dirty="0">
                <a:solidFill>
                  <a:srgbClr val="283149"/>
                </a:solidFill>
                <a:latin typeface="Lucida Sans Unicode"/>
                <a:cs typeface="Lucida Sans Unicode"/>
              </a:rPr>
              <a:t>computer </a:t>
            </a:r>
            <a:r>
              <a:rPr sz="2000" spc="-130" dirty="0">
                <a:solidFill>
                  <a:srgbClr val="283149"/>
                </a:solidFill>
                <a:latin typeface="Lucida Sans Unicode"/>
                <a:cs typeface="Lucida Sans Unicode"/>
              </a:rPr>
              <a:t>science, </a:t>
            </a:r>
            <a:r>
              <a:rPr sz="2000" spc="-120" dirty="0">
                <a:solidFill>
                  <a:srgbClr val="283149"/>
                </a:solidFill>
                <a:latin typeface="Lucida Sans Unicode"/>
                <a:cs typeface="Lucida Sans Unicode"/>
              </a:rPr>
              <a:t>an </a:t>
            </a:r>
            <a:r>
              <a:rPr sz="2000" b="1" spc="-114" dirty="0">
                <a:solidFill>
                  <a:srgbClr val="283149"/>
                </a:solidFill>
                <a:latin typeface="Tahoma"/>
                <a:cs typeface="Tahoma"/>
              </a:rPr>
              <a:t>algorithm </a:t>
            </a:r>
            <a:r>
              <a:rPr sz="2000" spc="-135" dirty="0">
                <a:solidFill>
                  <a:srgbClr val="283149"/>
                </a:solidFill>
                <a:latin typeface="Lucida Sans Unicode"/>
                <a:cs typeface="Lucida Sans Unicode"/>
              </a:rPr>
              <a:t>is </a:t>
            </a:r>
            <a:r>
              <a:rPr sz="2000" spc="-95" dirty="0">
                <a:solidFill>
                  <a:srgbClr val="283149"/>
                </a:solidFill>
                <a:latin typeface="Lucida Sans Unicode"/>
                <a:cs typeface="Lucida Sans Unicode"/>
              </a:rPr>
              <a:t>a </a:t>
            </a:r>
            <a:r>
              <a:rPr sz="2000" spc="-620" dirty="0">
                <a:solidFill>
                  <a:srgbClr val="283149"/>
                </a:solidFill>
                <a:latin typeface="Lucida Sans Unicode"/>
                <a:cs typeface="Lucida Sans Unicode"/>
              </a:rPr>
              <a:t> </a:t>
            </a:r>
            <a:r>
              <a:rPr sz="2000" spc="-114" dirty="0">
                <a:solidFill>
                  <a:srgbClr val="283149"/>
                </a:solidFill>
                <a:latin typeface="Lucida Sans Unicode"/>
                <a:cs typeface="Lucida Sans Unicode"/>
              </a:rPr>
              <a:t>finite</a:t>
            </a:r>
            <a:r>
              <a:rPr sz="2000" spc="-229" dirty="0">
                <a:solidFill>
                  <a:srgbClr val="283149"/>
                </a:solidFill>
                <a:latin typeface="Lucida Sans Unicode"/>
                <a:cs typeface="Lucida Sans Unicode"/>
              </a:rPr>
              <a:t> </a:t>
            </a:r>
            <a:r>
              <a:rPr sz="2000" spc="-140" dirty="0">
                <a:solidFill>
                  <a:srgbClr val="283149"/>
                </a:solidFill>
                <a:latin typeface="Lucida Sans Unicode"/>
                <a:cs typeface="Lucida Sans Unicode"/>
              </a:rPr>
              <a:t>sequence</a:t>
            </a:r>
            <a:r>
              <a:rPr sz="2000" spc="-254" dirty="0">
                <a:solidFill>
                  <a:srgbClr val="283149"/>
                </a:solidFill>
                <a:latin typeface="Lucida Sans Unicode"/>
                <a:cs typeface="Lucida Sans Unicode"/>
              </a:rPr>
              <a:t> </a:t>
            </a:r>
            <a:r>
              <a:rPr sz="2000" spc="-150" dirty="0">
                <a:solidFill>
                  <a:srgbClr val="283149"/>
                </a:solidFill>
                <a:latin typeface="Lucida Sans Unicode"/>
                <a:cs typeface="Lucida Sans Unicode"/>
              </a:rPr>
              <a:t>of</a:t>
            </a:r>
            <a:r>
              <a:rPr sz="2000" spc="-220" dirty="0">
                <a:solidFill>
                  <a:srgbClr val="283149"/>
                </a:solidFill>
                <a:latin typeface="Lucida Sans Unicode"/>
                <a:cs typeface="Lucida Sans Unicode"/>
              </a:rPr>
              <a:t> </a:t>
            </a:r>
            <a:r>
              <a:rPr sz="2000" spc="-150" dirty="0">
                <a:solidFill>
                  <a:srgbClr val="283149"/>
                </a:solidFill>
                <a:latin typeface="Lucida Sans Unicode"/>
                <a:cs typeface="Lucida Sans Unicode"/>
              </a:rPr>
              <a:t>well-defined,</a:t>
            </a:r>
            <a:r>
              <a:rPr sz="2000" spc="-235" dirty="0">
                <a:solidFill>
                  <a:srgbClr val="283149"/>
                </a:solidFill>
                <a:latin typeface="Lucida Sans Unicode"/>
                <a:cs typeface="Lucida Sans Unicode"/>
              </a:rPr>
              <a:t> </a:t>
            </a:r>
            <a:r>
              <a:rPr sz="2000" spc="-150" dirty="0">
                <a:solidFill>
                  <a:srgbClr val="283149"/>
                </a:solidFill>
                <a:latin typeface="Lucida Sans Unicode"/>
                <a:cs typeface="Lucida Sans Unicode"/>
              </a:rPr>
              <a:t>computer-implementable </a:t>
            </a:r>
            <a:r>
              <a:rPr sz="2000" spc="-615" dirty="0">
                <a:solidFill>
                  <a:srgbClr val="283149"/>
                </a:solidFill>
                <a:latin typeface="Lucida Sans Unicode"/>
                <a:cs typeface="Lucida Sans Unicode"/>
              </a:rPr>
              <a:t> </a:t>
            </a:r>
            <a:r>
              <a:rPr sz="2000" b="1" u="sng" spc="-105" dirty="0">
                <a:solidFill>
                  <a:srgbClr val="283149"/>
                </a:solidFill>
                <a:uFill>
                  <a:solidFill>
                    <a:srgbClr val="283149"/>
                  </a:solidFill>
                </a:uFill>
                <a:latin typeface="Tahoma"/>
                <a:cs typeface="Tahoma"/>
              </a:rPr>
              <a:t>instructions</a:t>
            </a:r>
            <a:r>
              <a:rPr sz="2000" spc="-105" dirty="0">
                <a:solidFill>
                  <a:srgbClr val="283149"/>
                </a:solidFill>
                <a:latin typeface="Lucida Sans Unicode"/>
                <a:cs typeface="Lucida Sans Unicode"/>
              </a:rPr>
              <a:t>, </a:t>
            </a:r>
            <a:r>
              <a:rPr sz="2000" spc="-100" dirty="0">
                <a:solidFill>
                  <a:srgbClr val="283149"/>
                </a:solidFill>
                <a:latin typeface="Lucida Sans Unicode"/>
                <a:cs typeface="Lucida Sans Unicode"/>
              </a:rPr>
              <a:t>typically </a:t>
            </a:r>
            <a:r>
              <a:rPr sz="2000" spc="-114" dirty="0">
                <a:solidFill>
                  <a:srgbClr val="283149"/>
                </a:solidFill>
                <a:latin typeface="Lucida Sans Unicode"/>
                <a:cs typeface="Lucida Sans Unicode"/>
              </a:rPr>
              <a:t>to </a:t>
            </a:r>
            <a:r>
              <a:rPr sz="2000" spc="-120" dirty="0">
                <a:solidFill>
                  <a:srgbClr val="283149"/>
                </a:solidFill>
                <a:latin typeface="Lucida Sans Unicode"/>
                <a:cs typeface="Lucida Sans Unicode"/>
              </a:rPr>
              <a:t>solve </a:t>
            </a:r>
            <a:r>
              <a:rPr sz="2000" spc="-95" dirty="0">
                <a:solidFill>
                  <a:srgbClr val="283149"/>
                </a:solidFill>
                <a:latin typeface="Lucida Sans Unicode"/>
                <a:cs typeface="Lucida Sans Unicode"/>
              </a:rPr>
              <a:t>a </a:t>
            </a:r>
            <a:r>
              <a:rPr sz="2000" spc="-130" dirty="0">
                <a:solidFill>
                  <a:srgbClr val="283149"/>
                </a:solidFill>
                <a:latin typeface="Lucida Sans Unicode"/>
                <a:cs typeface="Lucida Sans Unicode"/>
              </a:rPr>
              <a:t>class </a:t>
            </a:r>
            <a:r>
              <a:rPr sz="2000" spc="-150" dirty="0">
                <a:solidFill>
                  <a:srgbClr val="283149"/>
                </a:solidFill>
                <a:latin typeface="Lucida Sans Unicode"/>
                <a:cs typeface="Lucida Sans Unicode"/>
              </a:rPr>
              <a:t>of </a:t>
            </a:r>
            <a:r>
              <a:rPr sz="2000" spc="-145" dirty="0">
                <a:solidFill>
                  <a:srgbClr val="283149"/>
                </a:solidFill>
                <a:latin typeface="Lucida Sans Unicode"/>
                <a:cs typeface="Lucida Sans Unicode"/>
              </a:rPr>
              <a:t>problems </a:t>
            </a:r>
            <a:r>
              <a:rPr sz="2000" spc="-135" dirty="0">
                <a:solidFill>
                  <a:srgbClr val="283149"/>
                </a:solidFill>
                <a:latin typeface="Lucida Sans Unicode"/>
                <a:cs typeface="Lucida Sans Unicode"/>
              </a:rPr>
              <a:t>or </a:t>
            </a:r>
            <a:r>
              <a:rPr sz="2000" spc="-114" dirty="0">
                <a:solidFill>
                  <a:srgbClr val="283149"/>
                </a:solidFill>
                <a:latin typeface="Lucida Sans Unicode"/>
                <a:cs typeface="Lucida Sans Unicode"/>
              </a:rPr>
              <a:t>to </a:t>
            </a:r>
            <a:r>
              <a:rPr sz="2000" spc="-110" dirty="0">
                <a:solidFill>
                  <a:srgbClr val="283149"/>
                </a:solidFill>
                <a:latin typeface="Lucida Sans Unicode"/>
                <a:cs typeface="Lucida Sans Unicode"/>
              </a:rPr>
              <a:t> </a:t>
            </a:r>
            <a:r>
              <a:rPr sz="2000" spc="-130" dirty="0">
                <a:solidFill>
                  <a:srgbClr val="283149"/>
                </a:solidFill>
                <a:latin typeface="Lucida Sans Unicode"/>
                <a:cs typeface="Lucida Sans Unicode"/>
              </a:rPr>
              <a:t>per</a:t>
            </a:r>
            <a:r>
              <a:rPr sz="2000" spc="-110" dirty="0">
                <a:solidFill>
                  <a:srgbClr val="283149"/>
                </a:solidFill>
                <a:latin typeface="Lucida Sans Unicode"/>
                <a:cs typeface="Lucida Sans Unicode"/>
              </a:rPr>
              <a:t>f</a:t>
            </a:r>
            <a:r>
              <a:rPr sz="2000" spc="-180" dirty="0">
                <a:solidFill>
                  <a:srgbClr val="283149"/>
                </a:solidFill>
                <a:latin typeface="Lucida Sans Unicode"/>
                <a:cs typeface="Lucida Sans Unicode"/>
              </a:rPr>
              <a:t>o</a:t>
            </a:r>
            <a:r>
              <a:rPr sz="2000" spc="-165" dirty="0">
                <a:solidFill>
                  <a:srgbClr val="283149"/>
                </a:solidFill>
                <a:latin typeface="Lucida Sans Unicode"/>
                <a:cs typeface="Lucida Sans Unicode"/>
              </a:rPr>
              <a:t>rm</a:t>
            </a:r>
            <a:r>
              <a:rPr sz="2000" spc="-245" dirty="0">
                <a:solidFill>
                  <a:srgbClr val="283149"/>
                </a:solidFill>
                <a:latin typeface="Lucida Sans Unicode"/>
                <a:cs typeface="Lucida Sans Unicode"/>
              </a:rPr>
              <a:t> </a:t>
            </a:r>
            <a:r>
              <a:rPr sz="2000" spc="-95" dirty="0">
                <a:solidFill>
                  <a:srgbClr val="283149"/>
                </a:solidFill>
                <a:latin typeface="Lucida Sans Unicode"/>
                <a:cs typeface="Lucida Sans Unicode"/>
              </a:rPr>
              <a:t>a</a:t>
            </a:r>
            <a:r>
              <a:rPr sz="2000" spc="-235" dirty="0">
                <a:solidFill>
                  <a:srgbClr val="283149"/>
                </a:solidFill>
                <a:latin typeface="Lucida Sans Unicode"/>
                <a:cs typeface="Lucida Sans Unicode"/>
              </a:rPr>
              <a:t> </a:t>
            </a:r>
            <a:r>
              <a:rPr sz="2000" spc="-114" dirty="0">
                <a:solidFill>
                  <a:srgbClr val="283149"/>
                </a:solidFill>
                <a:latin typeface="Lucida Sans Unicode"/>
                <a:cs typeface="Lucida Sans Unicode"/>
              </a:rPr>
              <a:t>c</a:t>
            </a:r>
            <a:r>
              <a:rPr sz="2000" spc="-135" dirty="0">
                <a:solidFill>
                  <a:srgbClr val="283149"/>
                </a:solidFill>
                <a:latin typeface="Lucida Sans Unicode"/>
                <a:cs typeface="Lucida Sans Unicode"/>
              </a:rPr>
              <a:t>o</a:t>
            </a:r>
            <a:r>
              <a:rPr sz="2000" spc="-140" dirty="0">
                <a:solidFill>
                  <a:srgbClr val="283149"/>
                </a:solidFill>
                <a:latin typeface="Lucida Sans Unicode"/>
                <a:cs typeface="Lucida Sans Unicode"/>
              </a:rPr>
              <a:t>mput</a:t>
            </a:r>
            <a:r>
              <a:rPr sz="2000" spc="-130" dirty="0">
                <a:solidFill>
                  <a:srgbClr val="283149"/>
                </a:solidFill>
                <a:latin typeface="Lucida Sans Unicode"/>
                <a:cs typeface="Lucida Sans Unicode"/>
              </a:rPr>
              <a:t>a</a:t>
            </a:r>
            <a:r>
              <a:rPr sz="2000" spc="-90" dirty="0">
                <a:solidFill>
                  <a:srgbClr val="283149"/>
                </a:solidFill>
                <a:latin typeface="Lucida Sans Unicode"/>
                <a:cs typeface="Lucida Sans Unicode"/>
              </a:rPr>
              <a:t>t</a:t>
            </a:r>
            <a:r>
              <a:rPr sz="2000" spc="-80" dirty="0">
                <a:solidFill>
                  <a:srgbClr val="283149"/>
                </a:solidFill>
                <a:latin typeface="Lucida Sans Unicode"/>
                <a:cs typeface="Lucida Sans Unicode"/>
              </a:rPr>
              <a:t>i</a:t>
            </a:r>
            <a:r>
              <a:rPr sz="2000" spc="-145" dirty="0">
                <a:solidFill>
                  <a:srgbClr val="283149"/>
                </a:solidFill>
                <a:latin typeface="Lucida Sans Unicode"/>
                <a:cs typeface="Lucida Sans Unicode"/>
              </a:rPr>
              <a:t>on.</a:t>
            </a:r>
            <a:r>
              <a:rPr sz="2000" spc="-229" dirty="0">
                <a:solidFill>
                  <a:srgbClr val="283149"/>
                </a:solidFill>
                <a:latin typeface="Lucida Sans Unicode"/>
                <a:cs typeface="Lucida Sans Unicode"/>
              </a:rPr>
              <a:t> </a:t>
            </a:r>
            <a:r>
              <a:rPr sz="2000" spc="-114" dirty="0">
                <a:solidFill>
                  <a:srgbClr val="283149"/>
                </a:solidFill>
                <a:latin typeface="Lucida Sans Unicode"/>
                <a:cs typeface="Lucida Sans Unicode"/>
              </a:rPr>
              <a:t>(Wikipe</a:t>
            </a:r>
            <a:r>
              <a:rPr sz="2000" spc="-140" dirty="0">
                <a:solidFill>
                  <a:srgbClr val="283149"/>
                </a:solidFill>
                <a:latin typeface="Lucida Sans Unicode"/>
                <a:cs typeface="Lucida Sans Unicode"/>
              </a:rPr>
              <a:t>d</a:t>
            </a:r>
            <a:r>
              <a:rPr sz="2000" spc="-105" dirty="0">
                <a:solidFill>
                  <a:srgbClr val="283149"/>
                </a:solidFill>
                <a:latin typeface="Lucida Sans Unicode"/>
                <a:cs typeface="Lucida Sans Unicode"/>
              </a:rPr>
              <a:t>i</a:t>
            </a:r>
            <a:r>
              <a:rPr sz="2000" spc="-70" dirty="0">
                <a:solidFill>
                  <a:srgbClr val="283149"/>
                </a:solidFill>
                <a:latin typeface="Lucida Sans Unicode"/>
                <a:cs typeface="Lucida Sans Unicode"/>
              </a:rPr>
              <a:t>a)</a:t>
            </a:r>
            <a:endParaRPr sz="2000">
              <a:latin typeface="Lucida Sans Unicode"/>
              <a:cs typeface="Lucida Sans Unicode"/>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3292" y="188359"/>
            <a:ext cx="4717415" cy="514350"/>
          </a:xfrm>
          <a:prstGeom prst="rect">
            <a:avLst/>
          </a:prstGeom>
        </p:spPr>
        <p:txBody>
          <a:bodyPr vert="horz" wrap="square" lIns="0" tIns="13335" rIns="0" bIns="0" rtlCol="0">
            <a:spAutoFit/>
          </a:bodyPr>
          <a:lstStyle/>
          <a:p>
            <a:pPr marL="12700">
              <a:lnSpc>
                <a:spcPct val="100000"/>
              </a:lnSpc>
              <a:spcBef>
                <a:spcPts val="105"/>
              </a:spcBef>
            </a:pPr>
            <a:r>
              <a:rPr spc="-204" dirty="0"/>
              <a:t>Machine</a:t>
            </a:r>
            <a:r>
              <a:rPr spc="-160" dirty="0"/>
              <a:t> </a:t>
            </a:r>
            <a:r>
              <a:rPr spc="-335" dirty="0"/>
              <a:t>L</a:t>
            </a:r>
            <a:r>
              <a:rPr spc="-370" dirty="0"/>
              <a:t>e</a:t>
            </a:r>
            <a:r>
              <a:rPr spc="-180" dirty="0"/>
              <a:t>ar</a:t>
            </a:r>
            <a:r>
              <a:rPr spc="-240" dirty="0"/>
              <a:t>n</a:t>
            </a:r>
            <a:r>
              <a:rPr spc="-125" dirty="0"/>
              <a:t>ing</a:t>
            </a:r>
            <a:r>
              <a:rPr spc="-145" dirty="0"/>
              <a:t> </a:t>
            </a:r>
            <a:r>
              <a:rPr spc="-175" dirty="0"/>
              <a:t>Algorithm</a:t>
            </a:r>
          </a:p>
        </p:txBody>
      </p:sp>
      <p:sp>
        <p:nvSpPr>
          <p:cNvPr id="4" name="object 4"/>
          <p:cNvSpPr txBox="1"/>
          <p:nvPr/>
        </p:nvSpPr>
        <p:spPr>
          <a:xfrm>
            <a:off x="8863330" y="4878337"/>
            <a:ext cx="190500" cy="213360"/>
          </a:xfrm>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z="1000" spc="-80" dirty="0">
                <a:solidFill>
                  <a:srgbClr val="FFFFFF"/>
                </a:solidFill>
                <a:latin typeface="Trebuchet MS"/>
                <a:cs typeface="Trebuchet MS"/>
              </a:rPr>
              <a:t>93</a:t>
            </a:fld>
            <a:endParaRPr sz="1000">
              <a:latin typeface="Trebuchet MS"/>
              <a:cs typeface="Trebuchet MS"/>
            </a:endParaRPr>
          </a:p>
        </p:txBody>
      </p:sp>
      <p:sp>
        <p:nvSpPr>
          <p:cNvPr id="3" name="object 3"/>
          <p:cNvSpPr txBox="1"/>
          <p:nvPr/>
        </p:nvSpPr>
        <p:spPr>
          <a:xfrm>
            <a:off x="1295400" y="873201"/>
            <a:ext cx="2936342" cy="4086375"/>
          </a:xfrm>
          <a:prstGeom prst="rect">
            <a:avLst/>
          </a:prstGeom>
        </p:spPr>
        <p:txBody>
          <a:bodyPr vert="horz" wrap="square" lIns="0" tIns="13335" rIns="0" bIns="0" rtlCol="0">
            <a:spAutoFit/>
          </a:bodyPr>
          <a:lstStyle/>
          <a:p>
            <a:pPr marL="367665" indent="-355600">
              <a:lnSpc>
                <a:spcPct val="100000"/>
              </a:lnSpc>
              <a:spcBef>
                <a:spcPts val="105"/>
              </a:spcBef>
              <a:buSzPct val="142857"/>
              <a:buFont typeface="Arial MT"/>
              <a:buChar char="•"/>
              <a:tabLst>
                <a:tab pos="367665" algn="l"/>
                <a:tab pos="368300" algn="l"/>
              </a:tabLst>
            </a:pPr>
            <a:r>
              <a:rPr sz="1400" b="1" spc="-105" dirty="0">
                <a:solidFill>
                  <a:srgbClr val="283149"/>
                </a:solidFill>
                <a:latin typeface="Tahoma"/>
                <a:cs typeface="Tahoma"/>
              </a:rPr>
              <a:t>S</a:t>
            </a:r>
            <a:r>
              <a:rPr sz="1400" b="1" spc="-114" dirty="0">
                <a:solidFill>
                  <a:srgbClr val="283149"/>
                </a:solidFill>
                <a:latin typeface="Tahoma"/>
                <a:cs typeface="Tahoma"/>
              </a:rPr>
              <a:t>u</a:t>
            </a:r>
            <a:r>
              <a:rPr sz="1400" b="1" spc="-95" dirty="0">
                <a:solidFill>
                  <a:srgbClr val="283149"/>
                </a:solidFill>
                <a:latin typeface="Tahoma"/>
                <a:cs typeface="Tahoma"/>
              </a:rPr>
              <a:t>pe</a:t>
            </a:r>
            <a:r>
              <a:rPr sz="1400" b="1" spc="-50" dirty="0">
                <a:solidFill>
                  <a:srgbClr val="283149"/>
                </a:solidFill>
                <a:latin typeface="Tahoma"/>
                <a:cs typeface="Tahoma"/>
              </a:rPr>
              <a:t>r</a:t>
            </a:r>
            <a:r>
              <a:rPr sz="1400" b="1" spc="-75" dirty="0">
                <a:solidFill>
                  <a:srgbClr val="283149"/>
                </a:solidFill>
                <a:latin typeface="Tahoma"/>
                <a:cs typeface="Tahoma"/>
              </a:rPr>
              <a:t>v</a:t>
            </a:r>
            <a:r>
              <a:rPr sz="1400" b="1" spc="-50" dirty="0">
                <a:solidFill>
                  <a:srgbClr val="283149"/>
                </a:solidFill>
                <a:latin typeface="Tahoma"/>
                <a:cs typeface="Tahoma"/>
              </a:rPr>
              <a:t>i</a:t>
            </a:r>
            <a:r>
              <a:rPr sz="1400" b="1" spc="-95" dirty="0">
                <a:solidFill>
                  <a:srgbClr val="283149"/>
                </a:solidFill>
                <a:latin typeface="Tahoma"/>
                <a:cs typeface="Tahoma"/>
              </a:rPr>
              <a:t>s</a:t>
            </a:r>
            <a:r>
              <a:rPr sz="1400" b="1" spc="-105" dirty="0">
                <a:solidFill>
                  <a:srgbClr val="283149"/>
                </a:solidFill>
                <a:latin typeface="Tahoma"/>
                <a:cs typeface="Tahoma"/>
              </a:rPr>
              <a:t>e</a:t>
            </a:r>
            <a:r>
              <a:rPr sz="1400" b="1" spc="-80" dirty="0">
                <a:solidFill>
                  <a:srgbClr val="283149"/>
                </a:solidFill>
                <a:latin typeface="Tahoma"/>
                <a:cs typeface="Tahoma"/>
              </a:rPr>
              <a:t>d</a:t>
            </a:r>
            <a:r>
              <a:rPr sz="1400" b="1" spc="-150" dirty="0">
                <a:solidFill>
                  <a:srgbClr val="283149"/>
                </a:solidFill>
                <a:latin typeface="Tahoma"/>
                <a:cs typeface="Tahoma"/>
              </a:rPr>
              <a:t> </a:t>
            </a:r>
            <a:r>
              <a:rPr sz="1400" b="1" spc="-35" dirty="0">
                <a:solidFill>
                  <a:srgbClr val="283149"/>
                </a:solidFill>
                <a:latin typeface="Tahoma"/>
                <a:cs typeface="Tahoma"/>
              </a:rPr>
              <a:t>l</a:t>
            </a:r>
            <a:r>
              <a:rPr sz="1400" b="1" spc="-105" dirty="0">
                <a:solidFill>
                  <a:srgbClr val="283149"/>
                </a:solidFill>
                <a:latin typeface="Tahoma"/>
                <a:cs typeface="Tahoma"/>
              </a:rPr>
              <a:t>e</a:t>
            </a:r>
            <a:r>
              <a:rPr sz="1400" b="1" spc="-85" dirty="0">
                <a:solidFill>
                  <a:srgbClr val="283149"/>
                </a:solidFill>
                <a:latin typeface="Tahoma"/>
                <a:cs typeface="Tahoma"/>
              </a:rPr>
              <a:t>a</a:t>
            </a:r>
            <a:r>
              <a:rPr sz="1400" b="1" spc="-60" dirty="0">
                <a:solidFill>
                  <a:srgbClr val="283149"/>
                </a:solidFill>
                <a:latin typeface="Tahoma"/>
                <a:cs typeface="Tahoma"/>
              </a:rPr>
              <a:t>r</a:t>
            </a:r>
            <a:r>
              <a:rPr sz="1400" b="1" spc="-90" dirty="0">
                <a:solidFill>
                  <a:srgbClr val="283149"/>
                </a:solidFill>
                <a:latin typeface="Tahoma"/>
                <a:cs typeface="Tahoma"/>
              </a:rPr>
              <a:t>ning</a:t>
            </a:r>
            <a:endParaRPr sz="1400" dirty="0">
              <a:latin typeface="Tahoma"/>
              <a:cs typeface="Tahoma"/>
            </a:endParaRPr>
          </a:p>
          <a:p>
            <a:pPr marL="824865" lvl="1" indent="-343535">
              <a:lnSpc>
                <a:spcPct val="100000"/>
              </a:lnSpc>
              <a:spcBef>
                <a:spcPts val="5"/>
              </a:spcBef>
              <a:buSzPct val="150000"/>
              <a:buFont typeface="Courier New"/>
              <a:buChar char="o"/>
              <a:tabLst>
                <a:tab pos="825500" algn="l"/>
              </a:tabLst>
            </a:pPr>
            <a:r>
              <a:rPr sz="1200" spc="-75" dirty="0">
                <a:solidFill>
                  <a:srgbClr val="283149"/>
                </a:solidFill>
                <a:latin typeface="Lucida Sans Unicode"/>
                <a:cs typeface="Lucida Sans Unicode"/>
              </a:rPr>
              <a:t>Classification</a:t>
            </a:r>
            <a:endParaRPr sz="1200" dirty="0">
              <a:latin typeface="Lucida Sans Unicode"/>
              <a:cs typeface="Lucida Sans Unicode"/>
            </a:endParaRPr>
          </a:p>
          <a:p>
            <a:pPr marL="1282065" lvl="2" indent="-343535">
              <a:lnSpc>
                <a:spcPct val="100000"/>
              </a:lnSpc>
              <a:spcBef>
                <a:spcPts val="480"/>
              </a:spcBef>
              <a:buSzPct val="150000"/>
              <a:buFont typeface="Wingdings"/>
              <a:buChar char=""/>
              <a:tabLst>
                <a:tab pos="1282065" algn="l"/>
                <a:tab pos="1282700" algn="l"/>
              </a:tabLst>
            </a:pPr>
            <a:r>
              <a:rPr sz="1200" spc="-90" dirty="0">
                <a:solidFill>
                  <a:srgbClr val="283149"/>
                </a:solidFill>
                <a:latin typeface="Lucida Sans Unicode"/>
                <a:cs typeface="Lucida Sans Unicode"/>
              </a:rPr>
              <a:t>K</a:t>
            </a:r>
            <a:r>
              <a:rPr sz="1200" spc="-330" dirty="0">
                <a:solidFill>
                  <a:srgbClr val="283149"/>
                </a:solidFill>
                <a:latin typeface="Lucida Sans Unicode"/>
                <a:cs typeface="Lucida Sans Unicode"/>
              </a:rPr>
              <a:t>-</a:t>
            </a:r>
            <a:r>
              <a:rPr sz="1200" spc="-90" dirty="0">
                <a:solidFill>
                  <a:srgbClr val="283149"/>
                </a:solidFill>
                <a:latin typeface="Lucida Sans Unicode"/>
                <a:cs typeface="Lucida Sans Unicode"/>
              </a:rPr>
              <a:t>n</a:t>
            </a:r>
            <a:r>
              <a:rPr sz="1200" spc="-75" dirty="0">
                <a:solidFill>
                  <a:srgbClr val="283149"/>
                </a:solidFill>
                <a:latin typeface="Lucida Sans Unicode"/>
                <a:cs typeface="Lucida Sans Unicode"/>
              </a:rPr>
              <a:t>e</a:t>
            </a:r>
            <a:r>
              <a:rPr sz="1200" spc="-65" dirty="0">
                <a:solidFill>
                  <a:srgbClr val="283149"/>
                </a:solidFill>
                <a:latin typeface="Lucida Sans Unicode"/>
                <a:cs typeface="Lucida Sans Unicode"/>
              </a:rPr>
              <a:t>ar</a:t>
            </a:r>
            <a:r>
              <a:rPr sz="1200" spc="-85" dirty="0">
                <a:solidFill>
                  <a:srgbClr val="283149"/>
                </a:solidFill>
                <a:latin typeface="Lucida Sans Unicode"/>
                <a:cs typeface="Lucida Sans Unicode"/>
              </a:rPr>
              <a:t>e</a:t>
            </a:r>
            <a:r>
              <a:rPr sz="1200" spc="-80" dirty="0">
                <a:solidFill>
                  <a:srgbClr val="283149"/>
                </a:solidFill>
                <a:latin typeface="Lucida Sans Unicode"/>
                <a:cs typeface="Lucida Sans Unicode"/>
              </a:rPr>
              <a:t>st</a:t>
            </a:r>
            <a:r>
              <a:rPr sz="1200" spc="-150" dirty="0">
                <a:solidFill>
                  <a:srgbClr val="283149"/>
                </a:solidFill>
                <a:latin typeface="Lucida Sans Unicode"/>
                <a:cs typeface="Lucida Sans Unicode"/>
              </a:rPr>
              <a:t> </a:t>
            </a:r>
            <a:r>
              <a:rPr sz="1200" spc="-90" dirty="0">
                <a:solidFill>
                  <a:srgbClr val="283149"/>
                </a:solidFill>
                <a:latin typeface="Lucida Sans Unicode"/>
                <a:cs typeface="Lucida Sans Unicode"/>
              </a:rPr>
              <a:t>n</a:t>
            </a:r>
            <a:r>
              <a:rPr sz="1200" spc="-75" dirty="0">
                <a:solidFill>
                  <a:srgbClr val="283149"/>
                </a:solidFill>
                <a:latin typeface="Lucida Sans Unicode"/>
                <a:cs typeface="Lucida Sans Unicode"/>
              </a:rPr>
              <a:t>e</a:t>
            </a:r>
            <a:r>
              <a:rPr sz="1200" spc="-55" dirty="0">
                <a:solidFill>
                  <a:srgbClr val="283149"/>
                </a:solidFill>
                <a:latin typeface="Lucida Sans Unicode"/>
                <a:cs typeface="Lucida Sans Unicode"/>
              </a:rPr>
              <a:t>i</a:t>
            </a:r>
            <a:r>
              <a:rPr sz="1200" spc="-150" dirty="0">
                <a:solidFill>
                  <a:srgbClr val="283149"/>
                </a:solidFill>
                <a:latin typeface="Lucida Sans Unicode"/>
                <a:cs typeface="Lucida Sans Unicode"/>
              </a:rPr>
              <a:t>g</a:t>
            </a:r>
            <a:r>
              <a:rPr sz="1200" spc="-100" dirty="0">
                <a:solidFill>
                  <a:srgbClr val="283149"/>
                </a:solidFill>
                <a:latin typeface="Lucida Sans Unicode"/>
                <a:cs typeface="Lucida Sans Unicode"/>
              </a:rPr>
              <a:t>h</a:t>
            </a:r>
            <a:r>
              <a:rPr sz="1200" spc="-95" dirty="0">
                <a:solidFill>
                  <a:srgbClr val="283149"/>
                </a:solidFill>
                <a:latin typeface="Lucida Sans Unicode"/>
                <a:cs typeface="Lucida Sans Unicode"/>
              </a:rPr>
              <a:t>b</a:t>
            </a:r>
            <a:r>
              <a:rPr sz="1200" spc="-100" dirty="0">
                <a:solidFill>
                  <a:srgbClr val="283149"/>
                </a:solidFill>
                <a:latin typeface="Lucida Sans Unicode"/>
                <a:cs typeface="Lucida Sans Unicode"/>
              </a:rPr>
              <a:t>o</a:t>
            </a:r>
            <a:r>
              <a:rPr sz="1200" spc="-95" dirty="0">
                <a:solidFill>
                  <a:srgbClr val="283149"/>
                </a:solidFill>
                <a:latin typeface="Lucida Sans Unicode"/>
                <a:cs typeface="Lucida Sans Unicode"/>
              </a:rPr>
              <a:t>rs</a:t>
            </a:r>
            <a:endParaRPr sz="1200" dirty="0">
              <a:latin typeface="Lucida Sans Unicode"/>
              <a:cs typeface="Lucida Sans Unicode"/>
            </a:endParaRPr>
          </a:p>
          <a:p>
            <a:pPr marL="1282065" lvl="2" indent="-343535">
              <a:lnSpc>
                <a:spcPct val="100000"/>
              </a:lnSpc>
              <a:spcBef>
                <a:spcPts val="600"/>
              </a:spcBef>
              <a:buSzPct val="150000"/>
              <a:buFont typeface="Wingdings"/>
              <a:buChar char=""/>
              <a:tabLst>
                <a:tab pos="1282065" algn="l"/>
                <a:tab pos="1282700" algn="l"/>
              </a:tabLst>
            </a:pPr>
            <a:r>
              <a:rPr lang="en-US" sz="1200" spc="-60" dirty="0">
                <a:solidFill>
                  <a:srgbClr val="283149"/>
                </a:solidFill>
                <a:latin typeface="Lucida Sans Unicode"/>
                <a:cs typeface="Lucida Sans Unicode"/>
              </a:rPr>
              <a:t>logistic</a:t>
            </a:r>
            <a:r>
              <a:rPr sz="1200" spc="-150" dirty="0">
                <a:solidFill>
                  <a:srgbClr val="283149"/>
                </a:solidFill>
                <a:latin typeface="Lucida Sans Unicode"/>
                <a:cs typeface="Lucida Sans Unicode"/>
              </a:rPr>
              <a:t> </a:t>
            </a:r>
            <a:r>
              <a:rPr sz="1200" spc="-75" dirty="0">
                <a:solidFill>
                  <a:srgbClr val="283149"/>
                </a:solidFill>
                <a:latin typeface="Lucida Sans Unicode"/>
                <a:cs typeface="Lucida Sans Unicode"/>
              </a:rPr>
              <a:t>re</a:t>
            </a:r>
            <a:r>
              <a:rPr sz="1200" spc="-155" dirty="0">
                <a:solidFill>
                  <a:srgbClr val="283149"/>
                </a:solidFill>
                <a:latin typeface="Lucida Sans Unicode"/>
                <a:cs typeface="Lucida Sans Unicode"/>
              </a:rPr>
              <a:t>g</a:t>
            </a:r>
            <a:r>
              <a:rPr sz="1200" spc="-75" dirty="0">
                <a:solidFill>
                  <a:srgbClr val="283149"/>
                </a:solidFill>
                <a:latin typeface="Lucida Sans Unicode"/>
                <a:cs typeface="Lucida Sans Unicode"/>
              </a:rPr>
              <a:t>re</a:t>
            </a:r>
            <a:r>
              <a:rPr sz="1200" spc="-90" dirty="0">
                <a:solidFill>
                  <a:srgbClr val="283149"/>
                </a:solidFill>
                <a:latin typeface="Lucida Sans Unicode"/>
                <a:cs typeface="Lucida Sans Unicode"/>
              </a:rPr>
              <a:t>ssi</a:t>
            </a:r>
            <a:r>
              <a:rPr sz="1200" spc="-95" dirty="0">
                <a:solidFill>
                  <a:srgbClr val="283149"/>
                </a:solidFill>
                <a:latin typeface="Lucida Sans Unicode"/>
                <a:cs typeface="Lucida Sans Unicode"/>
              </a:rPr>
              <a:t>o</a:t>
            </a:r>
            <a:r>
              <a:rPr sz="1200" spc="-90" dirty="0">
                <a:solidFill>
                  <a:srgbClr val="283149"/>
                </a:solidFill>
                <a:latin typeface="Lucida Sans Unicode"/>
                <a:cs typeface="Lucida Sans Unicode"/>
              </a:rPr>
              <a:t>n</a:t>
            </a:r>
            <a:endParaRPr lang="en-US" sz="1200" spc="-90" dirty="0">
              <a:solidFill>
                <a:srgbClr val="283149"/>
              </a:solidFill>
              <a:latin typeface="Lucida Sans Unicode"/>
              <a:cs typeface="Lucida Sans Unicode"/>
            </a:endParaRPr>
          </a:p>
          <a:p>
            <a:pPr marL="1282065" lvl="2" indent="-343535">
              <a:lnSpc>
                <a:spcPct val="100000"/>
              </a:lnSpc>
              <a:spcBef>
                <a:spcPts val="600"/>
              </a:spcBef>
              <a:buSzPct val="150000"/>
              <a:buFont typeface="Wingdings"/>
              <a:buChar char=""/>
              <a:tabLst>
                <a:tab pos="1282065" algn="l"/>
                <a:tab pos="1282700" algn="l"/>
              </a:tabLst>
            </a:pPr>
            <a:r>
              <a:rPr lang="en-US" sz="1200" spc="-90" dirty="0">
                <a:solidFill>
                  <a:srgbClr val="283149"/>
                </a:solidFill>
                <a:latin typeface="Lucida Sans Unicode"/>
                <a:cs typeface="Lucida Sans Unicode"/>
              </a:rPr>
              <a:t>Random forest</a:t>
            </a:r>
            <a:endParaRPr sz="1200" dirty="0">
              <a:latin typeface="Lucida Sans Unicode"/>
              <a:cs typeface="Lucida Sans Unicode"/>
            </a:endParaRPr>
          </a:p>
          <a:p>
            <a:pPr marL="1240790">
              <a:lnSpc>
                <a:spcPct val="100000"/>
              </a:lnSpc>
              <a:spcBef>
                <a:spcPts val="605"/>
              </a:spcBef>
            </a:pPr>
            <a:r>
              <a:rPr sz="1200" spc="-65" dirty="0">
                <a:solidFill>
                  <a:srgbClr val="283149"/>
                </a:solidFill>
                <a:latin typeface="Lucida Sans Unicode"/>
                <a:cs typeface="Lucida Sans Unicode"/>
              </a:rPr>
              <a:t>…</a:t>
            </a:r>
            <a:endParaRPr sz="1200" dirty="0">
              <a:latin typeface="Lucida Sans Unicode"/>
              <a:cs typeface="Lucida Sans Unicode"/>
            </a:endParaRPr>
          </a:p>
          <a:p>
            <a:pPr marL="824865" lvl="1" indent="-343535">
              <a:lnSpc>
                <a:spcPct val="100000"/>
              </a:lnSpc>
              <a:buSzPct val="150000"/>
              <a:buFont typeface="Courier New"/>
              <a:buChar char="o"/>
              <a:tabLst>
                <a:tab pos="825500" algn="l"/>
              </a:tabLst>
            </a:pPr>
            <a:r>
              <a:rPr sz="1200" spc="-90" dirty="0">
                <a:solidFill>
                  <a:srgbClr val="283149"/>
                </a:solidFill>
                <a:latin typeface="Lucida Sans Unicode"/>
                <a:cs typeface="Lucida Sans Unicode"/>
              </a:rPr>
              <a:t>Regression</a:t>
            </a:r>
            <a:endParaRPr sz="1200" dirty="0">
              <a:latin typeface="Lucida Sans Unicode"/>
              <a:cs typeface="Lucida Sans Unicode"/>
            </a:endParaRPr>
          </a:p>
          <a:p>
            <a:pPr marL="1282065" lvl="2" indent="-343535">
              <a:lnSpc>
                <a:spcPct val="100000"/>
              </a:lnSpc>
              <a:spcBef>
                <a:spcPts val="480"/>
              </a:spcBef>
              <a:buSzPct val="150000"/>
              <a:buFont typeface="Wingdings"/>
              <a:buChar char=""/>
              <a:tabLst>
                <a:tab pos="1282065" algn="l"/>
                <a:tab pos="1282700" algn="l"/>
              </a:tabLst>
            </a:pPr>
            <a:r>
              <a:rPr sz="1200" spc="-60" dirty="0">
                <a:solidFill>
                  <a:srgbClr val="283149"/>
                </a:solidFill>
                <a:latin typeface="Lucida Sans Unicode"/>
                <a:cs typeface="Lucida Sans Unicode"/>
              </a:rPr>
              <a:t>L</a:t>
            </a:r>
            <a:r>
              <a:rPr sz="1200" spc="-55" dirty="0">
                <a:solidFill>
                  <a:srgbClr val="283149"/>
                </a:solidFill>
                <a:latin typeface="Lucida Sans Unicode"/>
                <a:cs typeface="Lucida Sans Unicode"/>
              </a:rPr>
              <a:t>i</a:t>
            </a:r>
            <a:r>
              <a:rPr sz="1200" spc="-90" dirty="0">
                <a:solidFill>
                  <a:srgbClr val="283149"/>
                </a:solidFill>
                <a:latin typeface="Lucida Sans Unicode"/>
                <a:cs typeface="Lucida Sans Unicode"/>
              </a:rPr>
              <a:t>n</a:t>
            </a:r>
            <a:r>
              <a:rPr sz="1200" spc="-75" dirty="0">
                <a:solidFill>
                  <a:srgbClr val="283149"/>
                </a:solidFill>
                <a:latin typeface="Lucida Sans Unicode"/>
                <a:cs typeface="Lucida Sans Unicode"/>
              </a:rPr>
              <a:t>e</a:t>
            </a:r>
            <a:r>
              <a:rPr sz="1200" spc="-65" dirty="0">
                <a:solidFill>
                  <a:srgbClr val="283149"/>
                </a:solidFill>
                <a:latin typeface="Lucida Sans Unicode"/>
                <a:cs typeface="Lucida Sans Unicode"/>
              </a:rPr>
              <a:t>a</a:t>
            </a:r>
            <a:r>
              <a:rPr sz="1200" spc="-75" dirty="0">
                <a:solidFill>
                  <a:srgbClr val="283149"/>
                </a:solidFill>
                <a:latin typeface="Lucida Sans Unicode"/>
                <a:cs typeface="Lucida Sans Unicode"/>
              </a:rPr>
              <a:t>r</a:t>
            </a:r>
            <a:r>
              <a:rPr sz="1200" spc="-150" dirty="0">
                <a:solidFill>
                  <a:srgbClr val="283149"/>
                </a:solidFill>
                <a:latin typeface="Lucida Sans Unicode"/>
                <a:cs typeface="Lucida Sans Unicode"/>
              </a:rPr>
              <a:t> </a:t>
            </a:r>
            <a:r>
              <a:rPr sz="1200" spc="-65" dirty="0">
                <a:solidFill>
                  <a:srgbClr val="283149"/>
                </a:solidFill>
                <a:latin typeface="Lucida Sans Unicode"/>
                <a:cs typeface="Lucida Sans Unicode"/>
              </a:rPr>
              <a:t>r</a:t>
            </a:r>
            <a:r>
              <a:rPr sz="1200" spc="-85" dirty="0">
                <a:solidFill>
                  <a:srgbClr val="283149"/>
                </a:solidFill>
                <a:latin typeface="Lucida Sans Unicode"/>
                <a:cs typeface="Lucida Sans Unicode"/>
              </a:rPr>
              <a:t>e</a:t>
            </a:r>
            <a:r>
              <a:rPr sz="1200" spc="-150" dirty="0">
                <a:solidFill>
                  <a:srgbClr val="283149"/>
                </a:solidFill>
                <a:latin typeface="Lucida Sans Unicode"/>
                <a:cs typeface="Lucida Sans Unicode"/>
              </a:rPr>
              <a:t>g</a:t>
            </a:r>
            <a:r>
              <a:rPr sz="1200" spc="-65" dirty="0">
                <a:solidFill>
                  <a:srgbClr val="283149"/>
                </a:solidFill>
                <a:latin typeface="Lucida Sans Unicode"/>
                <a:cs typeface="Lucida Sans Unicode"/>
              </a:rPr>
              <a:t>r</a:t>
            </a:r>
            <a:r>
              <a:rPr sz="1200" spc="-85" dirty="0">
                <a:solidFill>
                  <a:srgbClr val="283149"/>
                </a:solidFill>
                <a:latin typeface="Lucida Sans Unicode"/>
                <a:cs typeface="Lucida Sans Unicode"/>
              </a:rPr>
              <a:t>e</a:t>
            </a:r>
            <a:r>
              <a:rPr sz="1200" spc="-105" dirty="0">
                <a:solidFill>
                  <a:srgbClr val="283149"/>
                </a:solidFill>
                <a:latin typeface="Lucida Sans Unicode"/>
                <a:cs typeface="Lucida Sans Unicode"/>
              </a:rPr>
              <a:t>ss</a:t>
            </a:r>
            <a:r>
              <a:rPr sz="1200" spc="-55" dirty="0">
                <a:solidFill>
                  <a:srgbClr val="283149"/>
                </a:solidFill>
                <a:latin typeface="Lucida Sans Unicode"/>
                <a:cs typeface="Lucida Sans Unicode"/>
              </a:rPr>
              <a:t>i</a:t>
            </a:r>
            <a:r>
              <a:rPr sz="1200" spc="-90" dirty="0">
                <a:solidFill>
                  <a:srgbClr val="283149"/>
                </a:solidFill>
                <a:latin typeface="Lucida Sans Unicode"/>
                <a:cs typeface="Lucida Sans Unicode"/>
              </a:rPr>
              <a:t>on</a:t>
            </a:r>
            <a:endParaRPr sz="1200" dirty="0">
              <a:latin typeface="Lucida Sans Unicode"/>
              <a:cs typeface="Lucida Sans Unicode"/>
            </a:endParaRPr>
          </a:p>
          <a:p>
            <a:pPr marL="1240790">
              <a:lnSpc>
                <a:spcPct val="100000"/>
              </a:lnSpc>
              <a:spcBef>
                <a:spcPts val="600"/>
              </a:spcBef>
            </a:pPr>
            <a:r>
              <a:rPr sz="1200" spc="-65" dirty="0">
                <a:solidFill>
                  <a:srgbClr val="283149"/>
                </a:solidFill>
                <a:latin typeface="Lucida Sans Unicode"/>
                <a:cs typeface="Lucida Sans Unicode"/>
              </a:rPr>
              <a:t>…</a:t>
            </a:r>
            <a:endParaRPr sz="1200" dirty="0">
              <a:latin typeface="Lucida Sans Unicode"/>
              <a:cs typeface="Lucida Sans Unicode"/>
            </a:endParaRPr>
          </a:p>
          <a:p>
            <a:pPr marL="367665" indent="-355600">
              <a:lnSpc>
                <a:spcPct val="100000"/>
              </a:lnSpc>
              <a:spcBef>
                <a:spcPts val="590"/>
              </a:spcBef>
              <a:buSzPct val="142857"/>
              <a:buFont typeface="Arial MT"/>
              <a:buChar char="•"/>
              <a:tabLst>
                <a:tab pos="367665" algn="l"/>
                <a:tab pos="368300" algn="l"/>
              </a:tabLst>
            </a:pPr>
            <a:r>
              <a:rPr sz="1400" b="1" spc="-100" dirty="0">
                <a:solidFill>
                  <a:srgbClr val="283149"/>
                </a:solidFill>
                <a:latin typeface="Tahoma"/>
                <a:cs typeface="Tahoma"/>
              </a:rPr>
              <a:t>Uns</a:t>
            </a:r>
            <a:r>
              <a:rPr sz="1400" b="1" spc="-110" dirty="0">
                <a:solidFill>
                  <a:srgbClr val="283149"/>
                </a:solidFill>
                <a:latin typeface="Tahoma"/>
                <a:cs typeface="Tahoma"/>
              </a:rPr>
              <a:t>u</a:t>
            </a:r>
            <a:r>
              <a:rPr sz="1400" b="1" spc="-95" dirty="0">
                <a:solidFill>
                  <a:srgbClr val="283149"/>
                </a:solidFill>
                <a:latin typeface="Tahoma"/>
                <a:cs typeface="Tahoma"/>
              </a:rPr>
              <a:t>pe</a:t>
            </a:r>
            <a:r>
              <a:rPr sz="1400" b="1" spc="-50" dirty="0">
                <a:solidFill>
                  <a:srgbClr val="283149"/>
                </a:solidFill>
                <a:latin typeface="Tahoma"/>
                <a:cs typeface="Tahoma"/>
              </a:rPr>
              <a:t>r</a:t>
            </a:r>
            <a:r>
              <a:rPr sz="1400" b="1" spc="-75" dirty="0">
                <a:solidFill>
                  <a:srgbClr val="283149"/>
                </a:solidFill>
                <a:latin typeface="Tahoma"/>
                <a:cs typeface="Tahoma"/>
              </a:rPr>
              <a:t>v</a:t>
            </a:r>
            <a:r>
              <a:rPr sz="1400" b="1" spc="-50" dirty="0">
                <a:solidFill>
                  <a:srgbClr val="283149"/>
                </a:solidFill>
                <a:latin typeface="Tahoma"/>
                <a:cs typeface="Tahoma"/>
              </a:rPr>
              <a:t>i</a:t>
            </a:r>
            <a:r>
              <a:rPr sz="1400" b="1" spc="-95" dirty="0">
                <a:solidFill>
                  <a:srgbClr val="283149"/>
                </a:solidFill>
                <a:latin typeface="Tahoma"/>
                <a:cs typeface="Tahoma"/>
              </a:rPr>
              <a:t>s</a:t>
            </a:r>
            <a:r>
              <a:rPr sz="1400" b="1" spc="-105" dirty="0">
                <a:solidFill>
                  <a:srgbClr val="283149"/>
                </a:solidFill>
                <a:latin typeface="Tahoma"/>
                <a:cs typeface="Tahoma"/>
              </a:rPr>
              <a:t>e</a:t>
            </a:r>
            <a:r>
              <a:rPr sz="1400" b="1" spc="-80" dirty="0">
                <a:solidFill>
                  <a:srgbClr val="283149"/>
                </a:solidFill>
                <a:latin typeface="Tahoma"/>
                <a:cs typeface="Tahoma"/>
              </a:rPr>
              <a:t>d</a:t>
            </a:r>
            <a:r>
              <a:rPr sz="1400" b="1" spc="-160" dirty="0">
                <a:solidFill>
                  <a:srgbClr val="283149"/>
                </a:solidFill>
                <a:latin typeface="Tahoma"/>
                <a:cs typeface="Tahoma"/>
              </a:rPr>
              <a:t> </a:t>
            </a:r>
            <a:r>
              <a:rPr sz="1400" b="1" spc="-35" dirty="0">
                <a:solidFill>
                  <a:srgbClr val="283149"/>
                </a:solidFill>
                <a:latin typeface="Tahoma"/>
                <a:cs typeface="Tahoma"/>
              </a:rPr>
              <a:t>l</a:t>
            </a:r>
            <a:r>
              <a:rPr sz="1400" b="1" spc="-105" dirty="0">
                <a:solidFill>
                  <a:srgbClr val="283149"/>
                </a:solidFill>
                <a:latin typeface="Tahoma"/>
                <a:cs typeface="Tahoma"/>
              </a:rPr>
              <a:t>e</a:t>
            </a:r>
            <a:r>
              <a:rPr sz="1400" b="1" spc="-85" dirty="0">
                <a:solidFill>
                  <a:srgbClr val="283149"/>
                </a:solidFill>
                <a:latin typeface="Tahoma"/>
                <a:cs typeface="Tahoma"/>
              </a:rPr>
              <a:t>a</a:t>
            </a:r>
            <a:r>
              <a:rPr sz="1400" b="1" spc="-60" dirty="0">
                <a:solidFill>
                  <a:srgbClr val="283149"/>
                </a:solidFill>
                <a:latin typeface="Tahoma"/>
                <a:cs typeface="Tahoma"/>
              </a:rPr>
              <a:t>r</a:t>
            </a:r>
            <a:r>
              <a:rPr sz="1400" b="1" spc="-90" dirty="0">
                <a:solidFill>
                  <a:srgbClr val="283149"/>
                </a:solidFill>
                <a:latin typeface="Tahoma"/>
                <a:cs typeface="Tahoma"/>
              </a:rPr>
              <a:t>ning</a:t>
            </a:r>
            <a:endParaRPr sz="1400" dirty="0">
              <a:latin typeface="Tahoma"/>
              <a:cs typeface="Tahoma"/>
            </a:endParaRPr>
          </a:p>
          <a:p>
            <a:pPr marL="824865" lvl="1" indent="-343535">
              <a:lnSpc>
                <a:spcPct val="100000"/>
              </a:lnSpc>
              <a:spcBef>
                <a:spcPts val="10"/>
              </a:spcBef>
              <a:buSzPct val="150000"/>
              <a:buFont typeface="Courier New"/>
              <a:buChar char="o"/>
              <a:tabLst>
                <a:tab pos="825500" algn="l"/>
              </a:tabLst>
            </a:pPr>
            <a:r>
              <a:rPr sz="1200" spc="-90" dirty="0">
                <a:solidFill>
                  <a:srgbClr val="283149"/>
                </a:solidFill>
                <a:latin typeface="Lucida Sans Unicode"/>
                <a:cs typeface="Lucida Sans Unicode"/>
              </a:rPr>
              <a:t>Clustering</a:t>
            </a:r>
            <a:endParaRPr lang="en-US" sz="1200" spc="-90" dirty="0">
              <a:solidFill>
                <a:srgbClr val="283149"/>
              </a:solidFill>
              <a:latin typeface="Lucida Sans Unicode"/>
              <a:cs typeface="Lucida Sans Unicode"/>
            </a:endParaRPr>
          </a:p>
          <a:p>
            <a:pPr marL="1282065" lvl="2" indent="-343535">
              <a:lnSpc>
                <a:spcPct val="100000"/>
              </a:lnSpc>
              <a:spcBef>
                <a:spcPts val="480"/>
              </a:spcBef>
              <a:buSzPct val="150000"/>
              <a:buFont typeface="Wingdings"/>
              <a:buChar char=""/>
              <a:tabLst>
                <a:tab pos="1282065" algn="l"/>
                <a:tab pos="1282700" algn="l"/>
              </a:tabLst>
            </a:pPr>
            <a:r>
              <a:rPr lang="en-US" sz="1200" spc="-90" dirty="0">
                <a:solidFill>
                  <a:srgbClr val="283149"/>
                </a:solidFill>
                <a:latin typeface="Lucida Sans Unicode"/>
                <a:cs typeface="Lucida Sans Unicode"/>
              </a:rPr>
              <a:t>K</a:t>
            </a:r>
            <a:r>
              <a:rPr lang="en-US" sz="1200" spc="-330" dirty="0">
                <a:solidFill>
                  <a:srgbClr val="283149"/>
                </a:solidFill>
                <a:latin typeface="Lucida Sans Unicode"/>
                <a:cs typeface="Lucida Sans Unicode"/>
              </a:rPr>
              <a:t>-</a:t>
            </a:r>
            <a:r>
              <a:rPr lang="en-US" sz="1200" spc="-100" dirty="0">
                <a:solidFill>
                  <a:srgbClr val="283149"/>
                </a:solidFill>
                <a:latin typeface="Lucida Sans Unicode"/>
                <a:cs typeface="Lucida Sans Unicode"/>
              </a:rPr>
              <a:t>me</a:t>
            </a:r>
            <a:r>
              <a:rPr lang="en-US" sz="1200" spc="-65" dirty="0">
                <a:solidFill>
                  <a:srgbClr val="283149"/>
                </a:solidFill>
                <a:latin typeface="Lucida Sans Unicode"/>
                <a:cs typeface="Lucida Sans Unicode"/>
              </a:rPr>
              <a:t>a</a:t>
            </a:r>
            <a:r>
              <a:rPr lang="en-US" sz="1200" spc="-90" dirty="0">
                <a:solidFill>
                  <a:srgbClr val="283149"/>
                </a:solidFill>
                <a:latin typeface="Lucida Sans Unicode"/>
                <a:cs typeface="Lucida Sans Unicode"/>
              </a:rPr>
              <a:t>n</a:t>
            </a:r>
            <a:r>
              <a:rPr lang="en-US" sz="1200" spc="-110" dirty="0">
                <a:solidFill>
                  <a:srgbClr val="283149"/>
                </a:solidFill>
                <a:latin typeface="Lucida Sans Unicode"/>
                <a:cs typeface="Lucida Sans Unicode"/>
              </a:rPr>
              <a:t>s</a:t>
            </a:r>
            <a:r>
              <a:rPr lang="en-US" sz="1200" spc="-130" dirty="0">
                <a:solidFill>
                  <a:srgbClr val="283149"/>
                </a:solidFill>
                <a:latin typeface="Lucida Sans Unicode"/>
                <a:cs typeface="Lucida Sans Unicode"/>
              </a:rPr>
              <a:t> </a:t>
            </a:r>
            <a:r>
              <a:rPr lang="en-US" sz="1200" spc="-70" dirty="0">
                <a:solidFill>
                  <a:srgbClr val="283149"/>
                </a:solidFill>
                <a:latin typeface="Lucida Sans Unicode"/>
                <a:cs typeface="Lucida Sans Unicode"/>
              </a:rPr>
              <a:t>c</a:t>
            </a:r>
            <a:r>
              <a:rPr lang="en-US" sz="1200" spc="-45" dirty="0">
                <a:solidFill>
                  <a:srgbClr val="283149"/>
                </a:solidFill>
                <a:latin typeface="Lucida Sans Unicode"/>
                <a:cs typeface="Lucida Sans Unicode"/>
              </a:rPr>
              <a:t>l</a:t>
            </a:r>
            <a:r>
              <a:rPr lang="en-US" sz="1200" spc="-100" dirty="0">
                <a:solidFill>
                  <a:srgbClr val="283149"/>
                </a:solidFill>
                <a:latin typeface="Lucida Sans Unicode"/>
                <a:cs typeface="Lucida Sans Unicode"/>
              </a:rPr>
              <a:t>u</a:t>
            </a:r>
            <a:r>
              <a:rPr lang="en-US" sz="1200" spc="-80" dirty="0">
                <a:solidFill>
                  <a:srgbClr val="283149"/>
                </a:solidFill>
                <a:latin typeface="Lucida Sans Unicode"/>
                <a:cs typeface="Lucida Sans Unicode"/>
              </a:rPr>
              <a:t>st</a:t>
            </a:r>
            <a:r>
              <a:rPr lang="en-US" sz="1200" spc="-75" dirty="0">
                <a:solidFill>
                  <a:srgbClr val="283149"/>
                </a:solidFill>
                <a:latin typeface="Lucida Sans Unicode"/>
                <a:cs typeface="Lucida Sans Unicode"/>
              </a:rPr>
              <a:t>er</a:t>
            </a:r>
            <a:r>
              <a:rPr lang="en-US" sz="1200" spc="-50" dirty="0">
                <a:solidFill>
                  <a:srgbClr val="283149"/>
                </a:solidFill>
                <a:latin typeface="Lucida Sans Unicode"/>
                <a:cs typeface="Lucida Sans Unicode"/>
              </a:rPr>
              <a:t>i</a:t>
            </a:r>
            <a:r>
              <a:rPr lang="en-US" sz="1200" spc="-90" dirty="0">
                <a:solidFill>
                  <a:srgbClr val="283149"/>
                </a:solidFill>
                <a:latin typeface="Lucida Sans Unicode"/>
                <a:cs typeface="Lucida Sans Unicode"/>
              </a:rPr>
              <a:t>n</a:t>
            </a:r>
            <a:r>
              <a:rPr lang="en-US" sz="1200" spc="-145" dirty="0">
                <a:solidFill>
                  <a:srgbClr val="283149"/>
                </a:solidFill>
                <a:latin typeface="Lucida Sans Unicode"/>
                <a:cs typeface="Lucida Sans Unicode"/>
              </a:rPr>
              <a:t>g</a:t>
            </a:r>
            <a:endParaRPr lang="en-US" sz="1200" dirty="0">
              <a:latin typeface="Lucida Sans Unicode"/>
              <a:cs typeface="Lucida Sans Unicode"/>
            </a:endParaRPr>
          </a:p>
          <a:p>
            <a:pPr marL="1240790">
              <a:lnSpc>
                <a:spcPct val="100000"/>
              </a:lnSpc>
              <a:spcBef>
                <a:spcPts val="600"/>
              </a:spcBef>
            </a:pPr>
            <a:r>
              <a:rPr lang="en-US" sz="1200" spc="-65" dirty="0">
                <a:solidFill>
                  <a:srgbClr val="283149"/>
                </a:solidFill>
                <a:latin typeface="Lucida Sans Unicode"/>
                <a:cs typeface="Lucida Sans Unicode"/>
              </a:rPr>
              <a:t>…</a:t>
            </a:r>
            <a:endParaRPr lang="en-US" sz="1200" spc="-90" dirty="0">
              <a:solidFill>
                <a:srgbClr val="283149"/>
              </a:solidFill>
              <a:latin typeface="Lucida Sans Unicode"/>
              <a:cs typeface="Lucida Sans Unicode"/>
            </a:endParaRPr>
          </a:p>
          <a:p>
            <a:pPr marL="824865" lvl="1" indent="-343535">
              <a:lnSpc>
                <a:spcPct val="100000"/>
              </a:lnSpc>
              <a:spcBef>
                <a:spcPts val="10"/>
              </a:spcBef>
              <a:buSzPct val="150000"/>
              <a:buFont typeface="Courier New"/>
              <a:buChar char="o"/>
              <a:tabLst>
                <a:tab pos="825500" algn="l"/>
              </a:tabLst>
            </a:pPr>
            <a:r>
              <a:rPr lang="en-US" sz="1200" spc="-90" dirty="0">
                <a:solidFill>
                  <a:srgbClr val="283149"/>
                </a:solidFill>
                <a:latin typeface="Lucida Sans Unicode"/>
                <a:cs typeface="Lucida Sans Unicode"/>
              </a:rPr>
              <a:t>Dimensionality Reduction</a:t>
            </a:r>
            <a:endParaRPr sz="1200" dirty="0">
              <a:latin typeface="Lucida Sans Unicode"/>
              <a:cs typeface="Lucida Sans Unicode"/>
            </a:endParaRPr>
          </a:p>
          <a:p>
            <a:pPr marL="1282065" lvl="2" indent="-343535">
              <a:lnSpc>
                <a:spcPct val="100000"/>
              </a:lnSpc>
              <a:spcBef>
                <a:spcPts val="480"/>
              </a:spcBef>
              <a:buSzPct val="150000"/>
              <a:buFont typeface="Wingdings"/>
              <a:buChar char=""/>
              <a:tabLst>
                <a:tab pos="1282065" algn="l"/>
                <a:tab pos="1282700" algn="l"/>
              </a:tabLst>
            </a:pPr>
            <a:r>
              <a:rPr lang="en-US" sz="1200" spc="-90" dirty="0">
                <a:solidFill>
                  <a:srgbClr val="283149"/>
                </a:solidFill>
                <a:latin typeface="Lucida Sans Unicode"/>
                <a:cs typeface="Lucida Sans Unicode"/>
              </a:rPr>
              <a:t>PCA and factor analysis</a:t>
            </a:r>
            <a:endParaRPr sz="1200" dirty="0">
              <a:latin typeface="Lucida Sans Unicode"/>
              <a:cs typeface="Lucida Sans Unicode"/>
            </a:endParaRPr>
          </a:p>
          <a:p>
            <a:pPr marL="1240790">
              <a:lnSpc>
                <a:spcPct val="100000"/>
              </a:lnSpc>
              <a:spcBef>
                <a:spcPts val="600"/>
              </a:spcBef>
            </a:pPr>
            <a:r>
              <a:rPr sz="1200" spc="-65" dirty="0">
                <a:solidFill>
                  <a:srgbClr val="283149"/>
                </a:solidFill>
                <a:latin typeface="Lucida Sans Unicode"/>
                <a:cs typeface="Lucida Sans Unicode"/>
              </a:rPr>
              <a:t>…</a:t>
            </a:r>
            <a:endParaRPr lang="en-US" sz="1200" spc="-65" dirty="0">
              <a:solidFill>
                <a:srgbClr val="283149"/>
              </a:solidFill>
              <a:latin typeface="Lucida Sans Unicode"/>
              <a:cs typeface="Lucida Sans Unicode"/>
            </a:endParaRPr>
          </a:p>
          <a:p>
            <a:pPr marL="1240790">
              <a:lnSpc>
                <a:spcPct val="100000"/>
              </a:lnSpc>
              <a:spcBef>
                <a:spcPts val="600"/>
              </a:spcBef>
            </a:pPr>
            <a:endParaRPr lang="en-US" sz="1200" spc="-65" dirty="0">
              <a:solidFill>
                <a:srgbClr val="283149"/>
              </a:solidFill>
              <a:latin typeface="Lucida Sans Unicode"/>
              <a:cs typeface="Lucida Sans Unicode"/>
            </a:endParaRPr>
          </a:p>
        </p:txBody>
      </p:sp>
      <p:pic>
        <p:nvPicPr>
          <p:cNvPr id="5" name="Google Shape;119;p22">
            <a:extLst>
              <a:ext uri="{FF2B5EF4-FFF2-40B4-BE49-F238E27FC236}">
                <a16:creationId xmlns:a16="http://schemas.microsoft.com/office/drawing/2014/main" id="{794EDC84-DE35-F77D-C40B-AB65D16C0804}"/>
              </a:ext>
            </a:extLst>
          </p:cNvPr>
          <p:cNvPicPr preferRelativeResize="0"/>
          <p:nvPr/>
        </p:nvPicPr>
        <p:blipFill>
          <a:blip r:embed="rId2">
            <a:alphaModFix/>
          </a:blip>
          <a:stretch>
            <a:fillRect/>
          </a:stretch>
        </p:blipFill>
        <p:spPr>
          <a:xfrm>
            <a:off x="4572000" y="1108456"/>
            <a:ext cx="4289255" cy="2954528"/>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 name="object 3"/>
          <p:cNvSpPr/>
          <p:nvPr/>
        </p:nvSpPr>
        <p:spPr>
          <a:xfrm>
            <a:off x="151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4" name="object 4"/>
          <p:cNvSpPr/>
          <p:nvPr/>
        </p:nvSpPr>
        <p:spPr>
          <a:xfrm>
            <a:off x="228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5" name="object 15"/>
          <p:cNvSpPr/>
          <p:nvPr/>
        </p:nvSpPr>
        <p:spPr>
          <a:xfrm>
            <a:off x="190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grpSp>
        <p:nvGrpSpPr>
          <p:cNvPr id="25" name="object 25"/>
          <p:cNvGrpSpPr/>
          <p:nvPr/>
        </p:nvGrpSpPr>
        <p:grpSpPr>
          <a:xfrm>
            <a:off x="4449274" y="768604"/>
            <a:ext cx="3211830" cy="3470910"/>
            <a:chOff x="4194047" y="1039177"/>
            <a:chExt cx="3211830" cy="3470910"/>
          </a:xfrm>
        </p:grpSpPr>
        <p:sp>
          <p:nvSpPr>
            <p:cNvPr id="26" name="object 26"/>
            <p:cNvSpPr/>
            <p:nvPr/>
          </p:nvSpPr>
          <p:spPr>
            <a:xfrm>
              <a:off x="4248911" y="2052827"/>
              <a:ext cx="2131695" cy="2192655"/>
            </a:xfrm>
            <a:custGeom>
              <a:avLst/>
              <a:gdLst/>
              <a:ahLst/>
              <a:cxnLst/>
              <a:rect l="l" t="t" r="r" b="b"/>
              <a:pathLst>
                <a:path w="2131695" h="2192654">
                  <a:moveTo>
                    <a:pt x="0" y="2192655"/>
                  </a:moveTo>
                  <a:lnTo>
                    <a:pt x="2131314" y="0"/>
                  </a:lnTo>
                </a:path>
              </a:pathLst>
            </a:custGeom>
            <a:ln w="9525">
              <a:solidFill>
                <a:srgbClr val="942E2F"/>
              </a:solidFill>
            </a:ln>
          </p:spPr>
          <p:txBody>
            <a:bodyPr wrap="square" lIns="0" tIns="0" rIns="0" bIns="0" rtlCol="0"/>
            <a:lstStyle/>
            <a:p>
              <a:endParaRPr/>
            </a:p>
          </p:txBody>
        </p:sp>
        <p:sp>
          <p:nvSpPr>
            <p:cNvPr id="27" name="object 27"/>
            <p:cNvSpPr/>
            <p:nvPr/>
          </p:nvSpPr>
          <p:spPr>
            <a:xfrm>
              <a:off x="4236719" y="1519427"/>
              <a:ext cx="2969260" cy="2441575"/>
            </a:xfrm>
            <a:custGeom>
              <a:avLst/>
              <a:gdLst/>
              <a:ahLst/>
              <a:cxnLst/>
              <a:rect l="l" t="t" r="r" b="b"/>
              <a:pathLst>
                <a:path w="2969259" h="2441575">
                  <a:moveTo>
                    <a:pt x="0" y="2441422"/>
                  </a:moveTo>
                  <a:lnTo>
                    <a:pt x="2969132" y="0"/>
                  </a:lnTo>
                </a:path>
              </a:pathLst>
            </a:custGeom>
            <a:ln w="9525">
              <a:solidFill>
                <a:srgbClr val="006FC0"/>
              </a:solidFill>
            </a:ln>
          </p:spPr>
          <p:txBody>
            <a:bodyPr wrap="square" lIns="0" tIns="0" rIns="0" bIns="0" rtlCol="0"/>
            <a:lstStyle/>
            <a:p>
              <a:endParaRPr/>
            </a:p>
          </p:txBody>
        </p:sp>
        <p:sp>
          <p:nvSpPr>
            <p:cNvPr id="28" name="object 28"/>
            <p:cNvSpPr/>
            <p:nvPr/>
          </p:nvSpPr>
          <p:spPr>
            <a:xfrm>
              <a:off x="4194048" y="1353311"/>
              <a:ext cx="3211830" cy="3156585"/>
            </a:xfrm>
            <a:custGeom>
              <a:avLst/>
              <a:gdLst/>
              <a:ahLst/>
              <a:cxnLst/>
              <a:rect l="l" t="t" r="r" b="b"/>
              <a:pathLst>
                <a:path w="3211829" h="3156585">
                  <a:moveTo>
                    <a:pt x="3211449" y="3118104"/>
                  </a:moveTo>
                  <a:lnTo>
                    <a:pt x="3198749" y="3111754"/>
                  </a:lnTo>
                  <a:lnTo>
                    <a:pt x="3135249" y="3080004"/>
                  </a:lnTo>
                  <a:lnTo>
                    <a:pt x="3135249" y="3111754"/>
                  </a:lnTo>
                  <a:lnTo>
                    <a:pt x="44450" y="3111754"/>
                  </a:lnTo>
                  <a:lnTo>
                    <a:pt x="44450" y="76200"/>
                  </a:lnTo>
                  <a:lnTo>
                    <a:pt x="76200" y="76200"/>
                  </a:lnTo>
                  <a:lnTo>
                    <a:pt x="69850" y="63500"/>
                  </a:lnTo>
                  <a:lnTo>
                    <a:pt x="38100" y="0"/>
                  </a:lnTo>
                  <a:lnTo>
                    <a:pt x="0" y="76200"/>
                  </a:lnTo>
                  <a:lnTo>
                    <a:pt x="31750" y="76200"/>
                  </a:lnTo>
                  <a:lnTo>
                    <a:pt x="31750" y="3117977"/>
                  </a:lnTo>
                  <a:lnTo>
                    <a:pt x="35052" y="3117977"/>
                  </a:lnTo>
                  <a:lnTo>
                    <a:pt x="35052" y="3124454"/>
                  </a:lnTo>
                  <a:lnTo>
                    <a:pt x="3135249" y="3124454"/>
                  </a:lnTo>
                  <a:lnTo>
                    <a:pt x="3135249" y="3156204"/>
                  </a:lnTo>
                  <a:lnTo>
                    <a:pt x="3198749" y="3124454"/>
                  </a:lnTo>
                  <a:lnTo>
                    <a:pt x="3211449" y="3118104"/>
                  </a:lnTo>
                  <a:close/>
                </a:path>
              </a:pathLst>
            </a:custGeom>
            <a:solidFill>
              <a:srgbClr val="000000"/>
            </a:solidFill>
          </p:spPr>
          <p:txBody>
            <a:bodyPr wrap="square" lIns="0" tIns="0" rIns="0" bIns="0" rtlCol="0"/>
            <a:lstStyle/>
            <a:p>
              <a:endParaRPr/>
            </a:p>
          </p:txBody>
        </p:sp>
        <p:sp>
          <p:nvSpPr>
            <p:cNvPr id="29" name="object 29"/>
            <p:cNvSpPr/>
            <p:nvPr/>
          </p:nvSpPr>
          <p:spPr>
            <a:xfrm>
              <a:off x="4673345" y="3440429"/>
              <a:ext cx="97790" cy="104139"/>
            </a:xfrm>
            <a:custGeom>
              <a:avLst/>
              <a:gdLst/>
              <a:ahLst/>
              <a:cxnLst/>
              <a:rect l="l" t="t" r="r" b="b"/>
              <a:pathLst>
                <a:path w="97789" h="104139">
                  <a:moveTo>
                    <a:pt x="48767" y="0"/>
                  </a:moveTo>
                  <a:lnTo>
                    <a:pt x="29789" y="4077"/>
                  </a:lnTo>
                  <a:lnTo>
                    <a:pt x="14287" y="15192"/>
                  </a:lnTo>
                  <a:lnTo>
                    <a:pt x="3833" y="31664"/>
                  </a:lnTo>
                  <a:lnTo>
                    <a:pt x="0" y="51816"/>
                  </a:lnTo>
                  <a:lnTo>
                    <a:pt x="3833" y="71967"/>
                  </a:lnTo>
                  <a:lnTo>
                    <a:pt x="14287" y="88439"/>
                  </a:lnTo>
                  <a:lnTo>
                    <a:pt x="29789" y="99554"/>
                  </a:lnTo>
                  <a:lnTo>
                    <a:pt x="48767" y="103632"/>
                  </a:lnTo>
                  <a:lnTo>
                    <a:pt x="67746" y="99554"/>
                  </a:lnTo>
                  <a:lnTo>
                    <a:pt x="83248" y="88439"/>
                  </a:lnTo>
                  <a:lnTo>
                    <a:pt x="93702" y="71967"/>
                  </a:lnTo>
                  <a:lnTo>
                    <a:pt x="97536" y="51816"/>
                  </a:lnTo>
                  <a:lnTo>
                    <a:pt x="93702" y="31664"/>
                  </a:lnTo>
                  <a:lnTo>
                    <a:pt x="83248" y="15192"/>
                  </a:lnTo>
                  <a:lnTo>
                    <a:pt x="67746" y="4077"/>
                  </a:lnTo>
                  <a:lnTo>
                    <a:pt x="48767" y="0"/>
                  </a:lnTo>
                  <a:close/>
                </a:path>
              </a:pathLst>
            </a:custGeom>
            <a:solidFill>
              <a:srgbClr val="006FC0"/>
            </a:solidFill>
          </p:spPr>
          <p:txBody>
            <a:bodyPr wrap="square" lIns="0" tIns="0" rIns="0" bIns="0" rtlCol="0"/>
            <a:lstStyle/>
            <a:p>
              <a:endParaRPr/>
            </a:p>
          </p:txBody>
        </p:sp>
        <p:sp>
          <p:nvSpPr>
            <p:cNvPr id="30" name="object 30"/>
            <p:cNvSpPr/>
            <p:nvPr/>
          </p:nvSpPr>
          <p:spPr>
            <a:xfrm>
              <a:off x="4673345" y="3440429"/>
              <a:ext cx="97790" cy="104139"/>
            </a:xfrm>
            <a:custGeom>
              <a:avLst/>
              <a:gdLst/>
              <a:ahLst/>
              <a:cxnLst/>
              <a:rect l="l" t="t" r="r" b="b"/>
              <a:pathLst>
                <a:path w="97789" h="104139">
                  <a:moveTo>
                    <a:pt x="0" y="51816"/>
                  </a:moveTo>
                  <a:lnTo>
                    <a:pt x="3833" y="31664"/>
                  </a:lnTo>
                  <a:lnTo>
                    <a:pt x="14287" y="15192"/>
                  </a:lnTo>
                  <a:lnTo>
                    <a:pt x="29789" y="4077"/>
                  </a:lnTo>
                  <a:lnTo>
                    <a:pt x="48767" y="0"/>
                  </a:lnTo>
                  <a:lnTo>
                    <a:pt x="67746" y="4077"/>
                  </a:lnTo>
                  <a:lnTo>
                    <a:pt x="83248" y="15192"/>
                  </a:lnTo>
                  <a:lnTo>
                    <a:pt x="93702" y="31664"/>
                  </a:lnTo>
                  <a:lnTo>
                    <a:pt x="97536" y="51816"/>
                  </a:lnTo>
                  <a:lnTo>
                    <a:pt x="93702" y="71967"/>
                  </a:lnTo>
                  <a:lnTo>
                    <a:pt x="83248" y="88439"/>
                  </a:lnTo>
                  <a:lnTo>
                    <a:pt x="67746" y="99554"/>
                  </a:lnTo>
                  <a:lnTo>
                    <a:pt x="48767" y="103632"/>
                  </a:lnTo>
                  <a:lnTo>
                    <a:pt x="29789" y="99554"/>
                  </a:lnTo>
                  <a:lnTo>
                    <a:pt x="14287" y="88439"/>
                  </a:lnTo>
                  <a:lnTo>
                    <a:pt x="3833" y="71967"/>
                  </a:lnTo>
                  <a:lnTo>
                    <a:pt x="0" y="51816"/>
                  </a:lnTo>
                  <a:close/>
                </a:path>
              </a:pathLst>
            </a:custGeom>
            <a:ln w="25400">
              <a:solidFill>
                <a:srgbClr val="000000"/>
              </a:solidFill>
            </a:ln>
          </p:spPr>
          <p:txBody>
            <a:bodyPr wrap="square" lIns="0" tIns="0" rIns="0" bIns="0" rtlCol="0"/>
            <a:lstStyle/>
            <a:p>
              <a:endParaRPr/>
            </a:p>
          </p:txBody>
        </p:sp>
        <p:pic>
          <p:nvPicPr>
            <p:cNvPr id="31" name="object 31"/>
            <p:cNvPicPr/>
            <p:nvPr/>
          </p:nvPicPr>
          <p:blipFill>
            <a:blip r:embed="rId2" cstate="print"/>
            <a:stretch>
              <a:fillRect/>
            </a:stretch>
          </p:blipFill>
          <p:spPr>
            <a:xfrm>
              <a:off x="5088889" y="3459733"/>
              <a:ext cx="122936" cy="129032"/>
            </a:xfrm>
            <a:prstGeom prst="rect">
              <a:avLst/>
            </a:prstGeom>
          </p:spPr>
        </p:pic>
        <p:pic>
          <p:nvPicPr>
            <p:cNvPr id="32" name="object 32"/>
            <p:cNvPicPr/>
            <p:nvPr/>
          </p:nvPicPr>
          <p:blipFill>
            <a:blip r:embed="rId2" cstate="print"/>
            <a:stretch>
              <a:fillRect/>
            </a:stretch>
          </p:blipFill>
          <p:spPr>
            <a:xfrm>
              <a:off x="4927345" y="3121405"/>
              <a:ext cx="122936" cy="129031"/>
            </a:xfrm>
            <a:prstGeom prst="rect">
              <a:avLst/>
            </a:prstGeom>
          </p:spPr>
        </p:pic>
        <p:pic>
          <p:nvPicPr>
            <p:cNvPr id="33" name="object 33"/>
            <p:cNvPicPr/>
            <p:nvPr/>
          </p:nvPicPr>
          <p:blipFill>
            <a:blip r:embed="rId3" cstate="print"/>
            <a:stretch>
              <a:fillRect/>
            </a:stretch>
          </p:blipFill>
          <p:spPr>
            <a:xfrm>
              <a:off x="5680201" y="3316477"/>
              <a:ext cx="124460" cy="129032"/>
            </a:xfrm>
            <a:prstGeom prst="rect">
              <a:avLst/>
            </a:prstGeom>
          </p:spPr>
        </p:pic>
        <p:pic>
          <p:nvPicPr>
            <p:cNvPr id="34" name="object 34"/>
            <p:cNvPicPr/>
            <p:nvPr/>
          </p:nvPicPr>
          <p:blipFill>
            <a:blip r:embed="rId2" cstate="print"/>
            <a:stretch>
              <a:fillRect/>
            </a:stretch>
          </p:blipFill>
          <p:spPr>
            <a:xfrm>
              <a:off x="5198617" y="2892805"/>
              <a:ext cx="122936" cy="129031"/>
            </a:xfrm>
            <a:prstGeom prst="rect">
              <a:avLst/>
            </a:prstGeom>
          </p:spPr>
        </p:pic>
        <p:sp>
          <p:nvSpPr>
            <p:cNvPr id="35" name="object 35"/>
            <p:cNvSpPr/>
            <p:nvPr/>
          </p:nvSpPr>
          <p:spPr>
            <a:xfrm>
              <a:off x="5382005" y="3268217"/>
              <a:ext cx="99060" cy="104139"/>
            </a:xfrm>
            <a:custGeom>
              <a:avLst/>
              <a:gdLst/>
              <a:ahLst/>
              <a:cxnLst/>
              <a:rect l="l" t="t" r="r" b="b"/>
              <a:pathLst>
                <a:path w="99060" h="104139">
                  <a:moveTo>
                    <a:pt x="49530" y="0"/>
                  </a:moveTo>
                  <a:lnTo>
                    <a:pt x="30271" y="4077"/>
                  </a:lnTo>
                  <a:lnTo>
                    <a:pt x="14525" y="15192"/>
                  </a:lnTo>
                  <a:lnTo>
                    <a:pt x="3899" y="31664"/>
                  </a:lnTo>
                  <a:lnTo>
                    <a:pt x="0" y="51815"/>
                  </a:lnTo>
                  <a:lnTo>
                    <a:pt x="3899" y="71967"/>
                  </a:lnTo>
                  <a:lnTo>
                    <a:pt x="14525" y="88439"/>
                  </a:lnTo>
                  <a:lnTo>
                    <a:pt x="30271" y="99554"/>
                  </a:lnTo>
                  <a:lnTo>
                    <a:pt x="49530" y="103631"/>
                  </a:lnTo>
                  <a:lnTo>
                    <a:pt x="68788" y="99554"/>
                  </a:lnTo>
                  <a:lnTo>
                    <a:pt x="84534" y="88439"/>
                  </a:lnTo>
                  <a:lnTo>
                    <a:pt x="95160" y="71967"/>
                  </a:lnTo>
                  <a:lnTo>
                    <a:pt x="99060" y="51815"/>
                  </a:lnTo>
                  <a:lnTo>
                    <a:pt x="95160" y="31664"/>
                  </a:lnTo>
                  <a:lnTo>
                    <a:pt x="84534" y="15192"/>
                  </a:lnTo>
                  <a:lnTo>
                    <a:pt x="68788" y="4077"/>
                  </a:lnTo>
                  <a:lnTo>
                    <a:pt x="49530" y="0"/>
                  </a:lnTo>
                  <a:close/>
                </a:path>
              </a:pathLst>
            </a:custGeom>
            <a:solidFill>
              <a:srgbClr val="006FC0"/>
            </a:solidFill>
          </p:spPr>
          <p:txBody>
            <a:bodyPr wrap="square" lIns="0" tIns="0" rIns="0" bIns="0" rtlCol="0"/>
            <a:lstStyle/>
            <a:p>
              <a:endParaRPr/>
            </a:p>
          </p:txBody>
        </p:sp>
        <p:sp>
          <p:nvSpPr>
            <p:cNvPr id="36" name="object 36"/>
            <p:cNvSpPr/>
            <p:nvPr/>
          </p:nvSpPr>
          <p:spPr>
            <a:xfrm>
              <a:off x="5382005" y="3268217"/>
              <a:ext cx="99060" cy="104139"/>
            </a:xfrm>
            <a:custGeom>
              <a:avLst/>
              <a:gdLst/>
              <a:ahLst/>
              <a:cxnLst/>
              <a:rect l="l" t="t" r="r" b="b"/>
              <a:pathLst>
                <a:path w="99060" h="104139">
                  <a:moveTo>
                    <a:pt x="0" y="51815"/>
                  </a:moveTo>
                  <a:lnTo>
                    <a:pt x="3899" y="31664"/>
                  </a:lnTo>
                  <a:lnTo>
                    <a:pt x="14525" y="15192"/>
                  </a:lnTo>
                  <a:lnTo>
                    <a:pt x="30271" y="4077"/>
                  </a:lnTo>
                  <a:lnTo>
                    <a:pt x="49530" y="0"/>
                  </a:lnTo>
                  <a:lnTo>
                    <a:pt x="68788" y="4077"/>
                  </a:lnTo>
                  <a:lnTo>
                    <a:pt x="84534" y="15192"/>
                  </a:lnTo>
                  <a:lnTo>
                    <a:pt x="95160" y="31664"/>
                  </a:lnTo>
                  <a:lnTo>
                    <a:pt x="99060" y="51815"/>
                  </a:lnTo>
                  <a:lnTo>
                    <a:pt x="95160" y="71967"/>
                  </a:lnTo>
                  <a:lnTo>
                    <a:pt x="84534" y="88439"/>
                  </a:lnTo>
                  <a:lnTo>
                    <a:pt x="68788" y="99554"/>
                  </a:lnTo>
                  <a:lnTo>
                    <a:pt x="49530" y="103631"/>
                  </a:lnTo>
                  <a:lnTo>
                    <a:pt x="30271" y="99554"/>
                  </a:lnTo>
                  <a:lnTo>
                    <a:pt x="14525" y="88439"/>
                  </a:lnTo>
                  <a:lnTo>
                    <a:pt x="3899" y="71967"/>
                  </a:lnTo>
                  <a:lnTo>
                    <a:pt x="0" y="51815"/>
                  </a:lnTo>
                  <a:close/>
                </a:path>
              </a:pathLst>
            </a:custGeom>
            <a:ln w="25400">
              <a:solidFill>
                <a:srgbClr val="000000"/>
              </a:solidFill>
            </a:ln>
          </p:spPr>
          <p:txBody>
            <a:bodyPr wrap="square" lIns="0" tIns="0" rIns="0" bIns="0" rtlCol="0"/>
            <a:lstStyle/>
            <a:p>
              <a:endParaRPr/>
            </a:p>
          </p:txBody>
        </p:sp>
        <p:pic>
          <p:nvPicPr>
            <p:cNvPr id="37" name="object 37"/>
            <p:cNvPicPr/>
            <p:nvPr/>
          </p:nvPicPr>
          <p:blipFill>
            <a:blip r:embed="rId4" cstate="print"/>
            <a:stretch>
              <a:fillRect/>
            </a:stretch>
          </p:blipFill>
          <p:spPr>
            <a:xfrm>
              <a:off x="5369305" y="2427986"/>
              <a:ext cx="122936" cy="129031"/>
            </a:xfrm>
            <a:prstGeom prst="rect">
              <a:avLst/>
            </a:prstGeom>
          </p:spPr>
        </p:pic>
        <p:sp>
          <p:nvSpPr>
            <p:cNvPr id="38" name="object 38"/>
            <p:cNvSpPr/>
            <p:nvPr/>
          </p:nvSpPr>
          <p:spPr>
            <a:xfrm>
              <a:off x="5842253" y="2870454"/>
              <a:ext cx="99060" cy="104139"/>
            </a:xfrm>
            <a:custGeom>
              <a:avLst/>
              <a:gdLst/>
              <a:ahLst/>
              <a:cxnLst/>
              <a:rect l="l" t="t" r="r" b="b"/>
              <a:pathLst>
                <a:path w="99060" h="104139">
                  <a:moveTo>
                    <a:pt x="49530" y="0"/>
                  </a:moveTo>
                  <a:lnTo>
                    <a:pt x="30271" y="4077"/>
                  </a:lnTo>
                  <a:lnTo>
                    <a:pt x="14525" y="15192"/>
                  </a:lnTo>
                  <a:lnTo>
                    <a:pt x="3899" y="31664"/>
                  </a:lnTo>
                  <a:lnTo>
                    <a:pt x="0" y="51815"/>
                  </a:lnTo>
                  <a:lnTo>
                    <a:pt x="3899" y="71967"/>
                  </a:lnTo>
                  <a:lnTo>
                    <a:pt x="14525" y="88439"/>
                  </a:lnTo>
                  <a:lnTo>
                    <a:pt x="30271" y="99554"/>
                  </a:lnTo>
                  <a:lnTo>
                    <a:pt x="49530" y="103631"/>
                  </a:lnTo>
                  <a:lnTo>
                    <a:pt x="68788" y="99554"/>
                  </a:lnTo>
                  <a:lnTo>
                    <a:pt x="84534" y="88439"/>
                  </a:lnTo>
                  <a:lnTo>
                    <a:pt x="95160" y="71967"/>
                  </a:lnTo>
                  <a:lnTo>
                    <a:pt x="99060" y="51815"/>
                  </a:lnTo>
                  <a:lnTo>
                    <a:pt x="95160" y="31664"/>
                  </a:lnTo>
                  <a:lnTo>
                    <a:pt x="84534" y="15192"/>
                  </a:lnTo>
                  <a:lnTo>
                    <a:pt x="68788" y="4077"/>
                  </a:lnTo>
                  <a:lnTo>
                    <a:pt x="49530" y="0"/>
                  </a:lnTo>
                  <a:close/>
                </a:path>
              </a:pathLst>
            </a:custGeom>
            <a:solidFill>
              <a:srgbClr val="006FC0"/>
            </a:solidFill>
          </p:spPr>
          <p:txBody>
            <a:bodyPr wrap="square" lIns="0" tIns="0" rIns="0" bIns="0" rtlCol="0"/>
            <a:lstStyle/>
            <a:p>
              <a:endParaRPr/>
            </a:p>
          </p:txBody>
        </p:sp>
        <p:sp>
          <p:nvSpPr>
            <p:cNvPr id="39" name="object 39"/>
            <p:cNvSpPr/>
            <p:nvPr/>
          </p:nvSpPr>
          <p:spPr>
            <a:xfrm>
              <a:off x="5842253" y="2870454"/>
              <a:ext cx="99060" cy="104139"/>
            </a:xfrm>
            <a:custGeom>
              <a:avLst/>
              <a:gdLst/>
              <a:ahLst/>
              <a:cxnLst/>
              <a:rect l="l" t="t" r="r" b="b"/>
              <a:pathLst>
                <a:path w="99060" h="104139">
                  <a:moveTo>
                    <a:pt x="0" y="51815"/>
                  </a:moveTo>
                  <a:lnTo>
                    <a:pt x="3899" y="31664"/>
                  </a:lnTo>
                  <a:lnTo>
                    <a:pt x="14525" y="15192"/>
                  </a:lnTo>
                  <a:lnTo>
                    <a:pt x="30271" y="4077"/>
                  </a:lnTo>
                  <a:lnTo>
                    <a:pt x="49530" y="0"/>
                  </a:lnTo>
                  <a:lnTo>
                    <a:pt x="68788" y="4077"/>
                  </a:lnTo>
                  <a:lnTo>
                    <a:pt x="84534" y="15192"/>
                  </a:lnTo>
                  <a:lnTo>
                    <a:pt x="95160" y="31664"/>
                  </a:lnTo>
                  <a:lnTo>
                    <a:pt x="99060" y="51815"/>
                  </a:lnTo>
                  <a:lnTo>
                    <a:pt x="95160" y="71967"/>
                  </a:lnTo>
                  <a:lnTo>
                    <a:pt x="84534" y="88439"/>
                  </a:lnTo>
                  <a:lnTo>
                    <a:pt x="68788" y="99554"/>
                  </a:lnTo>
                  <a:lnTo>
                    <a:pt x="49530" y="103631"/>
                  </a:lnTo>
                  <a:lnTo>
                    <a:pt x="30271" y="99554"/>
                  </a:lnTo>
                  <a:lnTo>
                    <a:pt x="14525" y="88439"/>
                  </a:lnTo>
                  <a:lnTo>
                    <a:pt x="3899" y="71967"/>
                  </a:lnTo>
                  <a:lnTo>
                    <a:pt x="0" y="51815"/>
                  </a:lnTo>
                  <a:close/>
                </a:path>
              </a:pathLst>
            </a:custGeom>
            <a:ln w="25400">
              <a:solidFill>
                <a:srgbClr val="000000"/>
              </a:solidFill>
            </a:ln>
          </p:spPr>
          <p:txBody>
            <a:bodyPr wrap="square" lIns="0" tIns="0" rIns="0" bIns="0" rtlCol="0"/>
            <a:lstStyle/>
            <a:p>
              <a:endParaRPr/>
            </a:p>
          </p:txBody>
        </p:sp>
        <p:sp>
          <p:nvSpPr>
            <p:cNvPr id="40" name="object 40"/>
            <p:cNvSpPr/>
            <p:nvPr/>
          </p:nvSpPr>
          <p:spPr>
            <a:xfrm>
              <a:off x="5543549" y="2733294"/>
              <a:ext cx="97790" cy="104139"/>
            </a:xfrm>
            <a:custGeom>
              <a:avLst/>
              <a:gdLst/>
              <a:ahLst/>
              <a:cxnLst/>
              <a:rect l="l" t="t" r="r" b="b"/>
              <a:pathLst>
                <a:path w="97789" h="104139">
                  <a:moveTo>
                    <a:pt x="48767" y="0"/>
                  </a:moveTo>
                  <a:lnTo>
                    <a:pt x="29789" y="4077"/>
                  </a:lnTo>
                  <a:lnTo>
                    <a:pt x="14287" y="15192"/>
                  </a:lnTo>
                  <a:lnTo>
                    <a:pt x="3833" y="31664"/>
                  </a:lnTo>
                  <a:lnTo>
                    <a:pt x="0" y="51816"/>
                  </a:lnTo>
                  <a:lnTo>
                    <a:pt x="3833" y="71967"/>
                  </a:lnTo>
                  <a:lnTo>
                    <a:pt x="14287" y="88439"/>
                  </a:lnTo>
                  <a:lnTo>
                    <a:pt x="29789" y="99554"/>
                  </a:lnTo>
                  <a:lnTo>
                    <a:pt x="48767" y="103631"/>
                  </a:lnTo>
                  <a:lnTo>
                    <a:pt x="67746" y="99554"/>
                  </a:lnTo>
                  <a:lnTo>
                    <a:pt x="83248" y="88439"/>
                  </a:lnTo>
                  <a:lnTo>
                    <a:pt x="93702" y="71967"/>
                  </a:lnTo>
                  <a:lnTo>
                    <a:pt x="97536" y="51816"/>
                  </a:lnTo>
                  <a:lnTo>
                    <a:pt x="93702" y="31664"/>
                  </a:lnTo>
                  <a:lnTo>
                    <a:pt x="83248" y="15192"/>
                  </a:lnTo>
                  <a:lnTo>
                    <a:pt x="67746" y="4077"/>
                  </a:lnTo>
                  <a:lnTo>
                    <a:pt x="48767" y="0"/>
                  </a:lnTo>
                  <a:close/>
                </a:path>
              </a:pathLst>
            </a:custGeom>
            <a:solidFill>
              <a:srgbClr val="006FC0"/>
            </a:solidFill>
          </p:spPr>
          <p:txBody>
            <a:bodyPr wrap="square" lIns="0" tIns="0" rIns="0" bIns="0" rtlCol="0"/>
            <a:lstStyle/>
            <a:p>
              <a:endParaRPr/>
            </a:p>
          </p:txBody>
        </p:sp>
        <p:sp>
          <p:nvSpPr>
            <p:cNvPr id="41" name="object 41"/>
            <p:cNvSpPr/>
            <p:nvPr/>
          </p:nvSpPr>
          <p:spPr>
            <a:xfrm>
              <a:off x="5543549" y="2733294"/>
              <a:ext cx="97790" cy="104139"/>
            </a:xfrm>
            <a:custGeom>
              <a:avLst/>
              <a:gdLst/>
              <a:ahLst/>
              <a:cxnLst/>
              <a:rect l="l" t="t" r="r" b="b"/>
              <a:pathLst>
                <a:path w="97789" h="104139">
                  <a:moveTo>
                    <a:pt x="0" y="51816"/>
                  </a:moveTo>
                  <a:lnTo>
                    <a:pt x="3833" y="31664"/>
                  </a:lnTo>
                  <a:lnTo>
                    <a:pt x="14287" y="15192"/>
                  </a:lnTo>
                  <a:lnTo>
                    <a:pt x="29789" y="4077"/>
                  </a:lnTo>
                  <a:lnTo>
                    <a:pt x="48767" y="0"/>
                  </a:lnTo>
                  <a:lnTo>
                    <a:pt x="67746" y="4077"/>
                  </a:lnTo>
                  <a:lnTo>
                    <a:pt x="83248" y="15192"/>
                  </a:lnTo>
                  <a:lnTo>
                    <a:pt x="93702" y="31664"/>
                  </a:lnTo>
                  <a:lnTo>
                    <a:pt x="97536" y="51816"/>
                  </a:lnTo>
                  <a:lnTo>
                    <a:pt x="93702" y="71967"/>
                  </a:lnTo>
                  <a:lnTo>
                    <a:pt x="83248" y="88439"/>
                  </a:lnTo>
                  <a:lnTo>
                    <a:pt x="67746" y="99554"/>
                  </a:lnTo>
                  <a:lnTo>
                    <a:pt x="48767" y="103631"/>
                  </a:lnTo>
                  <a:lnTo>
                    <a:pt x="29789" y="99554"/>
                  </a:lnTo>
                  <a:lnTo>
                    <a:pt x="14287" y="88439"/>
                  </a:lnTo>
                  <a:lnTo>
                    <a:pt x="3833" y="71967"/>
                  </a:lnTo>
                  <a:lnTo>
                    <a:pt x="0" y="51816"/>
                  </a:lnTo>
                  <a:close/>
                </a:path>
              </a:pathLst>
            </a:custGeom>
            <a:ln w="25400">
              <a:solidFill>
                <a:srgbClr val="000000"/>
              </a:solidFill>
            </a:ln>
          </p:spPr>
          <p:txBody>
            <a:bodyPr wrap="square" lIns="0" tIns="0" rIns="0" bIns="0" rtlCol="0"/>
            <a:lstStyle/>
            <a:p>
              <a:endParaRPr/>
            </a:p>
          </p:txBody>
        </p:sp>
        <p:sp>
          <p:nvSpPr>
            <p:cNvPr id="42" name="object 42"/>
            <p:cNvSpPr/>
            <p:nvPr/>
          </p:nvSpPr>
          <p:spPr>
            <a:xfrm>
              <a:off x="6134861" y="2588513"/>
              <a:ext cx="99060" cy="104139"/>
            </a:xfrm>
            <a:custGeom>
              <a:avLst/>
              <a:gdLst/>
              <a:ahLst/>
              <a:cxnLst/>
              <a:rect l="l" t="t" r="r" b="b"/>
              <a:pathLst>
                <a:path w="99060" h="104139">
                  <a:moveTo>
                    <a:pt x="49529" y="0"/>
                  </a:moveTo>
                  <a:lnTo>
                    <a:pt x="30271" y="4077"/>
                  </a:lnTo>
                  <a:lnTo>
                    <a:pt x="14525" y="15192"/>
                  </a:lnTo>
                  <a:lnTo>
                    <a:pt x="3899" y="31664"/>
                  </a:lnTo>
                  <a:lnTo>
                    <a:pt x="0" y="51816"/>
                  </a:lnTo>
                  <a:lnTo>
                    <a:pt x="3899" y="71967"/>
                  </a:lnTo>
                  <a:lnTo>
                    <a:pt x="14525" y="88439"/>
                  </a:lnTo>
                  <a:lnTo>
                    <a:pt x="30271" y="99554"/>
                  </a:lnTo>
                  <a:lnTo>
                    <a:pt x="49529" y="103631"/>
                  </a:lnTo>
                  <a:lnTo>
                    <a:pt x="68788" y="99554"/>
                  </a:lnTo>
                  <a:lnTo>
                    <a:pt x="84534" y="88439"/>
                  </a:lnTo>
                  <a:lnTo>
                    <a:pt x="95160" y="71967"/>
                  </a:lnTo>
                  <a:lnTo>
                    <a:pt x="99060" y="51816"/>
                  </a:lnTo>
                  <a:lnTo>
                    <a:pt x="95160" y="31664"/>
                  </a:lnTo>
                  <a:lnTo>
                    <a:pt x="84534" y="15192"/>
                  </a:lnTo>
                  <a:lnTo>
                    <a:pt x="68788" y="4077"/>
                  </a:lnTo>
                  <a:lnTo>
                    <a:pt x="49529" y="0"/>
                  </a:lnTo>
                  <a:close/>
                </a:path>
              </a:pathLst>
            </a:custGeom>
            <a:solidFill>
              <a:srgbClr val="006FC0"/>
            </a:solidFill>
          </p:spPr>
          <p:txBody>
            <a:bodyPr wrap="square" lIns="0" tIns="0" rIns="0" bIns="0" rtlCol="0"/>
            <a:lstStyle/>
            <a:p>
              <a:endParaRPr/>
            </a:p>
          </p:txBody>
        </p:sp>
        <p:sp>
          <p:nvSpPr>
            <p:cNvPr id="43" name="object 43"/>
            <p:cNvSpPr/>
            <p:nvPr/>
          </p:nvSpPr>
          <p:spPr>
            <a:xfrm>
              <a:off x="6134861" y="2588513"/>
              <a:ext cx="99060" cy="104139"/>
            </a:xfrm>
            <a:custGeom>
              <a:avLst/>
              <a:gdLst/>
              <a:ahLst/>
              <a:cxnLst/>
              <a:rect l="l" t="t" r="r" b="b"/>
              <a:pathLst>
                <a:path w="99060" h="104139">
                  <a:moveTo>
                    <a:pt x="0" y="51816"/>
                  </a:moveTo>
                  <a:lnTo>
                    <a:pt x="3899" y="31664"/>
                  </a:lnTo>
                  <a:lnTo>
                    <a:pt x="14525" y="15192"/>
                  </a:lnTo>
                  <a:lnTo>
                    <a:pt x="30271" y="4077"/>
                  </a:lnTo>
                  <a:lnTo>
                    <a:pt x="49529" y="0"/>
                  </a:lnTo>
                  <a:lnTo>
                    <a:pt x="68788" y="4077"/>
                  </a:lnTo>
                  <a:lnTo>
                    <a:pt x="84534" y="15192"/>
                  </a:lnTo>
                  <a:lnTo>
                    <a:pt x="95160" y="31664"/>
                  </a:lnTo>
                  <a:lnTo>
                    <a:pt x="99060" y="51816"/>
                  </a:lnTo>
                  <a:lnTo>
                    <a:pt x="95160" y="71967"/>
                  </a:lnTo>
                  <a:lnTo>
                    <a:pt x="84534" y="88439"/>
                  </a:lnTo>
                  <a:lnTo>
                    <a:pt x="68788" y="99554"/>
                  </a:lnTo>
                  <a:lnTo>
                    <a:pt x="49529" y="103631"/>
                  </a:lnTo>
                  <a:lnTo>
                    <a:pt x="30271" y="99554"/>
                  </a:lnTo>
                  <a:lnTo>
                    <a:pt x="14525" y="88439"/>
                  </a:lnTo>
                  <a:lnTo>
                    <a:pt x="3899" y="71967"/>
                  </a:lnTo>
                  <a:lnTo>
                    <a:pt x="0" y="51816"/>
                  </a:lnTo>
                  <a:close/>
                </a:path>
              </a:pathLst>
            </a:custGeom>
            <a:ln w="25400">
              <a:solidFill>
                <a:srgbClr val="000000"/>
              </a:solidFill>
            </a:ln>
          </p:spPr>
          <p:txBody>
            <a:bodyPr wrap="square" lIns="0" tIns="0" rIns="0" bIns="0" rtlCol="0"/>
            <a:lstStyle/>
            <a:p>
              <a:endParaRPr/>
            </a:p>
          </p:txBody>
        </p:sp>
        <p:pic>
          <p:nvPicPr>
            <p:cNvPr id="44" name="object 44"/>
            <p:cNvPicPr/>
            <p:nvPr/>
          </p:nvPicPr>
          <p:blipFill>
            <a:blip r:embed="rId4" cstate="print"/>
            <a:stretch>
              <a:fillRect/>
            </a:stretch>
          </p:blipFill>
          <p:spPr>
            <a:xfrm>
              <a:off x="5928613" y="2155189"/>
              <a:ext cx="122936" cy="129032"/>
            </a:xfrm>
            <a:prstGeom prst="rect">
              <a:avLst/>
            </a:prstGeom>
          </p:spPr>
        </p:pic>
        <p:pic>
          <p:nvPicPr>
            <p:cNvPr id="45" name="object 45"/>
            <p:cNvPicPr/>
            <p:nvPr/>
          </p:nvPicPr>
          <p:blipFill>
            <a:blip r:embed="rId3" cstate="print"/>
            <a:stretch>
              <a:fillRect/>
            </a:stretch>
          </p:blipFill>
          <p:spPr>
            <a:xfrm>
              <a:off x="5811265" y="2514853"/>
              <a:ext cx="124460" cy="129031"/>
            </a:xfrm>
            <a:prstGeom prst="rect">
              <a:avLst/>
            </a:prstGeom>
          </p:spPr>
        </p:pic>
        <p:pic>
          <p:nvPicPr>
            <p:cNvPr id="46" name="object 46"/>
            <p:cNvPicPr/>
            <p:nvPr/>
          </p:nvPicPr>
          <p:blipFill>
            <a:blip r:embed="rId4" cstate="print"/>
            <a:stretch>
              <a:fillRect/>
            </a:stretch>
          </p:blipFill>
          <p:spPr>
            <a:xfrm>
              <a:off x="6099301" y="1688845"/>
              <a:ext cx="122936" cy="129031"/>
            </a:xfrm>
            <a:prstGeom prst="rect">
              <a:avLst/>
            </a:prstGeom>
          </p:spPr>
        </p:pic>
        <p:pic>
          <p:nvPicPr>
            <p:cNvPr id="47" name="object 47"/>
            <p:cNvPicPr/>
            <p:nvPr/>
          </p:nvPicPr>
          <p:blipFill>
            <a:blip r:embed="rId3" cstate="print"/>
            <a:stretch>
              <a:fillRect/>
            </a:stretch>
          </p:blipFill>
          <p:spPr>
            <a:xfrm>
              <a:off x="6559549" y="2118613"/>
              <a:ext cx="124459" cy="129031"/>
            </a:xfrm>
            <a:prstGeom prst="rect">
              <a:avLst/>
            </a:prstGeom>
          </p:spPr>
        </p:pic>
        <p:pic>
          <p:nvPicPr>
            <p:cNvPr id="48" name="object 48"/>
            <p:cNvPicPr/>
            <p:nvPr/>
          </p:nvPicPr>
          <p:blipFill>
            <a:blip r:embed="rId5" cstate="print"/>
            <a:stretch>
              <a:fillRect/>
            </a:stretch>
          </p:blipFill>
          <p:spPr>
            <a:xfrm>
              <a:off x="4369561" y="2815082"/>
              <a:ext cx="122936" cy="129031"/>
            </a:xfrm>
            <a:prstGeom prst="rect">
              <a:avLst/>
            </a:prstGeom>
          </p:spPr>
        </p:pic>
        <p:pic>
          <p:nvPicPr>
            <p:cNvPr id="49" name="object 49"/>
            <p:cNvPicPr/>
            <p:nvPr/>
          </p:nvPicPr>
          <p:blipFill>
            <a:blip r:embed="rId6" cstate="print"/>
            <a:stretch>
              <a:fillRect/>
            </a:stretch>
          </p:blipFill>
          <p:spPr>
            <a:xfrm>
              <a:off x="4797805" y="2848610"/>
              <a:ext cx="124460" cy="129031"/>
            </a:xfrm>
            <a:prstGeom prst="rect">
              <a:avLst/>
            </a:prstGeom>
          </p:spPr>
        </p:pic>
        <p:pic>
          <p:nvPicPr>
            <p:cNvPr id="50" name="object 50"/>
            <p:cNvPicPr/>
            <p:nvPr/>
          </p:nvPicPr>
          <p:blipFill>
            <a:blip r:embed="rId6" cstate="print"/>
            <a:stretch>
              <a:fillRect/>
            </a:stretch>
          </p:blipFill>
          <p:spPr>
            <a:xfrm>
              <a:off x="4636261" y="2508757"/>
              <a:ext cx="124460" cy="129031"/>
            </a:xfrm>
            <a:prstGeom prst="rect">
              <a:avLst/>
            </a:prstGeom>
          </p:spPr>
        </p:pic>
        <p:sp>
          <p:nvSpPr>
            <p:cNvPr id="51" name="object 51"/>
            <p:cNvSpPr/>
            <p:nvPr/>
          </p:nvSpPr>
          <p:spPr>
            <a:xfrm>
              <a:off x="5403341" y="2716529"/>
              <a:ext cx="97790" cy="104139"/>
            </a:xfrm>
            <a:custGeom>
              <a:avLst/>
              <a:gdLst/>
              <a:ahLst/>
              <a:cxnLst/>
              <a:rect l="l" t="t" r="r" b="b"/>
              <a:pathLst>
                <a:path w="97789" h="104139">
                  <a:moveTo>
                    <a:pt x="48768" y="0"/>
                  </a:moveTo>
                  <a:lnTo>
                    <a:pt x="29789" y="4077"/>
                  </a:lnTo>
                  <a:lnTo>
                    <a:pt x="14287" y="15192"/>
                  </a:lnTo>
                  <a:lnTo>
                    <a:pt x="3833" y="31664"/>
                  </a:lnTo>
                  <a:lnTo>
                    <a:pt x="0" y="51815"/>
                  </a:lnTo>
                  <a:lnTo>
                    <a:pt x="3833" y="71967"/>
                  </a:lnTo>
                  <a:lnTo>
                    <a:pt x="14287" y="88439"/>
                  </a:lnTo>
                  <a:lnTo>
                    <a:pt x="29789" y="99554"/>
                  </a:lnTo>
                  <a:lnTo>
                    <a:pt x="48768" y="103631"/>
                  </a:lnTo>
                  <a:lnTo>
                    <a:pt x="67746" y="99554"/>
                  </a:lnTo>
                  <a:lnTo>
                    <a:pt x="83248" y="88439"/>
                  </a:lnTo>
                  <a:lnTo>
                    <a:pt x="93702" y="71967"/>
                  </a:lnTo>
                  <a:lnTo>
                    <a:pt x="97536" y="51815"/>
                  </a:lnTo>
                  <a:lnTo>
                    <a:pt x="93702" y="31664"/>
                  </a:lnTo>
                  <a:lnTo>
                    <a:pt x="83248" y="15192"/>
                  </a:lnTo>
                  <a:lnTo>
                    <a:pt x="67746" y="4077"/>
                  </a:lnTo>
                  <a:lnTo>
                    <a:pt x="48768" y="0"/>
                  </a:lnTo>
                  <a:close/>
                </a:path>
              </a:pathLst>
            </a:custGeom>
            <a:solidFill>
              <a:srgbClr val="8AAB42"/>
            </a:solidFill>
          </p:spPr>
          <p:txBody>
            <a:bodyPr wrap="square" lIns="0" tIns="0" rIns="0" bIns="0" rtlCol="0"/>
            <a:lstStyle/>
            <a:p>
              <a:endParaRPr/>
            </a:p>
          </p:txBody>
        </p:sp>
        <p:sp>
          <p:nvSpPr>
            <p:cNvPr id="52" name="object 52"/>
            <p:cNvSpPr/>
            <p:nvPr/>
          </p:nvSpPr>
          <p:spPr>
            <a:xfrm>
              <a:off x="5403341" y="2716529"/>
              <a:ext cx="97790" cy="104139"/>
            </a:xfrm>
            <a:custGeom>
              <a:avLst/>
              <a:gdLst/>
              <a:ahLst/>
              <a:cxnLst/>
              <a:rect l="l" t="t" r="r" b="b"/>
              <a:pathLst>
                <a:path w="97789" h="104139">
                  <a:moveTo>
                    <a:pt x="0" y="51815"/>
                  </a:moveTo>
                  <a:lnTo>
                    <a:pt x="3833" y="31664"/>
                  </a:lnTo>
                  <a:lnTo>
                    <a:pt x="14287" y="15192"/>
                  </a:lnTo>
                  <a:lnTo>
                    <a:pt x="29789" y="4077"/>
                  </a:lnTo>
                  <a:lnTo>
                    <a:pt x="48768" y="0"/>
                  </a:lnTo>
                  <a:lnTo>
                    <a:pt x="67746" y="4077"/>
                  </a:lnTo>
                  <a:lnTo>
                    <a:pt x="83248" y="15192"/>
                  </a:lnTo>
                  <a:lnTo>
                    <a:pt x="93702" y="31664"/>
                  </a:lnTo>
                  <a:lnTo>
                    <a:pt x="97536" y="51815"/>
                  </a:lnTo>
                  <a:lnTo>
                    <a:pt x="93702" y="71967"/>
                  </a:lnTo>
                  <a:lnTo>
                    <a:pt x="83248" y="88439"/>
                  </a:lnTo>
                  <a:lnTo>
                    <a:pt x="67746" y="99554"/>
                  </a:lnTo>
                  <a:lnTo>
                    <a:pt x="48768" y="103631"/>
                  </a:lnTo>
                  <a:lnTo>
                    <a:pt x="29789" y="99554"/>
                  </a:lnTo>
                  <a:lnTo>
                    <a:pt x="14287" y="88439"/>
                  </a:lnTo>
                  <a:lnTo>
                    <a:pt x="3833" y="71967"/>
                  </a:lnTo>
                  <a:lnTo>
                    <a:pt x="0" y="51815"/>
                  </a:lnTo>
                  <a:close/>
                </a:path>
              </a:pathLst>
            </a:custGeom>
            <a:ln w="25400">
              <a:solidFill>
                <a:srgbClr val="000000"/>
              </a:solidFill>
            </a:ln>
          </p:spPr>
          <p:txBody>
            <a:bodyPr wrap="square" lIns="0" tIns="0" rIns="0" bIns="0" rtlCol="0"/>
            <a:lstStyle/>
            <a:p>
              <a:endParaRPr/>
            </a:p>
          </p:txBody>
        </p:sp>
        <p:pic>
          <p:nvPicPr>
            <p:cNvPr id="53" name="object 53"/>
            <p:cNvPicPr/>
            <p:nvPr/>
          </p:nvPicPr>
          <p:blipFill>
            <a:blip r:embed="rId6" cstate="print"/>
            <a:stretch>
              <a:fillRect/>
            </a:stretch>
          </p:blipFill>
          <p:spPr>
            <a:xfrm>
              <a:off x="4907533" y="2281681"/>
              <a:ext cx="124460" cy="129031"/>
            </a:xfrm>
            <a:prstGeom prst="rect">
              <a:avLst/>
            </a:prstGeom>
          </p:spPr>
        </p:pic>
        <p:pic>
          <p:nvPicPr>
            <p:cNvPr id="54" name="object 54"/>
            <p:cNvPicPr/>
            <p:nvPr/>
          </p:nvPicPr>
          <p:blipFill>
            <a:blip r:embed="rId7" cstate="print"/>
            <a:stretch>
              <a:fillRect/>
            </a:stretch>
          </p:blipFill>
          <p:spPr>
            <a:xfrm>
              <a:off x="5079745" y="2642869"/>
              <a:ext cx="122936" cy="129031"/>
            </a:xfrm>
            <a:prstGeom prst="rect">
              <a:avLst/>
            </a:prstGeom>
          </p:spPr>
        </p:pic>
        <p:pic>
          <p:nvPicPr>
            <p:cNvPr id="55" name="object 55"/>
            <p:cNvPicPr/>
            <p:nvPr/>
          </p:nvPicPr>
          <p:blipFill>
            <a:blip r:embed="rId5" cstate="print"/>
            <a:stretch>
              <a:fillRect/>
            </a:stretch>
          </p:blipFill>
          <p:spPr>
            <a:xfrm>
              <a:off x="5078221" y="1815337"/>
              <a:ext cx="122936" cy="129031"/>
            </a:xfrm>
            <a:prstGeom prst="rect">
              <a:avLst/>
            </a:prstGeom>
          </p:spPr>
        </p:pic>
        <p:pic>
          <p:nvPicPr>
            <p:cNvPr id="56" name="object 56"/>
            <p:cNvPicPr/>
            <p:nvPr/>
          </p:nvPicPr>
          <p:blipFill>
            <a:blip r:embed="rId8" cstate="print"/>
            <a:stretch>
              <a:fillRect/>
            </a:stretch>
          </p:blipFill>
          <p:spPr>
            <a:xfrm>
              <a:off x="5539993" y="2245105"/>
              <a:ext cx="122935" cy="129031"/>
            </a:xfrm>
            <a:prstGeom prst="rect">
              <a:avLst/>
            </a:prstGeom>
          </p:spPr>
        </p:pic>
        <p:pic>
          <p:nvPicPr>
            <p:cNvPr id="57" name="object 57"/>
            <p:cNvPicPr/>
            <p:nvPr/>
          </p:nvPicPr>
          <p:blipFill>
            <a:blip r:embed="rId7" cstate="print"/>
            <a:stretch>
              <a:fillRect/>
            </a:stretch>
          </p:blipFill>
          <p:spPr>
            <a:xfrm>
              <a:off x="5241289" y="2107945"/>
              <a:ext cx="122936" cy="129031"/>
            </a:xfrm>
            <a:prstGeom prst="rect">
              <a:avLst/>
            </a:prstGeom>
          </p:spPr>
        </p:pic>
        <p:pic>
          <p:nvPicPr>
            <p:cNvPr id="58" name="object 58"/>
            <p:cNvPicPr/>
            <p:nvPr/>
          </p:nvPicPr>
          <p:blipFill>
            <a:blip r:embed="rId5" cstate="print"/>
            <a:stretch>
              <a:fillRect/>
            </a:stretch>
          </p:blipFill>
          <p:spPr>
            <a:xfrm>
              <a:off x="5832601" y="1963165"/>
              <a:ext cx="122936" cy="129031"/>
            </a:xfrm>
            <a:prstGeom prst="rect">
              <a:avLst/>
            </a:prstGeom>
          </p:spPr>
        </p:pic>
        <p:pic>
          <p:nvPicPr>
            <p:cNvPr id="59" name="object 59"/>
            <p:cNvPicPr/>
            <p:nvPr/>
          </p:nvPicPr>
          <p:blipFill>
            <a:blip r:embed="rId9" cstate="print"/>
            <a:stretch>
              <a:fillRect/>
            </a:stretch>
          </p:blipFill>
          <p:spPr>
            <a:xfrm>
              <a:off x="5637529" y="1542541"/>
              <a:ext cx="124460" cy="129032"/>
            </a:xfrm>
            <a:prstGeom prst="rect">
              <a:avLst/>
            </a:prstGeom>
          </p:spPr>
        </p:pic>
        <p:pic>
          <p:nvPicPr>
            <p:cNvPr id="60" name="object 60"/>
            <p:cNvPicPr/>
            <p:nvPr/>
          </p:nvPicPr>
          <p:blipFill>
            <a:blip r:embed="rId8" cstate="print"/>
            <a:stretch>
              <a:fillRect/>
            </a:stretch>
          </p:blipFill>
          <p:spPr>
            <a:xfrm>
              <a:off x="5521705" y="1902205"/>
              <a:ext cx="122936" cy="129031"/>
            </a:xfrm>
            <a:prstGeom prst="rect">
              <a:avLst/>
            </a:prstGeom>
          </p:spPr>
        </p:pic>
        <p:pic>
          <p:nvPicPr>
            <p:cNvPr id="61" name="object 61"/>
            <p:cNvPicPr/>
            <p:nvPr/>
          </p:nvPicPr>
          <p:blipFill>
            <a:blip r:embed="rId7" cstate="print"/>
            <a:stretch>
              <a:fillRect/>
            </a:stretch>
          </p:blipFill>
          <p:spPr>
            <a:xfrm>
              <a:off x="6269989" y="1507489"/>
              <a:ext cx="122936" cy="129032"/>
            </a:xfrm>
            <a:prstGeom prst="rect">
              <a:avLst/>
            </a:prstGeom>
          </p:spPr>
        </p:pic>
        <p:pic>
          <p:nvPicPr>
            <p:cNvPr id="62" name="object 62"/>
            <p:cNvPicPr/>
            <p:nvPr/>
          </p:nvPicPr>
          <p:blipFill>
            <a:blip r:embed="rId10" cstate="print"/>
            <a:stretch>
              <a:fillRect/>
            </a:stretch>
          </p:blipFill>
          <p:spPr>
            <a:xfrm>
              <a:off x="4294885" y="3857497"/>
              <a:ext cx="122936" cy="129032"/>
            </a:xfrm>
            <a:prstGeom prst="rect">
              <a:avLst/>
            </a:prstGeom>
          </p:spPr>
        </p:pic>
        <p:pic>
          <p:nvPicPr>
            <p:cNvPr id="63" name="object 63"/>
            <p:cNvPicPr/>
            <p:nvPr/>
          </p:nvPicPr>
          <p:blipFill>
            <a:blip r:embed="rId10" cstate="print"/>
            <a:stretch>
              <a:fillRect/>
            </a:stretch>
          </p:blipFill>
          <p:spPr>
            <a:xfrm>
              <a:off x="4724653" y="3891025"/>
              <a:ext cx="122936" cy="129032"/>
            </a:xfrm>
            <a:prstGeom prst="rect">
              <a:avLst/>
            </a:prstGeom>
          </p:spPr>
        </p:pic>
        <p:sp>
          <p:nvSpPr>
            <p:cNvPr id="64" name="object 64"/>
            <p:cNvSpPr/>
            <p:nvPr/>
          </p:nvSpPr>
          <p:spPr>
            <a:xfrm>
              <a:off x="4574285" y="3563873"/>
              <a:ext cx="99060" cy="104139"/>
            </a:xfrm>
            <a:custGeom>
              <a:avLst/>
              <a:gdLst/>
              <a:ahLst/>
              <a:cxnLst/>
              <a:rect l="l" t="t" r="r" b="b"/>
              <a:pathLst>
                <a:path w="99060" h="104139">
                  <a:moveTo>
                    <a:pt x="49529" y="0"/>
                  </a:moveTo>
                  <a:lnTo>
                    <a:pt x="30271" y="4077"/>
                  </a:lnTo>
                  <a:lnTo>
                    <a:pt x="14525" y="15192"/>
                  </a:lnTo>
                  <a:lnTo>
                    <a:pt x="3899" y="31664"/>
                  </a:lnTo>
                  <a:lnTo>
                    <a:pt x="0" y="51815"/>
                  </a:lnTo>
                  <a:lnTo>
                    <a:pt x="3899" y="71967"/>
                  </a:lnTo>
                  <a:lnTo>
                    <a:pt x="14525" y="88439"/>
                  </a:lnTo>
                  <a:lnTo>
                    <a:pt x="30271" y="99554"/>
                  </a:lnTo>
                  <a:lnTo>
                    <a:pt x="49529" y="103631"/>
                  </a:lnTo>
                  <a:lnTo>
                    <a:pt x="68788" y="99554"/>
                  </a:lnTo>
                  <a:lnTo>
                    <a:pt x="84534" y="88439"/>
                  </a:lnTo>
                  <a:lnTo>
                    <a:pt x="95160" y="71967"/>
                  </a:lnTo>
                  <a:lnTo>
                    <a:pt x="99060" y="51815"/>
                  </a:lnTo>
                  <a:lnTo>
                    <a:pt x="95160" y="31664"/>
                  </a:lnTo>
                  <a:lnTo>
                    <a:pt x="84534" y="15192"/>
                  </a:lnTo>
                  <a:lnTo>
                    <a:pt x="68788" y="4077"/>
                  </a:lnTo>
                  <a:lnTo>
                    <a:pt x="49529" y="0"/>
                  </a:lnTo>
                  <a:close/>
                </a:path>
              </a:pathLst>
            </a:custGeom>
            <a:solidFill>
              <a:srgbClr val="FF0000"/>
            </a:solidFill>
          </p:spPr>
          <p:txBody>
            <a:bodyPr wrap="square" lIns="0" tIns="0" rIns="0" bIns="0" rtlCol="0"/>
            <a:lstStyle/>
            <a:p>
              <a:endParaRPr/>
            </a:p>
          </p:txBody>
        </p:sp>
        <p:sp>
          <p:nvSpPr>
            <p:cNvPr id="65" name="object 65"/>
            <p:cNvSpPr/>
            <p:nvPr/>
          </p:nvSpPr>
          <p:spPr>
            <a:xfrm>
              <a:off x="4574285" y="3563873"/>
              <a:ext cx="99060" cy="104139"/>
            </a:xfrm>
            <a:custGeom>
              <a:avLst/>
              <a:gdLst/>
              <a:ahLst/>
              <a:cxnLst/>
              <a:rect l="l" t="t" r="r" b="b"/>
              <a:pathLst>
                <a:path w="99060" h="104139">
                  <a:moveTo>
                    <a:pt x="0" y="51815"/>
                  </a:moveTo>
                  <a:lnTo>
                    <a:pt x="3899" y="31664"/>
                  </a:lnTo>
                  <a:lnTo>
                    <a:pt x="14525" y="15192"/>
                  </a:lnTo>
                  <a:lnTo>
                    <a:pt x="30271" y="4077"/>
                  </a:lnTo>
                  <a:lnTo>
                    <a:pt x="49529" y="0"/>
                  </a:lnTo>
                  <a:lnTo>
                    <a:pt x="68788" y="4077"/>
                  </a:lnTo>
                  <a:lnTo>
                    <a:pt x="84534" y="15192"/>
                  </a:lnTo>
                  <a:lnTo>
                    <a:pt x="95160" y="31664"/>
                  </a:lnTo>
                  <a:lnTo>
                    <a:pt x="99060" y="51815"/>
                  </a:lnTo>
                  <a:lnTo>
                    <a:pt x="95160" y="71967"/>
                  </a:lnTo>
                  <a:lnTo>
                    <a:pt x="84534" y="88439"/>
                  </a:lnTo>
                  <a:lnTo>
                    <a:pt x="68788" y="99554"/>
                  </a:lnTo>
                  <a:lnTo>
                    <a:pt x="49529" y="103631"/>
                  </a:lnTo>
                  <a:lnTo>
                    <a:pt x="30271" y="99554"/>
                  </a:lnTo>
                  <a:lnTo>
                    <a:pt x="14525" y="88439"/>
                  </a:lnTo>
                  <a:lnTo>
                    <a:pt x="3899" y="71967"/>
                  </a:lnTo>
                  <a:lnTo>
                    <a:pt x="0" y="51815"/>
                  </a:lnTo>
                  <a:close/>
                </a:path>
              </a:pathLst>
            </a:custGeom>
            <a:ln w="25400">
              <a:solidFill>
                <a:srgbClr val="000000"/>
              </a:solidFill>
            </a:ln>
          </p:spPr>
          <p:txBody>
            <a:bodyPr wrap="square" lIns="0" tIns="0" rIns="0" bIns="0" rtlCol="0"/>
            <a:lstStyle/>
            <a:p>
              <a:endParaRPr/>
            </a:p>
          </p:txBody>
        </p:sp>
        <p:pic>
          <p:nvPicPr>
            <p:cNvPr id="66" name="object 66"/>
            <p:cNvPicPr/>
            <p:nvPr/>
          </p:nvPicPr>
          <p:blipFill>
            <a:blip r:embed="rId11" cstate="print"/>
            <a:stretch>
              <a:fillRect/>
            </a:stretch>
          </p:blipFill>
          <p:spPr>
            <a:xfrm>
              <a:off x="5315965" y="3746245"/>
              <a:ext cx="122936" cy="129031"/>
            </a:xfrm>
            <a:prstGeom prst="rect">
              <a:avLst/>
            </a:prstGeom>
          </p:spPr>
        </p:pic>
        <p:pic>
          <p:nvPicPr>
            <p:cNvPr id="67" name="object 67"/>
            <p:cNvPicPr/>
            <p:nvPr/>
          </p:nvPicPr>
          <p:blipFill>
            <a:blip r:embed="rId12" cstate="print"/>
            <a:stretch>
              <a:fillRect/>
            </a:stretch>
          </p:blipFill>
          <p:spPr>
            <a:xfrm>
              <a:off x="4832857" y="3324097"/>
              <a:ext cx="124459" cy="129031"/>
            </a:xfrm>
            <a:prstGeom prst="rect">
              <a:avLst/>
            </a:prstGeom>
          </p:spPr>
        </p:pic>
        <p:pic>
          <p:nvPicPr>
            <p:cNvPr id="68" name="object 68"/>
            <p:cNvPicPr/>
            <p:nvPr/>
          </p:nvPicPr>
          <p:blipFill>
            <a:blip r:embed="rId11" cstate="print"/>
            <a:stretch>
              <a:fillRect/>
            </a:stretch>
          </p:blipFill>
          <p:spPr>
            <a:xfrm>
              <a:off x="5005069" y="3685285"/>
              <a:ext cx="122935" cy="129031"/>
            </a:xfrm>
            <a:prstGeom prst="rect">
              <a:avLst/>
            </a:prstGeom>
          </p:spPr>
        </p:pic>
        <p:pic>
          <p:nvPicPr>
            <p:cNvPr id="69" name="object 69"/>
            <p:cNvPicPr/>
            <p:nvPr/>
          </p:nvPicPr>
          <p:blipFill>
            <a:blip r:embed="rId12" cstate="print"/>
            <a:stretch>
              <a:fillRect/>
            </a:stretch>
          </p:blipFill>
          <p:spPr>
            <a:xfrm>
              <a:off x="5003545" y="2857754"/>
              <a:ext cx="124459" cy="129031"/>
            </a:xfrm>
            <a:prstGeom prst="rect">
              <a:avLst/>
            </a:prstGeom>
          </p:spPr>
        </p:pic>
        <p:sp>
          <p:nvSpPr>
            <p:cNvPr id="70" name="object 70"/>
            <p:cNvSpPr/>
            <p:nvPr/>
          </p:nvSpPr>
          <p:spPr>
            <a:xfrm>
              <a:off x="5478017" y="3301745"/>
              <a:ext cx="97790" cy="102235"/>
            </a:xfrm>
            <a:custGeom>
              <a:avLst/>
              <a:gdLst/>
              <a:ahLst/>
              <a:cxnLst/>
              <a:rect l="l" t="t" r="r" b="b"/>
              <a:pathLst>
                <a:path w="97789" h="102235">
                  <a:moveTo>
                    <a:pt x="48768" y="0"/>
                  </a:moveTo>
                  <a:lnTo>
                    <a:pt x="29789" y="4012"/>
                  </a:lnTo>
                  <a:lnTo>
                    <a:pt x="14287" y="14954"/>
                  </a:lnTo>
                  <a:lnTo>
                    <a:pt x="3833" y="31182"/>
                  </a:lnTo>
                  <a:lnTo>
                    <a:pt x="0" y="51053"/>
                  </a:lnTo>
                  <a:lnTo>
                    <a:pt x="3833" y="70925"/>
                  </a:lnTo>
                  <a:lnTo>
                    <a:pt x="14287" y="87153"/>
                  </a:lnTo>
                  <a:lnTo>
                    <a:pt x="29789" y="98095"/>
                  </a:lnTo>
                  <a:lnTo>
                    <a:pt x="48768" y="102107"/>
                  </a:lnTo>
                  <a:lnTo>
                    <a:pt x="67746" y="98095"/>
                  </a:lnTo>
                  <a:lnTo>
                    <a:pt x="83248" y="87153"/>
                  </a:lnTo>
                  <a:lnTo>
                    <a:pt x="93702" y="70925"/>
                  </a:lnTo>
                  <a:lnTo>
                    <a:pt x="97536" y="51053"/>
                  </a:lnTo>
                  <a:lnTo>
                    <a:pt x="93702" y="31182"/>
                  </a:lnTo>
                  <a:lnTo>
                    <a:pt x="83248" y="14954"/>
                  </a:lnTo>
                  <a:lnTo>
                    <a:pt x="67746" y="4012"/>
                  </a:lnTo>
                  <a:lnTo>
                    <a:pt x="48768" y="0"/>
                  </a:lnTo>
                  <a:close/>
                </a:path>
              </a:pathLst>
            </a:custGeom>
            <a:solidFill>
              <a:srgbClr val="FF0000"/>
            </a:solidFill>
          </p:spPr>
          <p:txBody>
            <a:bodyPr wrap="square" lIns="0" tIns="0" rIns="0" bIns="0" rtlCol="0"/>
            <a:lstStyle/>
            <a:p>
              <a:endParaRPr/>
            </a:p>
          </p:txBody>
        </p:sp>
        <p:sp>
          <p:nvSpPr>
            <p:cNvPr id="71" name="object 71"/>
            <p:cNvSpPr/>
            <p:nvPr/>
          </p:nvSpPr>
          <p:spPr>
            <a:xfrm>
              <a:off x="5478017" y="3301745"/>
              <a:ext cx="97790" cy="102235"/>
            </a:xfrm>
            <a:custGeom>
              <a:avLst/>
              <a:gdLst/>
              <a:ahLst/>
              <a:cxnLst/>
              <a:rect l="l" t="t" r="r" b="b"/>
              <a:pathLst>
                <a:path w="97789" h="102235">
                  <a:moveTo>
                    <a:pt x="0" y="51053"/>
                  </a:moveTo>
                  <a:lnTo>
                    <a:pt x="3833" y="31182"/>
                  </a:lnTo>
                  <a:lnTo>
                    <a:pt x="14287" y="14954"/>
                  </a:lnTo>
                  <a:lnTo>
                    <a:pt x="29789" y="4012"/>
                  </a:lnTo>
                  <a:lnTo>
                    <a:pt x="48768" y="0"/>
                  </a:lnTo>
                  <a:lnTo>
                    <a:pt x="67746" y="4012"/>
                  </a:lnTo>
                  <a:lnTo>
                    <a:pt x="83248" y="14954"/>
                  </a:lnTo>
                  <a:lnTo>
                    <a:pt x="93702" y="31182"/>
                  </a:lnTo>
                  <a:lnTo>
                    <a:pt x="97536" y="51053"/>
                  </a:lnTo>
                  <a:lnTo>
                    <a:pt x="93702" y="70925"/>
                  </a:lnTo>
                  <a:lnTo>
                    <a:pt x="83248" y="87153"/>
                  </a:lnTo>
                  <a:lnTo>
                    <a:pt x="67746" y="98095"/>
                  </a:lnTo>
                  <a:lnTo>
                    <a:pt x="48768" y="102107"/>
                  </a:lnTo>
                  <a:lnTo>
                    <a:pt x="29789" y="98095"/>
                  </a:lnTo>
                  <a:lnTo>
                    <a:pt x="14287" y="87153"/>
                  </a:lnTo>
                  <a:lnTo>
                    <a:pt x="3833" y="70925"/>
                  </a:lnTo>
                  <a:lnTo>
                    <a:pt x="0" y="51053"/>
                  </a:lnTo>
                  <a:close/>
                </a:path>
              </a:pathLst>
            </a:custGeom>
            <a:ln w="25400">
              <a:solidFill>
                <a:srgbClr val="000000"/>
              </a:solidFill>
            </a:ln>
          </p:spPr>
          <p:txBody>
            <a:bodyPr wrap="square" lIns="0" tIns="0" rIns="0" bIns="0" rtlCol="0"/>
            <a:lstStyle/>
            <a:p>
              <a:endParaRPr/>
            </a:p>
          </p:txBody>
        </p:sp>
        <p:pic>
          <p:nvPicPr>
            <p:cNvPr id="72" name="object 72"/>
            <p:cNvPicPr/>
            <p:nvPr/>
          </p:nvPicPr>
          <p:blipFill>
            <a:blip r:embed="rId13" cstate="print"/>
            <a:stretch>
              <a:fillRect/>
            </a:stretch>
          </p:blipFill>
          <p:spPr>
            <a:xfrm>
              <a:off x="5166613" y="3150361"/>
              <a:ext cx="122936" cy="129031"/>
            </a:xfrm>
            <a:prstGeom prst="rect">
              <a:avLst/>
            </a:prstGeom>
          </p:spPr>
        </p:pic>
        <p:sp>
          <p:nvSpPr>
            <p:cNvPr id="73" name="object 73"/>
            <p:cNvSpPr/>
            <p:nvPr/>
          </p:nvSpPr>
          <p:spPr>
            <a:xfrm>
              <a:off x="5770625" y="3018282"/>
              <a:ext cx="97790" cy="104139"/>
            </a:xfrm>
            <a:custGeom>
              <a:avLst/>
              <a:gdLst/>
              <a:ahLst/>
              <a:cxnLst/>
              <a:rect l="l" t="t" r="r" b="b"/>
              <a:pathLst>
                <a:path w="97789" h="104139">
                  <a:moveTo>
                    <a:pt x="48768" y="0"/>
                  </a:moveTo>
                  <a:lnTo>
                    <a:pt x="29789" y="4077"/>
                  </a:lnTo>
                  <a:lnTo>
                    <a:pt x="14287" y="15192"/>
                  </a:lnTo>
                  <a:lnTo>
                    <a:pt x="3833" y="31664"/>
                  </a:lnTo>
                  <a:lnTo>
                    <a:pt x="0" y="51816"/>
                  </a:lnTo>
                  <a:lnTo>
                    <a:pt x="3833" y="71967"/>
                  </a:lnTo>
                  <a:lnTo>
                    <a:pt x="14287" y="88439"/>
                  </a:lnTo>
                  <a:lnTo>
                    <a:pt x="29789" y="99554"/>
                  </a:lnTo>
                  <a:lnTo>
                    <a:pt x="48768" y="103631"/>
                  </a:lnTo>
                  <a:lnTo>
                    <a:pt x="67746" y="99554"/>
                  </a:lnTo>
                  <a:lnTo>
                    <a:pt x="83248" y="88439"/>
                  </a:lnTo>
                  <a:lnTo>
                    <a:pt x="93702" y="71967"/>
                  </a:lnTo>
                  <a:lnTo>
                    <a:pt x="97536" y="51816"/>
                  </a:lnTo>
                  <a:lnTo>
                    <a:pt x="93702" y="31664"/>
                  </a:lnTo>
                  <a:lnTo>
                    <a:pt x="83248" y="15192"/>
                  </a:lnTo>
                  <a:lnTo>
                    <a:pt x="67746" y="4077"/>
                  </a:lnTo>
                  <a:lnTo>
                    <a:pt x="48768" y="0"/>
                  </a:lnTo>
                  <a:close/>
                </a:path>
              </a:pathLst>
            </a:custGeom>
            <a:solidFill>
              <a:srgbClr val="FF0000"/>
            </a:solidFill>
          </p:spPr>
          <p:txBody>
            <a:bodyPr wrap="square" lIns="0" tIns="0" rIns="0" bIns="0" rtlCol="0"/>
            <a:lstStyle/>
            <a:p>
              <a:endParaRPr/>
            </a:p>
          </p:txBody>
        </p:sp>
        <p:sp>
          <p:nvSpPr>
            <p:cNvPr id="74" name="object 74"/>
            <p:cNvSpPr/>
            <p:nvPr/>
          </p:nvSpPr>
          <p:spPr>
            <a:xfrm>
              <a:off x="5770625" y="3018282"/>
              <a:ext cx="97790" cy="104139"/>
            </a:xfrm>
            <a:custGeom>
              <a:avLst/>
              <a:gdLst/>
              <a:ahLst/>
              <a:cxnLst/>
              <a:rect l="l" t="t" r="r" b="b"/>
              <a:pathLst>
                <a:path w="97789" h="104139">
                  <a:moveTo>
                    <a:pt x="0" y="51816"/>
                  </a:moveTo>
                  <a:lnTo>
                    <a:pt x="3833" y="31664"/>
                  </a:lnTo>
                  <a:lnTo>
                    <a:pt x="14287" y="15192"/>
                  </a:lnTo>
                  <a:lnTo>
                    <a:pt x="29789" y="4077"/>
                  </a:lnTo>
                  <a:lnTo>
                    <a:pt x="48768" y="0"/>
                  </a:lnTo>
                  <a:lnTo>
                    <a:pt x="67746" y="4077"/>
                  </a:lnTo>
                  <a:lnTo>
                    <a:pt x="83248" y="15192"/>
                  </a:lnTo>
                  <a:lnTo>
                    <a:pt x="93702" y="31664"/>
                  </a:lnTo>
                  <a:lnTo>
                    <a:pt x="97536" y="51816"/>
                  </a:lnTo>
                  <a:lnTo>
                    <a:pt x="93702" y="71967"/>
                  </a:lnTo>
                  <a:lnTo>
                    <a:pt x="83248" y="88439"/>
                  </a:lnTo>
                  <a:lnTo>
                    <a:pt x="67746" y="99554"/>
                  </a:lnTo>
                  <a:lnTo>
                    <a:pt x="48768" y="103631"/>
                  </a:lnTo>
                  <a:lnTo>
                    <a:pt x="29789" y="99554"/>
                  </a:lnTo>
                  <a:lnTo>
                    <a:pt x="14287" y="88439"/>
                  </a:lnTo>
                  <a:lnTo>
                    <a:pt x="3833" y="71967"/>
                  </a:lnTo>
                  <a:lnTo>
                    <a:pt x="0" y="51816"/>
                  </a:lnTo>
                  <a:close/>
                </a:path>
              </a:pathLst>
            </a:custGeom>
            <a:ln w="25400">
              <a:solidFill>
                <a:srgbClr val="000000"/>
              </a:solidFill>
            </a:ln>
          </p:spPr>
          <p:txBody>
            <a:bodyPr wrap="square" lIns="0" tIns="0" rIns="0" bIns="0" rtlCol="0"/>
            <a:lstStyle/>
            <a:p>
              <a:endParaRPr/>
            </a:p>
          </p:txBody>
        </p:sp>
        <p:sp>
          <p:nvSpPr>
            <p:cNvPr id="75" name="object 75"/>
            <p:cNvSpPr/>
            <p:nvPr/>
          </p:nvSpPr>
          <p:spPr>
            <a:xfrm>
              <a:off x="5575553" y="2597657"/>
              <a:ext cx="99060" cy="104139"/>
            </a:xfrm>
            <a:custGeom>
              <a:avLst/>
              <a:gdLst/>
              <a:ahLst/>
              <a:cxnLst/>
              <a:rect l="l" t="t" r="r" b="b"/>
              <a:pathLst>
                <a:path w="99060" h="104139">
                  <a:moveTo>
                    <a:pt x="49530" y="0"/>
                  </a:moveTo>
                  <a:lnTo>
                    <a:pt x="30271" y="4077"/>
                  </a:lnTo>
                  <a:lnTo>
                    <a:pt x="14525" y="15192"/>
                  </a:lnTo>
                  <a:lnTo>
                    <a:pt x="3899" y="31664"/>
                  </a:lnTo>
                  <a:lnTo>
                    <a:pt x="0" y="51816"/>
                  </a:lnTo>
                  <a:lnTo>
                    <a:pt x="3899" y="71967"/>
                  </a:lnTo>
                  <a:lnTo>
                    <a:pt x="14525" y="88439"/>
                  </a:lnTo>
                  <a:lnTo>
                    <a:pt x="30271" y="99554"/>
                  </a:lnTo>
                  <a:lnTo>
                    <a:pt x="49530" y="103631"/>
                  </a:lnTo>
                  <a:lnTo>
                    <a:pt x="68788" y="99554"/>
                  </a:lnTo>
                  <a:lnTo>
                    <a:pt x="84534" y="88439"/>
                  </a:lnTo>
                  <a:lnTo>
                    <a:pt x="95160" y="71967"/>
                  </a:lnTo>
                  <a:lnTo>
                    <a:pt x="99060" y="51816"/>
                  </a:lnTo>
                  <a:lnTo>
                    <a:pt x="95160" y="31664"/>
                  </a:lnTo>
                  <a:lnTo>
                    <a:pt x="84534" y="15192"/>
                  </a:lnTo>
                  <a:lnTo>
                    <a:pt x="68788" y="4077"/>
                  </a:lnTo>
                  <a:lnTo>
                    <a:pt x="49530" y="0"/>
                  </a:lnTo>
                  <a:close/>
                </a:path>
              </a:pathLst>
            </a:custGeom>
            <a:solidFill>
              <a:srgbClr val="FF0000"/>
            </a:solidFill>
          </p:spPr>
          <p:txBody>
            <a:bodyPr wrap="square" lIns="0" tIns="0" rIns="0" bIns="0" rtlCol="0"/>
            <a:lstStyle/>
            <a:p>
              <a:endParaRPr/>
            </a:p>
          </p:txBody>
        </p:sp>
        <p:sp>
          <p:nvSpPr>
            <p:cNvPr id="76" name="object 76"/>
            <p:cNvSpPr/>
            <p:nvPr/>
          </p:nvSpPr>
          <p:spPr>
            <a:xfrm>
              <a:off x="5575553" y="2597657"/>
              <a:ext cx="99060" cy="104139"/>
            </a:xfrm>
            <a:custGeom>
              <a:avLst/>
              <a:gdLst/>
              <a:ahLst/>
              <a:cxnLst/>
              <a:rect l="l" t="t" r="r" b="b"/>
              <a:pathLst>
                <a:path w="99060" h="104139">
                  <a:moveTo>
                    <a:pt x="0" y="51816"/>
                  </a:moveTo>
                  <a:lnTo>
                    <a:pt x="3899" y="31664"/>
                  </a:lnTo>
                  <a:lnTo>
                    <a:pt x="14525" y="15192"/>
                  </a:lnTo>
                  <a:lnTo>
                    <a:pt x="30271" y="4077"/>
                  </a:lnTo>
                  <a:lnTo>
                    <a:pt x="49530" y="0"/>
                  </a:lnTo>
                  <a:lnTo>
                    <a:pt x="68788" y="4077"/>
                  </a:lnTo>
                  <a:lnTo>
                    <a:pt x="84534" y="15192"/>
                  </a:lnTo>
                  <a:lnTo>
                    <a:pt x="95160" y="31664"/>
                  </a:lnTo>
                  <a:lnTo>
                    <a:pt x="99060" y="51816"/>
                  </a:lnTo>
                  <a:lnTo>
                    <a:pt x="95160" y="71967"/>
                  </a:lnTo>
                  <a:lnTo>
                    <a:pt x="84534" y="88439"/>
                  </a:lnTo>
                  <a:lnTo>
                    <a:pt x="68788" y="99554"/>
                  </a:lnTo>
                  <a:lnTo>
                    <a:pt x="49530" y="103631"/>
                  </a:lnTo>
                  <a:lnTo>
                    <a:pt x="30271" y="99554"/>
                  </a:lnTo>
                  <a:lnTo>
                    <a:pt x="14525" y="88439"/>
                  </a:lnTo>
                  <a:lnTo>
                    <a:pt x="3899" y="71967"/>
                  </a:lnTo>
                  <a:lnTo>
                    <a:pt x="0" y="51816"/>
                  </a:lnTo>
                  <a:close/>
                </a:path>
              </a:pathLst>
            </a:custGeom>
            <a:ln w="25400">
              <a:solidFill>
                <a:srgbClr val="000000"/>
              </a:solidFill>
            </a:ln>
          </p:spPr>
          <p:txBody>
            <a:bodyPr wrap="square" lIns="0" tIns="0" rIns="0" bIns="0" rtlCol="0"/>
            <a:lstStyle/>
            <a:p>
              <a:endParaRPr/>
            </a:p>
          </p:txBody>
        </p:sp>
        <p:pic>
          <p:nvPicPr>
            <p:cNvPr id="77" name="object 77"/>
            <p:cNvPicPr/>
            <p:nvPr/>
          </p:nvPicPr>
          <p:blipFill>
            <a:blip r:embed="rId11" cstate="print"/>
            <a:stretch>
              <a:fillRect/>
            </a:stretch>
          </p:blipFill>
          <p:spPr>
            <a:xfrm>
              <a:off x="5447029" y="2944622"/>
              <a:ext cx="122936" cy="129031"/>
            </a:xfrm>
            <a:prstGeom prst="rect">
              <a:avLst/>
            </a:prstGeom>
          </p:spPr>
        </p:pic>
        <p:pic>
          <p:nvPicPr>
            <p:cNvPr id="78" name="object 78"/>
            <p:cNvPicPr/>
            <p:nvPr/>
          </p:nvPicPr>
          <p:blipFill>
            <a:blip r:embed="rId12" cstate="print"/>
            <a:stretch>
              <a:fillRect/>
            </a:stretch>
          </p:blipFill>
          <p:spPr>
            <a:xfrm>
              <a:off x="5733541" y="2118613"/>
              <a:ext cx="124460" cy="129031"/>
            </a:xfrm>
            <a:prstGeom prst="rect">
              <a:avLst/>
            </a:prstGeom>
          </p:spPr>
        </p:pic>
        <p:sp>
          <p:nvSpPr>
            <p:cNvPr id="79" name="object 79"/>
            <p:cNvSpPr/>
            <p:nvPr/>
          </p:nvSpPr>
          <p:spPr>
            <a:xfrm>
              <a:off x="6208013" y="2562605"/>
              <a:ext cx="97790" cy="104139"/>
            </a:xfrm>
            <a:custGeom>
              <a:avLst/>
              <a:gdLst/>
              <a:ahLst/>
              <a:cxnLst/>
              <a:rect l="l" t="t" r="r" b="b"/>
              <a:pathLst>
                <a:path w="97789" h="104139">
                  <a:moveTo>
                    <a:pt x="48768" y="0"/>
                  </a:moveTo>
                  <a:lnTo>
                    <a:pt x="29789" y="4077"/>
                  </a:lnTo>
                  <a:lnTo>
                    <a:pt x="14287" y="15192"/>
                  </a:lnTo>
                  <a:lnTo>
                    <a:pt x="3833" y="31664"/>
                  </a:lnTo>
                  <a:lnTo>
                    <a:pt x="0" y="51816"/>
                  </a:lnTo>
                  <a:lnTo>
                    <a:pt x="3833" y="71967"/>
                  </a:lnTo>
                  <a:lnTo>
                    <a:pt x="14287" y="88439"/>
                  </a:lnTo>
                  <a:lnTo>
                    <a:pt x="29789" y="99554"/>
                  </a:lnTo>
                  <a:lnTo>
                    <a:pt x="48768" y="103631"/>
                  </a:lnTo>
                  <a:lnTo>
                    <a:pt x="67746" y="99554"/>
                  </a:lnTo>
                  <a:lnTo>
                    <a:pt x="83248" y="88439"/>
                  </a:lnTo>
                  <a:lnTo>
                    <a:pt x="93702" y="71967"/>
                  </a:lnTo>
                  <a:lnTo>
                    <a:pt x="97536" y="51816"/>
                  </a:lnTo>
                  <a:lnTo>
                    <a:pt x="93702" y="31664"/>
                  </a:lnTo>
                  <a:lnTo>
                    <a:pt x="83248" y="15192"/>
                  </a:lnTo>
                  <a:lnTo>
                    <a:pt x="67746" y="4077"/>
                  </a:lnTo>
                  <a:lnTo>
                    <a:pt x="48768" y="0"/>
                  </a:lnTo>
                  <a:close/>
                </a:path>
              </a:pathLst>
            </a:custGeom>
            <a:solidFill>
              <a:srgbClr val="FF0000"/>
            </a:solidFill>
          </p:spPr>
          <p:txBody>
            <a:bodyPr wrap="square" lIns="0" tIns="0" rIns="0" bIns="0" rtlCol="0"/>
            <a:lstStyle/>
            <a:p>
              <a:endParaRPr/>
            </a:p>
          </p:txBody>
        </p:sp>
        <p:sp>
          <p:nvSpPr>
            <p:cNvPr id="80" name="object 80"/>
            <p:cNvSpPr/>
            <p:nvPr/>
          </p:nvSpPr>
          <p:spPr>
            <a:xfrm>
              <a:off x="6208013" y="2562605"/>
              <a:ext cx="97790" cy="104139"/>
            </a:xfrm>
            <a:custGeom>
              <a:avLst/>
              <a:gdLst/>
              <a:ahLst/>
              <a:cxnLst/>
              <a:rect l="l" t="t" r="r" b="b"/>
              <a:pathLst>
                <a:path w="97789" h="104139">
                  <a:moveTo>
                    <a:pt x="0" y="51816"/>
                  </a:moveTo>
                  <a:lnTo>
                    <a:pt x="3833" y="31664"/>
                  </a:lnTo>
                  <a:lnTo>
                    <a:pt x="14287" y="15192"/>
                  </a:lnTo>
                  <a:lnTo>
                    <a:pt x="29789" y="4077"/>
                  </a:lnTo>
                  <a:lnTo>
                    <a:pt x="48768" y="0"/>
                  </a:lnTo>
                  <a:lnTo>
                    <a:pt x="67746" y="4077"/>
                  </a:lnTo>
                  <a:lnTo>
                    <a:pt x="83248" y="15192"/>
                  </a:lnTo>
                  <a:lnTo>
                    <a:pt x="93702" y="31664"/>
                  </a:lnTo>
                  <a:lnTo>
                    <a:pt x="97536" y="51816"/>
                  </a:lnTo>
                  <a:lnTo>
                    <a:pt x="93702" y="71967"/>
                  </a:lnTo>
                  <a:lnTo>
                    <a:pt x="83248" y="88439"/>
                  </a:lnTo>
                  <a:lnTo>
                    <a:pt x="67746" y="99554"/>
                  </a:lnTo>
                  <a:lnTo>
                    <a:pt x="48768" y="103631"/>
                  </a:lnTo>
                  <a:lnTo>
                    <a:pt x="29789" y="99554"/>
                  </a:lnTo>
                  <a:lnTo>
                    <a:pt x="14287" y="88439"/>
                  </a:lnTo>
                  <a:lnTo>
                    <a:pt x="3833" y="71967"/>
                  </a:lnTo>
                  <a:lnTo>
                    <a:pt x="0" y="51816"/>
                  </a:lnTo>
                  <a:close/>
                </a:path>
              </a:pathLst>
            </a:custGeom>
            <a:ln w="25400">
              <a:solidFill>
                <a:srgbClr val="000000"/>
              </a:solidFill>
            </a:ln>
          </p:spPr>
          <p:txBody>
            <a:bodyPr wrap="square" lIns="0" tIns="0" rIns="0" bIns="0" rtlCol="0"/>
            <a:lstStyle/>
            <a:p>
              <a:endParaRPr/>
            </a:p>
          </p:txBody>
        </p:sp>
        <p:pic>
          <p:nvPicPr>
            <p:cNvPr id="81" name="object 81"/>
            <p:cNvPicPr/>
            <p:nvPr/>
          </p:nvPicPr>
          <p:blipFill>
            <a:blip r:embed="rId7" cstate="print"/>
            <a:stretch>
              <a:fillRect/>
            </a:stretch>
          </p:blipFill>
          <p:spPr>
            <a:xfrm>
              <a:off x="5808217" y="1076197"/>
              <a:ext cx="122936" cy="129031"/>
            </a:xfrm>
            <a:prstGeom prst="rect">
              <a:avLst/>
            </a:prstGeom>
          </p:spPr>
        </p:pic>
        <p:sp>
          <p:nvSpPr>
            <p:cNvPr id="82" name="object 82"/>
            <p:cNvSpPr/>
            <p:nvPr/>
          </p:nvSpPr>
          <p:spPr>
            <a:xfrm>
              <a:off x="4236719" y="1043939"/>
              <a:ext cx="2441575" cy="2315845"/>
            </a:xfrm>
            <a:custGeom>
              <a:avLst/>
              <a:gdLst/>
              <a:ahLst/>
              <a:cxnLst/>
              <a:rect l="l" t="t" r="r" b="b"/>
              <a:pathLst>
                <a:path w="2441575" h="2315845">
                  <a:moveTo>
                    <a:pt x="0" y="2315591"/>
                  </a:moveTo>
                  <a:lnTo>
                    <a:pt x="2441066" y="0"/>
                  </a:lnTo>
                </a:path>
              </a:pathLst>
            </a:custGeom>
            <a:ln w="9525">
              <a:solidFill>
                <a:srgbClr val="88AA3D"/>
              </a:solidFill>
            </a:ln>
          </p:spPr>
          <p:txBody>
            <a:bodyPr wrap="square" lIns="0" tIns="0" rIns="0" bIns="0" rtlCol="0"/>
            <a:lstStyle/>
            <a:p>
              <a:endParaRPr/>
            </a:p>
          </p:txBody>
        </p:sp>
        <p:sp>
          <p:nvSpPr>
            <p:cNvPr id="83" name="object 83"/>
            <p:cNvSpPr/>
            <p:nvPr/>
          </p:nvSpPr>
          <p:spPr>
            <a:xfrm>
              <a:off x="4242815" y="1319783"/>
              <a:ext cx="2980690" cy="3023870"/>
            </a:xfrm>
            <a:custGeom>
              <a:avLst/>
              <a:gdLst/>
              <a:ahLst/>
              <a:cxnLst/>
              <a:rect l="l" t="t" r="r" b="b"/>
              <a:pathLst>
                <a:path w="2980690" h="3023870">
                  <a:moveTo>
                    <a:pt x="6096" y="3023298"/>
                  </a:moveTo>
                  <a:lnTo>
                    <a:pt x="2980309" y="2112264"/>
                  </a:lnTo>
                </a:path>
                <a:path w="2980690" h="3023870">
                  <a:moveTo>
                    <a:pt x="0" y="1416177"/>
                  </a:moveTo>
                  <a:lnTo>
                    <a:pt x="725424" y="0"/>
                  </a:lnTo>
                </a:path>
                <a:path w="2980690" h="3023870">
                  <a:moveTo>
                    <a:pt x="13716" y="1478279"/>
                  </a:moveTo>
                  <a:lnTo>
                    <a:pt x="2884297" y="1771777"/>
                  </a:lnTo>
                </a:path>
              </a:pathLst>
            </a:custGeom>
            <a:ln w="9525">
              <a:solidFill>
                <a:srgbClr val="006FC0"/>
              </a:solidFill>
            </a:ln>
          </p:spPr>
          <p:txBody>
            <a:bodyPr wrap="square" lIns="0" tIns="0" rIns="0" bIns="0" rtlCol="0"/>
            <a:lstStyle/>
            <a:p>
              <a:endParaRPr/>
            </a:p>
          </p:txBody>
        </p:sp>
        <p:pic>
          <p:nvPicPr>
            <p:cNvPr id="84" name="object 84"/>
            <p:cNvPicPr/>
            <p:nvPr/>
          </p:nvPicPr>
          <p:blipFill>
            <a:blip r:embed="rId14" cstate="print"/>
            <a:stretch>
              <a:fillRect/>
            </a:stretch>
          </p:blipFill>
          <p:spPr>
            <a:xfrm>
              <a:off x="6589013" y="1975865"/>
              <a:ext cx="76200" cy="225170"/>
            </a:xfrm>
            <a:prstGeom prst="rect">
              <a:avLst/>
            </a:prstGeom>
          </p:spPr>
        </p:pic>
        <p:sp>
          <p:nvSpPr>
            <p:cNvPr id="85" name="object 85"/>
            <p:cNvSpPr/>
            <p:nvPr/>
          </p:nvSpPr>
          <p:spPr>
            <a:xfrm>
              <a:off x="6584695" y="2215133"/>
              <a:ext cx="78740" cy="847090"/>
            </a:xfrm>
            <a:custGeom>
              <a:avLst/>
              <a:gdLst/>
              <a:ahLst/>
              <a:cxnLst/>
              <a:rect l="l" t="t" r="r" b="b"/>
              <a:pathLst>
                <a:path w="78740" h="847089">
                  <a:moveTo>
                    <a:pt x="0" y="770255"/>
                  </a:moveTo>
                  <a:lnTo>
                    <a:pt x="37846" y="846582"/>
                  </a:lnTo>
                  <a:lnTo>
                    <a:pt x="69861" y="783082"/>
                  </a:lnTo>
                  <a:lnTo>
                    <a:pt x="28575" y="783082"/>
                  </a:lnTo>
                  <a:lnTo>
                    <a:pt x="28613" y="770350"/>
                  </a:lnTo>
                  <a:lnTo>
                    <a:pt x="0" y="770255"/>
                  </a:lnTo>
                  <a:close/>
                </a:path>
                <a:path w="78740" h="847089">
                  <a:moveTo>
                    <a:pt x="28613" y="770350"/>
                  </a:moveTo>
                  <a:lnTo>
                    <a:pt x="28575" y="783082"/>
                  </a:lnTo>
                  <a:lnTo>
                    <a:pt x="47625" y="783082"/>
                  </a:lnTo>
                  <a:lnTo>
                    <a:pt x="47663" y="770413"/>
                  </a:lnTo>
                  <a:lnTo>
                    <a:pt x="28613" y="770350"/>
                  </a:lnTo>
                  <a:close/>
                </a:path>
                <a:path w="78740" h="847089">
                  <a:moveTo>
                    <a:pt x="47663" y="770413"/>
                  </a:moveTo>
                  <a:lnTo>
                    <a:pt x="47625" y="783082"/>
                  </a:lnTo>
                  <a:lnTo>
                    <a:pt x="69861" y="783082"/>
                  </a:lnTo>
                  <a:lnTo>
                    <a:pt x="76200" y="770509"/>
                  </a:lnTo>
                  <a:lnTo>
                    <a:pt x="47663" y="770413"/>
                  </a:lnTo>
                  <a:close/>
                </a:path>
                <a:path w="78740" h="847089">
                  <a:moveTo>
                    <a:pt x="30695" y="76168"/>
                  </a:moveTo>
                  <a:lnTo>
                    <a:pt x="28613" y="770350"/>
                  </a:lnTo>
                  <a:lnTo>
                    <a:pt x="47663" y="770413"/>
                  </a:lnTo>
                  <a:lnTo>
                    <a:pt x="49745" y="76231"/>
                  </a:lnTo>
                  <a:lnTo>
                    <a:pt x="30695" y="76168"/>
                  </a:lnTo>
                  <a:close/>
                </a:path>
                <a:path w="78740" h="847089">
                  <a:moveTo>
                    <a:pt x="71998" y="63500"/>
                  </a:moveTo>
                  <a:lnTo>
                    <a:pt x="49783" y="63500"/>
                  </a:lnTo>
                  <a:lnTo>
                    <a:pt x="49745" y="76231"/>
                  </a:lnTo>
                  <a:lnTo>
                    <a:pt x="78358" y="76327"/>
                  </a:lnTo>
                  <a:lnTo>
                    <a:pt x="71998" y="63500"/>
                  </a:lnTo>
                  <a:close/>
                </a:path>
                <a:path w="78740" h="847089">
                  <a:moveTo>
                    <a:pt x="49783" y="63500"/>
                  </a:moveTo>
                  <a:lnTo>
                    <a:pt x="30733" y="63500"/>
                  </a:lnTo>
                  <a:lnTo>
                    <a:pt x="30695" y="76168"/>
                  </a:lnTo>
                  <a:lnTo>
                    <a:pt x="49745" y="76231"/>
                  </a:lnTo>
                  <a:lnTo>
                    <a:pt x="49783" y="63500"/>
                  </a:lnTo>
                  <a:close/>
                </a:path>
                <a:path w="78740" h="847089">
                  <a:moveTo>
                    <a:pt x="40512" y="0"/>
                  </a:moveTo>
                  <a:lnTo>
                    <a:pt x="2158" y="76073"/>
                  </a:lnTo>
                  <a:lnTo>
                    <a:pt x="30695" y="76168"/>
                  </a:lnTo>
                  <a:lnTo>
                    <a:pt x="30733" y="63500"/>
                  </a:lnTo>
                  <a:lnTo>
                    <a:pt x="71998" y="63500"/>
                  </a:lnTo>
                  <a:lnTo>
                    <a:pt x="40512" y="0"/>
                  </a:lnTo>
                  <a:close/>
                </a:path>
              </a:pathLst>
            </a:custGeom>
            <a:solidFill>
              <a:srgbClr val="FF0000"/>
            </a:solidFill>
          </p:spPr>
          <p:txBody>
            <a:bodyPr wrap="square" lIns="0" tIns="0" rIns="0" bIns="0" rtlCol="0"/>
            <a:lstStyle/>
            <a:p>
              <a:endParaRPr/>
            </a:p>
          </p:txBody>
        </p:sp>
      </p:grpSp>
      <p:sp>
        <p:nvSpPr>
          <p:cNvPr id="86" name="object 86"/>
          <p:cNvSpPr txBox="1">
            <a:spLocks noGrp="1"/>
          </p:cNvSpPr>
          <p:nvPr>
            <p:ph type="title"/>
          </p:nvPr>
        </p:nvSpPr>
        <p:spPr>
          <a:xfrm>
            <a:off x="2280666" y="360934"/>
            <a:ext cx="4768850" cy="391160"/>
          </a:xfrm>
          <a:prstGeom prst="rect">
            <a:avLst/>
          </a:prstGeom>
        </p:spPr>
        <p:txBody>
          <a:bodyPr vert="horz" wrap="square" lIns="0" tIns="12700" rIns="0" bIns="0" rtlCol="0">
            <a:spAutoFit/>
          </a:bodyPr>
          <a:lstStyle/>
          <a:p>
            <a:pPr marL="12700">
              <a:lnSpc>
                <a:spcPct val="100000"/>
              </a:lnSpc>
              <a:spcBef>
                <a:spcPts val="100"/>
              </a:spcBef>
            </a:pPr>
            <a:r>
              <a:rPr sz="2400" spc="-114" dirty="0"/>
              <a:t>Algor</a:t>
            </a:r>
            <a:r>
              <a:rPr sz="2400" spc="-160" dirty="0"/>
              <a:t>ithm</a:t>
            </a:r>
            <a:r>
              <a:rPr sz="2400" spc="-95" dirty="0"/>
              <a:t> </a:t>
            </a:r>
            <a:r>
              <a:rPr sz="2400" spc="-285" dirty="0"/>
              <a:t>Ex</a:t>
            </a:r>
            <a:r>
              <a:rPr sz="2400" spc="-185" dirty="0"/>
              <a:t>ample:</a:t>
            </a:r>
            <a:r>
              <a:rPr sz="2400" spc="-105" dirty="0"/>
              <a:t> </a:t>
            </a:r>
            <a:r>
              <a:rPr sz="2400" spc="-175" dirty="0"/>
              <a:t>Linear</a:t>
            </a:r>
            <a:r>
              <a:rPr sz="2400" spc="-125" dirty="0"/>
              <a:t> </a:t>
            </a:r>
            <a:r>
              <a:rPr sz="2400" spc="-105" dirty="0"/>
              <a:t>Regressi</a:t>
            </a:r>
            <a:r>
              <a:rPr sz="2400" spc="-120" dirty="0"/>
              <a:t>o</a:t>
            </a:r>
            <a:r>
              <a:rPr sz="2400" spc="-200" dirty="0"/>
              <a:t>n</a:t>
            </a:r>
            <a:endParaRPr sz="2400"/>
          </a:p>
        </p:txBody>
      </p:sp>
      <p:graphicFrame>
        <p:nvGraphicFramePr>
          <p:cNvPr id="87" name="object 87"/>
          <p:cNvGraphicFramePr>
            <a:graphicFrameLocks noGrp="1"/>
          </p:cNvGraphicFramePr>
          <p:nvPr>
            <p:extLst>
              <p:ext uri="{D42A27DB-BD31-4B8C-83A1-F6EECF244321}">
                <p14:modId xmlns:p14="http://schemas.microsoft.com/office/powerpoint/2010/main" val="1874617042"/>
              </p:ext>
            </p:extLst>
          </p:nvPr>
        </p:nvGraphicFramePr>
        <p:xfrm>
          <a:off x="1100081" y="1838661"/>
          <a:ext cx="1769109" cy="1547190"/>
        </p:xfrm>
        <a:graphic>
          <a:graphicData uri="http://schemas.openxmlformats.org/drawingml/2006/table">
            <a:tbl>
              <a:tblPr firstRow="1" bandRow="1">
                <a:tableStyleId>{2D5ABB26-0587-4C30-8999-92F81FD0307C}</a:tableStyleId>
              </a:tblPr>
              <a:tblGrid>
                <a:gridCol w="922019">
                  <a:extLst>
                    <a:ext uri="{9D8B030D-6E8A-4147-A177-3AD203B41FA5}">
                      <a16:colId xmlns:a16="http://schemas.microsoft.com/office/drawing/2014/main" val="20000"/>
                    </a:ext>
                  </a:extLst>
                </a:gridCol>
                <a:gridCol w="847090">
                  <a:extLst>
                    <a:ext uri="{9D8B030D-6E8A-4147-A177-3AD203B41FA5}">
                      <a16:colId xmlns:a16="http://schemas.microsoft.com/office/drawing/2014/main" val="20001"/>
                    </a:ext>
                  </a:extLst>
                </a:gridCol>
              </a:tblGrid>
              <a:tr h="347027">
                <a:tc>
                  <a:txBody>
                    <a:bodyPr/>
                    <a:lstStyle/>
                    <a:p>
                      <a:pPr marL="146685">
                        <a:lnSpc>
                          <a:spcPts val="1760"/>
                        </a:lnSpc>
                      </a:pPr>
                      <a:r>
                        <a:rPr sz="1800" dirty="0">
                          <a:latin typeface="Cambria Math"/>
                          <a:cs typeface="Cambria Math"/>
                        </a:rPr>
                        <a:t>𝒚</a:t>
                      </a:r>
                      <a:endParaRPr sz="1800">
                        <a:latin typeface="Cambria Math"/>
                        <a:cs typeface="Cambria Math"/>
                      </a:endParaRPr>
                    </a:p>
                  </a:txBody>
                  <a:tcPr marL="0" marR="0" marT="0" marB="0"/>
                </a:tc>
                <a:tc>
                  <a:txBody>
                    <a:bodyPr/>
                    <a:lstStyle/>
                    <a:p>
                      <a:pPr marR="40640" algn="r">
                        <a:lnSpc>
                          <a:spcPts val="1760"/>
                        </a:lnSpc>
                      </a:pPr>
                      <a:r>
                        <a:rPr sz="1800" spc="5" dirty="0">
                          <a:latin typeface="Cambria Math"/>
                          <a:cs typeface="Cambria Math"/>
                        </a:rPr>
                        <a:t>𝒙</a:t>
                      </a:r>
                      <a:r>
                        <a:rPr sz="1950" spc="7" baseline="-14957" dirty="0">
                          <a:latin typeface="Cambria Math"/>
                          <a:cs typeface="Cambria Math"/>
                        </a:rPr>
                        <a:t>𝟏</a:t>
                      </a:r>
                      <a:endParaRPr sz="1950" baseline="-14957">
                        <a:latin typeface="Cambria Math"/>
                        <a:cs typeface="Cambria Math"/>
                      </a:endParaRPr>
                    </a:p>
                  </a:txBody>
                  <a:tcPr marL="0" marR="0" marT="0" marB="0"/>
                </a:tc>
                <a:extLst>
                  <a:ext uri="{0D108BD9-81ED-4DB2-BD59-A6C34878D82A}">
                    <a16:rowId xmlns:a16="http://schemas.microsoft.com/office/drawing/2014/main" val="10000"/>
                  </a:ext>
                </a:extLst>
              </a:tr>
              <a:tr h="242158">
                <a:tc>
                  <a:txBody>
                    <a:bodyPr/>
                    <a:lstStyle/>
                    <a:p>
                      <a:pPr marL="31750">
                        <a:lnSpc>
                          <a:spcPts val="1190"/>
                        </a:lnSpc>
                        <a:spcBef>
                          <a:spcPts val="615"/>
                        </a:spcBef>
                      </a:pPr>
                      <a:r>
                        <a:rPr sz="1050" dirty="0">
                          <a:latin typeface="Arial MT"/>
                          <a:cs typeface="Arial MT"/>
                        </a:rPr>
                        <a:t>20000</a:t>
                      </a:r>
                      <a:endParaRPr sz="1050">
                        <a:latin typeface="Arial MT"/>
                        <a:cs typeface="Arial MT"/>
                      </a:endParaRPr>
                    </a:p>
                  </a:txBody>
                  <a:tcPr marL="0" marR="0" marT="78105" marB="0"/>
                </a:tc>
                <a:tc>
                  <a:txBody>
                    <a:bodyPr/>
                    <a:lstStyle/>
                    <a:p>
                      <a:pPr marR="62230" algn="r">
                        <a:lnSpc>
                          <a:spcPts val="1235"/>
                        </a:lnSpc>
                        <a:spcBef>
                          <a:spcPts val="570"/>
                        </a:spcBef>
                      </a:pPr>
                      <a:r>
                        <a:rPr sz="1050" dirty="0">
                          <a:latin typeface="Arial MT"/>
                          <a:cs typeface="Arial MT"/>
                        </a:rPr>
                        <a:t>800</a:t>
                      </a:r>
                      <a:endParaRPr sz="1050">
                        <a:latin typeface="Arial MT"/>
                        <a:cs typeface="Arial MT"/>
                      </a:endParaRPr>
                    </a:p>
                  </a:txBody>
                  <a:tcPr marL="0" marR="0" marT="72390" marB="0"/>
                </a:tc>
                <a:extLst>
                  <a:ext uri="{0D108BD9-81ED-4DB2-BD59-A6C34878D82A}">
                    <a16:rowId xmlns:a16="http://schemas.microsoft.com/office/drawing/2014/main" val="10001"/>
                  </a:ext>
                </a:extLst>
              </a:tr>
              <a:tr h="160019">
                <a:tc>
                  <a:txBody>
                    <a:bodyPr/>
                    <a:lstStyle/>
                    <a:p>
                      <a:pPr marL="31750">
                        <a:lnSpc>
                          <a:spcPts val="1160"/>
                        </a:lnSpc>
                      </a:pPr>
                      <a:r>
                        <a:rPr sz="1050" dirty="0">
                          <a:latin typeface="Arial MT"/>
                          <a:cs typeface="Arial MT"/>
                        </a:rPr>
                        <a:t>60000</a:t>
                      </a:r>
                      <a:endParaRPr sz="1050">
                        <a:latin typeface="Arial MT"/>
                        <a:cs typeface="Arial MT"/>
                      </a:endParaRPr>
                    </a:p>
                  </a:txBody>
                  <a:tcPr marL="0" marR="0" marT="0" marB="0"/>
                </a:tc>
                <a:tc>
                  <a:txBody>
                    <a:bodyPr/>
                    <a:lstStyle/>
                    <a:p>
                      <a:pPr marR="24130" algn="r">
                        <a:lnSpc>
                          <a:spcPts val="1160"/>
                        </a:lnSpc>
                      </a:pPr>
                      <a:r>
                        <a:rPr sz="1050" dirty="0">
                          <a:latin typeface="Arial MT"/>
                          <a:cs typeface="Arial MT"/>
                        </a:rPr>
                        <a:t>2000</a:t>
                      </a:r>
                      <a:endParaRPr sz="1050">
                        <a:latin typeface="Arial MT"/>
                        <a:cs typeface="Arial MT"/>
                      </a:endParaRPr>
                    </a:p>
                  </a:txBody>
                  <a:tcPr marL="0" marR="0" marT="0" marB="0"/>
                </a:tc>
                <a:extLst>
                  <a:ext uri="{0D108BD9-81ED-4DB2-BD59-A6C34878D82A}">
                    <a16:rowId xmlns:a16="http://schemas.microsoft.com/office/drawing/2014/main" val="10002"/>
                  </a:ext>
                </a:extLst>
              </a:tr>
              <a:tr h="160146">
                <a:tc>
                  <a:txBody>
                    <a:bodyPr/>
                    <a:lstStyle/>
                    <a:p>
                      <a:pPr marL="31750">
                        <a:lnSpc>
                          <a:spcPts val="1160"/>
                        </a:lnSpc>
                      </a:pPr>
                      <a:r>
                        <a:rPr sz="1050" dirty="0">
                          <a:latin typeface="Arial MT"/>
                          <a:cs typeface="Arial MT"/>
                        </a:rPr>
                        <a:t>14000</a:t>
                      </a:r>
                      <a:endParaRPr sz="1050">
                        <a:latin typeface="Arial MT"/>
                        <a:cs typeface="Arial MT"/>
                      </a:endParaRPr>
                    </a:p>
                  </a:txBody>
                  <a:tcPr marL="0" marR="0" marT="0" marB="0"/>
                </a:tc>
                <a:tc>
                  <a:txBody>
                    <a:bodyPr/>
                    <a:lstStyle/>
                    <a:p>
                      <a:pPr marR="62230" algn="r">
                        <a:lnSpc>
                          <a:spcPts val="1160"/>
                        </a:lnSpc>
                      </a:pPr>
                      <a:r>
                        <a:rPr sz="1050" dirty="0">
                          <a:latin typeface="Arial MT"/>
                          <a:cs typeface="Arial MT"/>
                        </a:rPr>
                        <a:t>632</a:t>
                      </a:r>
                      <a:endParaRPr sz="1050">
                        <a:latin typeface="Arial MT"/>
                        <a:cs typeface="Arial MT"/>
                      </a:endParaRPr>
                    </a:p>
                  </a:txBody>
                  <a:tcPr marL="0" marR="0" marT="0" marB="0"/>
                </a:tc>
                <a:extLst>
                  <a:ext uri="{0D108BD9-81ED-4DB2-BD59-A6C34878D82A}">
                    <a16:rowId xmlns:a16="http://schemas.microsoft.com/office/drawing/2014/main" val="10003"/>
                  </a:ext>
                </a:extLst>
              </a:tr>
              <a:tr h="160020">
                <a:tc>
                  <a:txBody>
                    <a:bodyPr/>
                    <a:lstStyle/>
                    <a:p>
                      <a:pPr marL="31750">
                        <a:lnSpc>
                          <a:spcPts val="1160"/>
                        </a:lnSpc>
                      </a:pPr>
                      <a:r>
                        <a:rPr sz="1050" dirty="0">
                          <a:latin typeface="Arial MT"/>
                          <a:cs typeface="Arial MT"/>
                        </a:rPr>
                        <a:t>54000</a:t>
                      </a:r>
                      <a:endParaRPr sz="1050">
                        <a:latin typeface="Arial MT"/>
                        <a:cs typeface="Arial MT"/>
                      </a:endParaRPr>
                    </a:p>
                  </a:txBody>
                  <a:tcPr marL="0" marR="0" marT="0" marB="0"/>
                </a:tc>
                <a:tc>
                  <a:txBody>
                    <a:bodyPr/>
                    <a:lstStyle/>
                    <a:p>
                      <a:pPr marR="24130" algn="r">
                        <a:lnSpc>
                          <a:spcPts val="1160"/>
                        </a:lnSpc>
                      </a:pPr>
                      <a:r>
                        <a:rPr sz="1050" dirty="0">
                          <a:latin typeface="Arial MT"/>
                          <a:cs typeface="Arial MT"/>
                        </a:rPr>
                        <a:t>1800</a:t>
                      </a:r>
                      <a:endParaRPr sz="1050">
                        <a:latin typeface="Arial MT"/>
                        <a:cs typeface="Arial MT"/>
                      </a:endParaRPr>
                    </a:p>
                  </a:txBody>
                  <a:tcPr marL="0" marR="0" marT="0" marB="0"/>
                </a:tc>
                <a:extLst>
                  <a:ext uri="{0D108BD9-81ED-4DB2-BD59-A6C34878D82A}">
                    <a16:rowId xmlns:a16="http://schemas.microsoft.com/office/drawing/2014/main" val="10004"/>
                  </a:ext>
                </a:extLst>
              </a:tr>
              <a:tr h="160019">
                <a:tc>
                  <a:txBody>
                    <a:bodyPr/>
                    <a:lstStyle/>
                    <a:p>
                      <a:pPr marL="31750">
                        <a:lnSpc>
                          <a:spcPts val="1160"/>
                        </a:lnSpc>
                      </a:pPr>
                      <a:r>
                        <a:rPr sz="1050" dirty="0">
                          <a:latin typeface="Arial MT"/>
                          <a:cs typeface="Arial MT"/>
                        </a:rPr>
                        <a:t>20000</a:t>
                      </a:r>
                      <a:endParaRPr sz="1050">
                        <a:latin typeface="Arial MT"/>
                        <a:cs typeface="Arial MT"/>
                      </a:endParaRPr>
                    </a:p>
                  </a:txBody>
                  <a:tcPr marL="0" marR="0" marT="0" marB="0"/>
                </a:tc>
                <a:tc>
                  <a:txBody>
                    <a:bodyPr/>
                    <a:lstStyle/>
                    <a:p>
                      <a:pPr marR="62230" algn="r">
                        <a:lnSpc>
                          <a:spcPts val="1160"/>
                        </a:lnSpc>
                      </a:pPr>
                      <a:r>
                        <a:rPr sz="1050" dirty="0">
                          <a:latin typeface="Arial MT"/>
                          <a:cs typeface="Arial MT"/>
                        </a:rPr>
                        <a:t>750</a:t>
                      </a:r>
                      <a:endParaRPr sz="1050">
                        <a:latin typeface="Arial MT"/>
                        <a:cs typeface="Arial MT"/>
                      </a:endParaRPr>
                    </a:p>
                  </a:txBody>
                  <a:tcPr marL="0" marR="0" marT="0" marB="0"/>
                </a:tc>
                <a:extLst>
                  <a:ext uri="{0D108BD9-81ED-4DB2-BD59-A6C34878D82A}">
                    <a16:rowId xmlns:a16="http://schemas.microsoft.com/office/drawing/2014/main" val="10005"/>
                  </a:ext>
                </a:extLst>
              </a:tr>
              <a:tr h="160147">
                <a:tc>
                  <a:txBody>
                    <a:bodyPr/>
                    <a:lstStyle/>
                    <a:p>
                      <a:pPr marL="31750">
                        <a:lnSpc>
                          <a:spcPts val="1160"/>
                        </a:lnSpc>
                      </a:pPr>
                      <a:r>
                        <a:rPr sz="1050" dirty="0">
                          <a:latin typeface="Arial MT"/>
                          <a:cs typeface="Arial MT"/>
                        </a:rPr>
                        <a:t>20000</a:t>
                      </a:r>
                      <a:endParaRPr sz="1050">
                        <a:latin typeface="Arial MT"/>
                        <a:cs typeface="Arial MT"/>
                      </a:endParaRPr>
                    </a:p>
                  </a:txBody>
                  <a:tcPr marL="0" marR="0" marT="0" marB="0"/>
                </a:tc>
                <a:tc>
                  <a:txBody>
                    <a:bodyPr/>
                    <a:lstStyle/>
                    <a:p>
                      <a:pPr marR="62230" algn="r">
                        <a:lnSpc>
                          <a:spcPts val="1160"/>
                        </a:lnSpc>
                      </a:pPr>
                      <a:r>
                        <a:rPr sz="1050" dirty="0">
                          <a:latin typeface="Arial MT"/>
                          <a:cs typeface="Arial MT"/>
                        </a:rPr>
                        <a:t>400</a:t>
                      </a:r>
                      <a:endParaRPr sz="1050">
                        <a:latin typeface="Arial MT"/>
                        <a:cs typeface="Arial MT"/>
                      </a:endParaRPr>
                    </a:p>
                  </a:txBody>
                  <a:tcPr marL="0" marR="0" marT="0" marB="0"/>
                </a:tc>
                <a:extLst>
                  <a:ext uri="{0D108BD9-81ED-4DB2-BD59-A6C34878D82A}">
                    <a16:rowId xmlns:a16="http://schemas.microsoft.com/office/drawing/2014/main" val="10006"/>
                  </a:ext>
                </a:extLst>
              </a:tr>
              <a:tr h="157654">
                <a:tc>
                  <a:txBody>
                    <a:bodyPr/>
                    <a:lstStyle/>
                    <a:p>
                      <a:pPr marL="31750">
                        <a:lnSpc>
                          <a:spcPts val="1140"/>
                        </a:lnSpc>
                      </a:pPr>
                      <a:r>
                        <a:rPr sz="1050" dirty="0">
                          <a:latin typeface="Arial MT"/>
                          <a:cs typeface="Arial MT"/>
                        </a:rPr>
                        <a:t>…</a:t>
                      </a:r>
                      <a:endParaRPr sz="1050">
                        <a:latin typeface="Arial MT"/>
                        <a:cs typeface="Arial MT"/>
                      </a:endParaRPr>
                    </a:p>
                  </a:txBody>
                  <a:tcPr marL="0" marR="0" marT="0" marB="0"/>
                </a:tc>
                <a:tc>
                  <a:txBody>
                    <a:bodyPr/>
                    <a:lstStyle/>
                    <a:p>
                      <a:pPr marR="106045" algn="r">
                        <a:lnSpc>
                          <a:spcPts val="1140"/>
                        </a:lnSpc>
                      </a:pPr>
                      <a:r>
                        <a:rPr sz="1050" dirty="0">
                          <a:latin typeface="Arial MT"/>
                          <a:cs typeface="Arial MT"/>
                        </a:rPr>
                        <a:t>…</a:t>
                      </a:r>
                      <a:endParaRPr sz="1050">
                        <a:latin typeface="Arial MT"/>
                        <a:cs typeface="Arial MT"/>
                      </a:endParaRPr>
                    </a:p>
                  </a:txBody>
                  <a:tcPr marL="0" marR="0" marT="0" marB="0"/>
                </a:tc>
                <a:extLst>
                  <a:ext uri="{0D108BD9-81ED-4DB2-BD59-A6C34878D82A}">
                    <a16:rowId xmlns:a16="http://schemas.microsoft.com/office/drawing/2014/main" val="10007"/>
                  </a:ext>
                </a:extLst>
              </a:tr>
            </a:tbl>
          </a:graphicData>
        </a:graphic>
      </p:graphicFrame>
      <p:sp>
        <p:nvSpPr>
          <p:cNvPr id="88" name="object 88"/>
          <p:cNvSpPr txBox="1"/>
          <p:nvPr/>
        </p:nvSpPr>
        <p:spPr>
          <a:xfrm>
            <a:off x="7817949" y="4080548"/>
            <a:ext cx="269240" cy="254000"/>
          </a:xfrm>
          <a:prstGeom prst="rect">
            <a:avLst/>
          </a:prstGeom>
        </p:spPr>
        <p:txBody>
          <a:bodyPr vert="horz" wrap="square" lIns="0" tIns="12700" rIns="0" bIns="0" rtlCol="0">
            <a:spAutoFit/>
          </a:bodyPr>
          <a:lstStyle/>
          <a:p>
            <a:pPr marL="38100">
              <a:lnSpc>
                <a:spcPct val="100000"/>
              </a:lnSpc>
              <a:spcBef>
                <a:spcPts val="100"/>
              </a:spcBef>
            </a:pPr>
            <a:r>
              <a:rPr sz="1500" spc="-5" dirty="0">
                <a:latin typeface="Cambria Math"/>
                <a:cs typeface="Cambria Math"/>
              </a:rPr>
              <a:t>𝒙</a:t>
            </a:r>
            <a:r>
              <a:rPr sz="1650" spc="-7" baseline="-15151" dirty="0">
                <a:latin typeface="Cambria Math"/>
                <a:cs typeface="Cambria Math"/>
              </a:rPr>
              <a:t>𝟏</a:t>
            </a:r>
            <a:endParaRPr sz="1650" baseline="-15151">
              <a:latin typeface="Cambria Math"/>
              <a:cs typeface="Cambria Math"/>
            </a:endParaRPr>
          </a:p>
        </p:txBody>
      </p:sp>
      <p:sp>
        <p:nvSpPr>
          <p:cNvPr id="89" name="object 89"/>
          <p:cNvSpPr txBox="1"/>
          <p:nvPr/>
        </p:nvSpPr>
        <p:spPr>
          <a:xfrm>
            <a:off x="4179907" y="937197"/>
            <a:ext cx="16256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mbria Math"/>
                <a:cs typeface="Cambria Math"/>
              </a:rPr>
              <a:t>𝒚</a:t>
            </a:r>
            <a:endParaRPr sz="1800">
              <a:latin typeface="Cambria Math"/>
              <a:cs typeface="Cambria Math"/>
            </a:endParaRPr>
          </a:p>
        </p:txBody>
      </p:sp>
      <p:sp>
        <p:nvSpPr>
          <p:cNvPr id="90" name="object 90"/>
          <p:cNvSpPr txBox="1"/>
          <p:nvPr/>
        </p:nvSpPr>
        <p:spPr>
          <a:xfrm>
            <a:off x="813722" y="931682"/>
            <a:ext cx="1953260" cy="589915"/>
          </a:xfrm>
          <a:prstGeom prst="rect">
            <a:avLst/>
          </a:prstGeom>
        </p:spPr>
        <p:txBody>
          <a:bodyPr vert="horz" wrap="square" lIns="0" tIns="103505" rIns="0" bIns="0" rtlCol="0">
            <a:spAutoFit/>
          </a:bodyPr>
          <a:lstStyle/>
          <a:p>
            <a:pPr marL="242570" indent="-230504">
              <a:lnSpc>
                <a:spcPct val="100000"/>
              </a:lnSpc>
              <a:spcBef>
                <a:spcPts val="815"/>
              </a:spcBef>
              <a:buFont typeface="Arial MT"/>
              <a:buChar char="•"/>
              <a:tabLst>
                <a:tab pos="242570" algn="l"/>
                <a:tab pos="243204" algn="l"/>
              </a:tabLst>
            </a:pPr>
            <a:r>
              <a:rPr sz="1400" b="1" spc="-5" dirty="0">
                <a:latin typeface="Arial"/>
                <a:cs typeface="Arial"/>
              </a:rPr>
              <a:t>Supervised</a:t>
            </a:r>
            <a:r>
              <a:rPr sz="1400" b="1" spc="-60" dirty="0">
                <a:latin typeface="Arial"/>
                <a:cs typeface="Arial"/>
              </a:rPr>
              <a:t> </a:t>
            </a:r>
            <a:r>
              <a:rPr sz="1400" b="1" spc="-5" dirty="0">
                <a:latin typeface="Arial"/>
                <a:cs typeface="Arial"/>
              </a:rPr>
              <a:t>learning</a:t>
            </a:r>
            <a:endParaRPr sz="1400">
              <a:latin typeface="Arial"/>
              <a:cs typeface="Arial"/>
            </a:endParaRPr>
          </a:p>
          <a:p>
            <a:pPr marL="242570">
              <a:lnSpc>
                <a:spcPct val="100000"/>
              </a:lnSpc>
              <a:spcBef>
                <a:spcPts val="605"/>
              </a:spcBef>
              <a:tabLst>
                <a:tab pos="527685" algn="l"/>
              </a:tabLst>
            </a:pPr>
            <a:r>
              <a:rPr sz="1200" dirty="0">
                <a:latin typeface="Courier New"/>
                <a:cs typeface="Courier New"/>
              </a:rPr>
              <a:t>o	</a:t>
            </a:r>
            <a:r>
              <a:rPr sz="1200" spc="-5" dirty="0">
                <a:latin typeface="Arial MT"/>
                <a:cs typeface="Arial MT"/>
              </a:rPr>
              <a:t>Regression</a:t>
            </a:r>
            <a:r>
              <a:rPr sz="1200" spc="-40" dirty="0">
                <a:latin typeface="Arial MT"/>
                <a:cs typeface="Arial MT"/>
              </a:rPr>
              <a:t> </a:t>
            </a:r>
            <a:r>
              <a:rPr sz="1200" spc="-5" dirty="0">
                <a:latin typeface="Arial MT"/>
                <a:cs typeface="Arial MT"/>
              </a:rPr>
              <a:t>Problem</a:t>
            </a:r>
            <a:endParaRPr sz="1200">
              <a:latin typeface="Arial MT"/>
              <a:cs typeface="Arial MT"/>
            </a:endParaRPr>
          </a:p>
        </p:txBody>
      </p:sp>
      <p:sp>
        <p:nvSpPr>
          <p:cNvPr id="91" name="object 91"/>
          <p:cNvSpPr/>
          <p:nvPr/>
        </p:nvSpPr>
        <p:spPr>
          <a:xfrm>
            <a:off x="2050637" y="4231703"/>
            <a:ext cx="431800" cy="15240"/>
          </a:xfrm>
          <a:custGeom>
            <a:avLst/>
            <a:gdLst/>
            <a:ahLst/>
            <a:cxnLst/>
            <a:rect l="l" t="t" r="r" b="b"/>
            <a:pathLst>
              <a:path w="431800" h="15239">
                <a:moveTo>
                  <a:pt x="431292" y="0"/>
                </a:moveTo>
                <a:lnTo>
                  <a:pt x="0" y="0"/>
                </a:lnTo>
                <a:lnTo>
                  <a:pt x="0" y="15239"/>
                </a:lnTo>
                <a:lnTo>
                  <a:pt x="431292" y="15239"/>
                </a:lnTo>
                <a:lnTo>
                  <a:pt x="431292" y="0"/>
                </a:lnTo>
                <a:close/>
              </a:path>
            </a:pathLst>
          </a:custGeom>
          <a:solidFill>
            <a:srgbClr val="FF0000"/>
          </a:solidFill>
        </p:spPr>
        <p:txBody>
          <a:bodyPr wrap="square" lIns="0" tIns="0" rIns="0" bIns="0" rtlCol="0"/>
          <a:lstStyle/>
          <a:p>
            <a:endParaRPr/>
          </a:p>
        </p:txBody>
      </p:sp>
      <p:sp>
        <p:nvSpPr>
          <p:cNvPr id="92" name="object 92"/>
          <p:cNvSpPr txBox="1"/>
          <p:nvPr/>
        </p:nvSpPr>
        <p:spPr>
          <a:xfrm>
            <a:off x="838200" y="3430676"/>
            <a:ext cx="2421890" cy="779780"/>
          </a:xfrm>
          <a:prstGeom prst="rect">
            <a:avLst/>
          </a:prstGeom>
        </p:spPr>
        <p:txBody>
          <a:bodyPr vert="horz" wrap="square" lIns="0" tIns="12700" rIns="0" bIns="0" rtlCol="0">
            <a:spAutoFit/>
          </a:bodyPr>
          <a:lstStyle/>
          <a:p>
            <a:pPr marL="63500">
              <a:lnSpc>
                <a:spcPct val="100000"/>
              </a:lnSpc>
              <a:spcBef>
                <a:spcPts val="100"/>
              </a:spcBef>
              <a:tabLst>
                <a:tab pos="697865" algn="l"/>
              </a:tabLst>
            </a:pPr>
            <a:r>
              <a:rPr sz="2100" spc="-5" dirty="0">
                <a:latin typeface="Cambria Math"/>
                <a:cs typeface="Cambria Math"/>
              </a:rPr>
              <a:t>𝑦</a:t>
            </a:r>
            <a:r>
              <a:rPr sz="2250" spc="-7" baseline="-16666" dirty="0">
                <a:latin typeface="Cambria Math"/>
                <a:cs typeface="Cambria Math"/>
              </a:rPr>
              <a:t>𝑖</a:t>
            </a:r>
            <a:r>
              <a:rPr sz="2250" spc="585" baseline="-16666" dirty="0">
                <a:latin typeface="Cambria Math"/>
                <a:cs typeface="Cambria Math"/>
              </a:rPr>
              <a:t> </a:t>
            </a:r>
            <a:r>
              <a:rPr sz="2100" dirty="0">
                <a:latin typeface="Cambria Math"/>
                <a:cs typeface="Cambria Math"/>
              </a:rPr>
              <a:t>=	</a:t>
            </a:r>
            <a:r>
              <a:rPr sz="2100" spc="-40" dirty="0">
                <a:latin typeface="Cambria Math"/>
                <a:cs typeface="Cambria Math"/>
              </a:rPr>
              <a:t>𝛽</a:t>
            </a:r>
            <a:r>
              <a:rPr sz="2250" spc="-60" baseline="-16666" dirty="0">
                <a:latin typeface="Cambria Math"/>
                <a:cs typeface="Cambria Math"/>
              </a:rPr>
              <a:t>0</a:t>
            </a:r>
            <a:r>
              <a:rPr sz="2250" spc="307" baseline="-16666" dirty="0">
                <a:latin typeface="Cambria Math"/>
                <a:cs typeface="Cambria Math"/>
              </a:rPr>
              <a:t> </a:t>
            </a:r>
            <a:r>
              <a:rPr sz="2100" dirty="0">
                <a:latin typeface="Cambria Math"/>
                <a:cs typeface="Cambria Math"/>
              </a:rPr>
              <a:t>+</a:t>
            </a:r>
            <a:r>
              <a:rPr sz="2100" spc="5" dirty="0">
                <a:latin typeface="Cambria Math"/>
                <a:cs typeface="Cambria Math"/>
              </a:rPr>
              <a:t> </a:t>
            </a:r>
            <a:r>
              <a:rPr sz="2100" spc="-5" dirty="0">
                <a:latin typeface="Cambria Math"/>
                <a:cs typeface="Cambria Math"/>
              </a:rPr>
              <a:t>𝛽</a:t>
            </a:r>
            <a:r>
              <a:rPr sz="2250" spc="-7" baseline="-16666" dirty="0">
                <a:latin typeface="Cambria Math"/>
                <a:cs typeface="Cambria Math"/>
              </a:rPr>
              <a:t>1</a:t>
            </a:r>
            <a:r>
              <a:rPr sz="2100" spc="-5" dirty="0">
                <a:latin typeface="Cambria Math"/>
                <a:cs typeface="Cambria Math"/>
              </a:rPr>
              <a:t>𝑥</a:t>
            </a:r>
            <a:r>
              <a:rPr sz="2250" spc="-7" baseline="-16666" dirty="0">
                <a:latin typeface="Cambria Math"/>
                <a:cs typeface="Cambria Math"/>
              </a:rPr>
              <a:t>1𝑖</a:t>
            </a:r>
            <a:r>
              <a:rPr sz="2250" spc="375" baseline="-16666" dirty="0">
                <a:latin typeface="Cambria Math"/>
                <a:cs typeface="Cambria Math"/>
              </a:rPr>
              <a:t> </a:t>
            </a:r>
            <a:r>
              <a:rPr sz="2100" dirty="0">
                <a:latin typeface="Cambria Math"/>
                <a:cs typeface="Cambria Math"/>
              </a:rPr>
              <a:t>+</a:t>
            </a:r>
            <a:r>
              <a:rPr sz="2100" spc="-5" dirty="0">
                <a:latin typeface="Cambria Math"/>
                <a:cs typeface="Cambria Math"/>
              </a:rPr>
              <a:t> </a:t>
            </a:r>
            <a:r>
              <a:rPr sz="2100" spc="10" dirty="0">
                <a:latin typeface="Cambria Math"/>
                <a:cs typeface="Cambria Math"/>
              </a:rPr>
              <a:t>𝜀</a:t>
            </a:r>
            <a:r>
              <a:rPr sz="2250" spc="15" baseline="-16666" dirty="0">
                <a:latin typeface="Cambria Math"/>
                <a:cs typeface="Cambria Math"/>
              </a:rPr>
              <a:t>𝑖</a:t>
            </a:r>
            <a:endParaRPr sz="2250" baseline="-16666" dirty="0">
              <a:latin typeface="Cambria Math"/>
              <a:cs typeface="Cambria Math"/>
            </a:endParaRPr>
          </a:p>
          <a:p>
            <a:pPr marL="38100">
              <a:lnSpc>
                <a:spcPct val="100000"/>
              </a:lnSpc>
              <a:spcBef>
                <a:spcPts val="1495"/>
              </a:spcBef>
            </a:pPr>
            <a:r>
              <a:rPr sz="1600" spc="-10" dirty="0">
                <a:latin typeface="Calibri"/>
                <a:cs typeface="Calibri"/>
              </a:rPr>
              <a:t>OLS: </a:t>
            </a:r>
            <a:r>
              <a:rPr sz="1600" spc="-5" dirty="0">
                <a:latin typeface="Calibri"/>
                <a:cs typeface="Calibri"/>
              </a:rPr>
              <a:t>Ordinary </a:t>
            </a:r>
            <a:r>
              <a:rPr sz="1600" spc="-10" dirty="0">
                <a:solidFill>
                  <a:srgbClr val="FF0000"/>
                </a:solidFill>
                <a:latin typeface="Calibri"/>
                <a:cs typeface="Calibri"/>
              </a:rPr>
              <a:t>Least</a:t>
            </a:r>
            <a:r>
              <a:rPr sz="1600" dirty="0">
                <a:solidFill>
                  <a:srgbClr val="FF0000"/>
                </a:solidFill>
                <a:latin typeface="Calibri"/>
                <a:cs typeface="Calibri"/>
              </a:rPr>
              <a:t> </a:t>
            </a:r>
            <a:r>
              <a:rPr sz="1600" spc="-5" dirty="0">
                <a:latin typeface="Calibri"/>
                <a:cs typeface="Calibri"/>
              </a:rPr>
              <a:t>Squares</a:t>
            </a:r>
            <a:endParaRPr sz="1600" dirty="0">
              <a:latin typeface="Calibri"/>
              <a:cs typeface="Calibri"/>
            </a:endParaRPr>
          </a:p>
        </p:txBody>
      </p:sp>
      <p:sp>
        <p:nvSpPr>
          <p:cNvPr id="93" name="object 93"/>
          <p:cNvSpPr txBox="1"/>
          <p:nvPr/>
        </p:nvSpPr>
        <p:spPr>
          <a:xfrm>
            <a:off x="2080152" y="4276352"/>
            <a:ext cx="251079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0000"/>
                </a:solidFill>
                <a:latin typeface="Arial MT"/>
                <a:cs typeface="Arial MT"/>
              </a:rPr>
              <a:t>minimize</a:t>
            </a:r>
            <a:r>
              <a:rPr sz="1400" spc="-35" dirty="0">
                <a:solidFill>
                  <a:srgbClr val="FF0000"/>
                </a:solidFill>
                <a:latin typeface="Arial MT"/>
                <a:cs typeface="Arial MT"/>
              </a:rPr>
              <a:t> </a:t>
            </a:r>
            <a:r>
              <a:rPr sz="1400" dirty="0">
                <a:solidFill>
                  <a:srgbClr val="FF0000"/>
                </a:solidFill>
                <a:latin typeface="Arial MT"/>
                <a:cs typeface="Arial MT"/>
              </a:rPr>
              <a:t>sum</a:t>
            </a:r>
            <a:r>
              <a:rPr sz="1400" spc="-40" dirty="0">
                <a:solidFill>
                  <a:srgbClr val="FF0000"/>
                </a:solidFill>
                <a:latin typeface="Arial MT"/>
                <a:cs typeface="Arial MT"/>
              </a:rPr>
              <a:t> </a:t>
            </a:r>
            <a:r>
              <a:rPr sz="1400" dirty="0">
                <a:solidFill>
                  <a:srgbClr val="FF0000"/>
                </a:solidFill>
                <a:latin typeface="Arial MT"/>
                <a:cs typeface="Arial MT"/>
              </a:rPr>
              <a:t>of</a:t>
            </a:r>
            <a:r>
              <a:rPr sz="1400" spc="-30" dirty="0">
                <a:solidFill>
                  <a:srgbClr val="FF0000"/>
                </a:solidFill>
                <a:latin typeface="Arial MT"/>
                <a:cs typeface="Arial MT"/>
              </a:rPr>
              <a:t> </a:t>
            </a:r>
            <a:r>
              <a:rPr sz="1400" dirty="0">
                <a:solidFill>
                  <a:srgbClr val="FF0000"/>
                </a:solidFill>
                <a:latin typeface="Arial MT"/>
                <a:cs typeface="Arial MT"/>
              </a:rPr>
              <a:t>squared</a:t>
            </a:r>
            <a:r>
              <a:rPr sz="1400" spc="-60" dirty="0">
                <a:solidFill>
                  <a:srgbClr val="FF0000"/>
                </a:solidFill>
                <a:latin typeface="Arial MT"/>
                <a:cs typeface="Arial MT"/>
              </a:rPr>
              <a:t> </a:t>
            </a:r>
            <a:r>
              <a:rPr sz="1400" dirty="0">
                <a:solidFill>
                  <a:srgbClr val="FF0000"/>
                </a:solidFill>
                <a:latin typeface="Arial MT"/>
                <a:cs typeface="Arial MT"/>
              </a:rPr>
              <a:t>errors</a:t>
            </a:r>
            <a:endParaRPr sz="1400" dirty="0">
              <a:latin typeface="Arial MT"/>
              <a:cs typeface="Arial M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 name="object 3"/>
          <p:cNvSpPr/>
          <p:nvPr/>
        </p:nvSpPr>
        <p:spPr>
          <a:xfrm>
            <a:off x="151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4" name="object 4"/>
          <p:cNvSpPr/>
          <p:nvPr/>
        </p:nvSpPr>
        <p:spPr>
          <a:xfrm>
            <a:off x="228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5" name="object 15"/>
          <p:cNvSpPr/>
          <p:nvPr/>
        </p:nvSpPr>
        <p:spPr>
          <a:xfrm>
            <a:off x="190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6" name="object 86"/>
          <p:cNvSpPr txBox="1">
            <a:spLocks noGrp="1"/>
          </p:cNvSpPr>
          <p:nvPr>
            <p:ph type="title"/>
          </p:nvPr>
        </p:nvSpPr>
        <p:spPr>
          <a:xfrm>
            <a:off x="2281237" y="210849"/>
            <a:ext cx="4768850" cy="391160"/>
          </a:xfrm>
          <a:prstGeom prst="rect">
            <a:avLst/>
          </a:prstGeom>
        </p:spPr>
        <p:txBody>
          <a:bodyPr vert="horz" wrap="square" lIns="0" tIns="12700" rIns="0" bIns="0" rtlCol="0">
            <a:spAutoFit/>
          </a:bodyPr>
          <a:lstStyle/>
          <a:p>
            <a:pPr marL="12700">
              <a:lnSpc>
                <a:spcPct val="100000"/>
              </a:lnSpc>
              <a:spcBef>
                <a:spcPts val="100"/>
              </a:spcBef>
            </a:pPr>
            <a:r>
              <a:rPr sz="2400" spc="-114" dirty="0"/>
              <a:t>Algor</a:t>
            </a:r>
            <a:r>
              <a:rPr sz="2400" spc="-160" dirty="0"/>
              <a:t>ithm</a:t>
            </a:r>
            <a:r>
              <a:rPr sz="2400" spc="-95" dirty="0"/>
              <a:t> </a:t>
            </a:r>
            <a:r>
              <a:rPr sz="2400" spc="-285" dirty="0"/>
              <a:t>Ex</a:t>
            </a:r>
            <a:r>
              <a:rPr sz="2400" spc="-185" dirty="0"/>
              <a:t>ample:</a:t>
            </a:r>
            <a:r>
              <a:rPr sz="2400" spc="-105" dirty="0"/>
              <a:t> </a:t>
            </a:r>
            <a:r>
              <a:rPr sz="2400" spc="-175" dirty="0"/>
              <a:t>Linear</a:t>
            </a:r>
            <a:r>
              <a:rPr sz="2400" spc="-125" dirty="0"/>
              <a:t> </a:t>
            </a:r>
            <a:r>
              <a:rPr sz="2400" spc="-105" dirty="0"/>
              <a:t>Regressi</a:t>
            </a:r>
            <a:r>
              <a:rPr sz="2400" spc="-120" dirty="0"/>
              <a:t>o</a:t>
            </a:r>
            <a:r>
              <a:rPr sz="2400" spc="-200" dirty="0"/>
              <a:t>n</a:t>
            </a:r>
            <a:endParaRPr sz="2400" dirty="0"/>
          </a:p>
        </p:txBody>
      </p:sp>
      <p:pic>
        <p:nvPicPr>
          <p:cNvPr id="95" name="Picture 94">
            <a:extLst>
              <a:ext uri="{FF2B5EF4-FFF2-40B4-BE49-F238E27FC236}">
                <a16:creationId xmlns:a16="http://schemas.microsoft.com/office/drawing/2014/main" id="{B88105FD-AE28-4145-669B-D95CD1918A5E}"/>
              </a:ext>
            </a:extLst>
          </p:cNvPr>
          <p:cNvPicPr>
            <a:picLocks noChangeAspect="1"/>
          </p:cNvPicPr>
          <p:nvPr/>
        </p:nvPicPr>
        <p:blipFill>
          <a:blip r:embed="rId2"/>
          <a:stretch>
            <a:fillRect/>
          </a:stretch>
        </p:blipFill>
        <p:spPr>
          <a:xfrm>
            <a:off x="185269" y="892324"/>
            <a:ext cx="4757399" cy="1196529"/>
          </a:xfrm>
          <a:prstGeom prst="rect">
            <a:avLst/>
          </a:prstGeom>
        </p:spPr>
      </p:pic>
      <p:pic>
        <p:nvPicPr>
          <p:cNvPr id="97" name="Picture 96">
            <a:extLst>
              <a:ext uri="{FF2B5EF4-FFF2-40B4-BE49-F238E27FC236}">
                <a16:creationId xmlns:a16="http://schemas.microsoft.com/office/drawing/2014/main" id="{5E2D064D-180E-773E-FB0B-CEAB3BCD97FD}"/>
              </a:ext>
            </a:extLst>
          </p:cNvPr>
          <p:cNvPicPr>
            <a:picLocks noChangeAspect="1"/>
          </p:cNvPicPr>
          <p:nvPr/>
        </p:nvPicPr>
        <p:blipFill>
          <a:blip r:embed="rId3"/>
          <a:stretch>
            <a:fillRect/>
          </a:stretch>
        </p:blipFill>
        <p:spPr>
          <a:xfrm>
            <a:off x="228601" y="2343150"/>
            <a:ext cx="4289980" cy="912983"/>
          </a:xfrm>
          <a:prstGeom prst="rect">
            <a:avLst/>
          </a:prstGeom>
        </p:spPr>
      </p:pic>
      <p:sp>
        <p:nvSpPr>
          <p:cNvPr id="99" name="TextBox 98">
            <a:extLst>
              <a:ext uri="{FF2B5EF4-FFF2-40B4-BE49-F238E27FC236}">
                <a16:creationId xmlns:a16="http://schemas.microsoft.com/office/drawing/2014/main" id="{6EC68B26-AD20-7FE8-1360-60DD821D3425}"/>
              </a:ext>
            </a:extLst>
          </p:cNvPr>
          <p:cNvSpPr txBox="1"/>
          <p:nvPr/>
        </p:nvSpPr>
        <p:spPr>
          <a:xfrm>
            <a:off x="120341" y="3401156"/>
            <a:ext cx="6437185" cy="253916"/>
          </a:xfrm>
          <a:prstGeom prst="rect">
            <a:avLst/>
          </a:prstGeom>
          <a:noFill/>
        </p:spPr>
        <p:txBody>
          <a:bodyPr wrap="square">
            <a:spAutoFit/>
          </a:bodyPr>
          <a:lstStyle/>
          <a:p>
            <a:r>
              <a:rPr 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W</a:t>
            </a:r>
            <a:r>
              <a:rPr lang="en-US" sz="1050" dirty="0">
                <a:latin typeface="Times New Roman" panose="02020603050405020304" pitchFamily="18" charset="0"/>
                <a:cs typeface="Times New Roman" panose="02020603050405020304" pitchFamily="18" charset="0"/>
              </a:rPr>
              <a:t>e need to take the derivative of the above equation: </a:t>
            </a:r>
          </a:p>
        </p:txBody>
      </p:sp>
      <p:pic>
        <p:nvPicPr>
          <p:cNvPr id="101" name="Picture 100">
            <a:extLst>
              <a:ext uri="{FF2B5EF4-FFF2-40B4-BE49-F238E27FC236}">
                <a16:creationId xmlns:a16="http://schemas.microsoft.com/office/drawing/2014/main" id="{7F2DEAD9-CC99-1561-F4CD-17C07CEC6523}"/>
              </a:ext>
            </a:extLst>
          </p:cNvPr>
          <p:cNvPicPr>
            <a:picLocks noChangeAspect="1"/>
          </p:cNvPicPr>
          <p:nvPr/>
        </p:nvPicPr>
        <p:blipFill>
          <a:blip r:embed="rId4"/>
          <a:stretch>
            <a:fillRect/>
          </a:stretch>
        </p:blipFill>
        <p:spPr>
          <a:xfrm>
            <a:off x="1986684" y="3800094"/>
            <a:ext cx="1959234" cy="514999"/>
          </a:xfrm>
          <a:prstGeom prst="rect">
            <a:avLst/>
          </a:prstGeom>
        </p:spPr>
      </p:pic>
      <p:pic>
        <p:nvPicPr>
          <p:cNvPr id="105" name="Picture 104">
            <a:extLst>
              <a:ext uri="{FF2B5EF4-FFF2-40B4-BE49-F238E27FC236}">
                <a16:creationId xmlns:a16="http://schemas.microsoft.com/office/drawing/2014/main" id="{8181AF85-34EE-9EC3-2636-26C4E5282DBE}"/>
              </a:ext>
            </a:extLst>
          </p:cNvPr>
          <p:cNvPicPr>
            <a:picLocks noChangeAspect="1"/>
          </p:cNvPicPr>
          <p:nvPr/>
        </p:nvPicPr>
        <p:blipFill>
          <a:blip r:embed="rId5"/>
          <a:stretch>
            <a:fillRect/>
          </a:stretch>
        </p:blipFill>
        <p:spPr>
          <a:xfrm>
            <a:off x="2771339" y="828407"/>
            <a:ext cx="161925" cy="161925"/>
          </a:xfrm>
          <a:prstGeom prst="rect">
            <a:avLst/>
          </a:prstGeom>
        </p:spPr>
      </p:pic>
      <p:pic>
        <p:nvPicPr>
          <p:cNvPr id="107" name="Picture 106">
            <a:extLst>
              <a:ext uri="{FF2B5EF4-FFF2-40B4-BE49-F238E27FC236}">
                <a16:creationId xmlns:a16="http://schemas.microsoft.com/office/drawing/2014/main" id="{205D3BCA-3D93-1E0B-C725-244F5CCFD459}"/>
              </a:ext>
            </a:extLst>
          </p:cNvPr>
          <p:cNvPicPr>
            <a:picLocks noChangeAspect="1"/>
          </p:cNvPicPr>
          <p:nvPr/>
        </p:nvPicPr>
        <p:blipFill>
          <a:blip r:embed="rId6"/>
          <a:stretch>
            <a:fillRect/>
          </a:stretch>
        </p:blipFill>
        <p:spPr>
          <a:xfrm>
            <a:off x="5953862" y="1234836"/>
            <a:ext cx="1342290" cy="289623"/>
          </a:xfrm>
          <a:prstGeom prst="rect">
            <a:avLst/>
          </a:prstGeom>
        </p:spPr>
      </p:pic>
      <p:pic>
        <p:nvPicPr>
          <p:cNvPr id="109" name="Picture 108">
            <a:extLst>
              <a:ext uri="{FF2B5EF4-FFF2-40B4-BE49-F238E27FC236}">
                <a16:creationId xmlns:a16="http://schemas.microsoft.com/office/drawing/2014/main" id="{C315EDE5-10CC-3FEB-6571-FA54297A223A}"/>
              </a:ext>
            </a:extLst>
          </p:cNvPr>
          <p:cNvPicPr>
            <a:picLocks noChangeAspect="1"/>
          </p:cNvPicPr>
          <p:nvPr/>
        </p:nvPicPr>
        <p:blipFill>
          <a:blip r:embed="rId7"/>
          <a:stretch>
            <a:fillRect/>
          </a:stretch>
        </p:blipFill>
        <p:spPr>
          <a:xfrm>
            <a:off x="5657111" y="2130073"/>
            <a:ext cx="1967652" cy="259303"/>
          </a:xfrm>
          <a:prstGeom prst="rect">
            <a:avLst/>
          </a:prstGeom>
        </p:spPr>
      </p:pic>
      <p:pic>
        <p:nvPicPr>
          <p:cNvPr id="113" name="Picture 112">
            <a:extLst>
              <a:ext uri="{FF2B5EF4-FFF2-40B4-BE49-F238E27FC236}">
                <a16:creationId xmlns:a16="http://schemas.microsoft.com/office/drawing/2014/main" id="{40F71A1C-509F-F988-AB27-E2AE1E1265BD}"/>
              </a:ext>
            </a:extLst>
          </p:cNvPr>
          <p:cNvPicPr>
            <a:picLocks noChangeAspect="1"/>
          </p:cNvPicPr>
          <p:nvPr/>
        </p:nvPicPr>
        <p:blipFill>
          <a:blip r:embed="rId8"/>
          <a:stretch>
            <a:fillRect/>
          </a:stretch>
        </p:blipFill>
        <p:spPr>
          <a:xfrm>
            <a:off x="5804424" y="3338616"/>
            <a:ext cx="1591778" cy="488511"/>
          </a:xfrm>
          <a:prstGeom prst="rect">
            <a:avLst/>
          </a:prstGeom>
        </p:spPr>
      </p:pic>
      <p:sp>
        <p:nvSpPr>
          <p:cNvPr id="115" name="TextBox 114">
            <a:extLst>
              <a:ext uri="{FF2B5EF4-FFF2-40B4-BE49-F238E27FC236}">
                <a16:creationId xmlns:a16="http://schemas.microsoft.com/office/drawing/2014/main" id="{C8B0B7EC-B93A-4FBF-F1F9-99757CD148C5}"/>
              </a:ext>
            </a:extLst>
          </p:cNvPr>
          <p:cNvSpPr txBox="1"/>
          <p:nvPr/>
        </p:nvSpPr>
        <p:spPr>
          <a:xfrm>
            <a:off x="4957762" y="4867368"/>
            <a:ext cx="4575810" cy="230832"/>
          </a:xfrm>
          <a:prstGeom prst="rect">
            <a:avLst/>
          </a:prstGeom>
          <a:noFill/>
        </p:spPr>
        <p:txBody>
          <a:bodyPr wrap="square">
            <a:spAutoFit/>
          </a:bodyPr>
          <a:lstStyle/>
          <a:p>
            <a:r>
              <a:rPr lang="en-US" sz="900" dirty="0"/>
              <a:t>https://web.stanford.edu/~mrosenfe/soc_meth_proj3/matrix_OLS_NYU_notes.pdf</a:t>
            </a:r>
          </a:p>
        </p:txBody>
      </p:sp>
      <p:pic>
        <p:nvPicPr>
          <p:cNvPr id="117" name="Picture 116">
            <a:extLst>
              <a:ext uri="{FF2B5EF4-FFF2-40B4-BE49-F238E27FC236}">
                <a16:creationId xmlns:a16="http://schemas.microsoft.com/office/drawing/2014/main" id="{CF4F8DA7-C64C-BE82-E6FC-96C1DDF0F7A7}"/>
              </a:ext>
            </a:extLst>
          </p:cNvPr>
          <p:cNvPicPr>
            <a:picLocks noChangeAspect="1"/>
          </p:cNvPicPr>
          <p:nvPr/>
        </p:nvPicPr>
        <p:blipFill>
          <a:blip r:embed="rId9"/>
          <a:stretch>
            <a:fillRect/>
          </a:stretch>
        </p:blipFill>
        <p:spPr>
          <a:xfrm>
            <a:off x="4518581" y="2893082"/>
            <a:ext cx="4602186" cy="323132"/>
          </a:xfrm>
          <a:prstGeom prst="rect">
            <a:avLst/>
          </a:prstGeom>
        </p:spPr>
      </p:pic>
    </p:spTree>
    <p:extLst>
      <p:ext uri="{BB962C8B-B14F-4D97-AF65-F5344CB8AC3E}">
        <p14:creationId xmlns:p14="http://schemas.microsoft.com/office/powerpoint/2010/main" val="36199511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 name="object 3"/>
          <p:cNvSpPr/>
          <p:nvPr/>
        </p:nvSpPr>
        <p:spPr>
          <a:xfrm>
            <a:off x="151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4" name="object 4"/>
          <p:cNvSpPr/>
          <p:nvPr/>
        </p:nvSpPr>
        <p:spPr>
          <a:xfrm>
            <a:off x="228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5" name="object 15"/>
          <p:cNvSpPr/>
          <p:nvPr/>
        </p:nvSpPr>
        <p:spPr>
          <a:xfrm>
            <a:off x="190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5" name="object 25"/>
          <p:cNvSpPr txBox="1">
            <a:spLocks noGrp="1"/>
          </p:cNvSpPr>
          <p:nvPr>
            <p:ph type="title"/>
          </p:nvPr>
        </p:nvSpPr>
        <p:spPr>
          <a:xfrm>
            <a:off x="2516885" y="345693"/>
            <a:ext cx="4300220" cy="406400"/>
          </a:xfrm>
          <a:prstGeom prst="rect">
            <a:avLst/>
          </a:prstGeom>
        </p:spPr>
        <p:txBody>
          <a:bodyPr vert="horz" wrap="square" lIns="0" tIns="12065" rIns="0" bIns="0" rtlCol="0">
            <a:spAutoFit/>
          </a:bodyPr>
          <a:lstStyle/>
          <a:p>
            <a:pPr marL="12700">
              <a:lnSpc>
                <a:spcPct val="100000"/>
              </a:lnSpc>
              <a:spcBef>
                <a:spcPts val="95"/>
              </a:spcBef>
            </a:pPr>
            <a:r>
              <a:rPr sz="2400" spc="-114" dirty="0"/>
              <a:t>Algor</a:t>
            </a:r>
            <a:r>
              <a:rPr sz="2400" spc="-160" dirty="0"/>
              <a:t>ithm</a:t>
            </a:r>
            <a:r>
              <a:rPr sz="2400" spc="-95" dirty="0"/>
              <a:t> </a:t>
            </a:r>
            <a:r>
              <a:rPr sz="2400" spc="-285" dirty="0"/>
              <a:t>Ex</a:t>
            </a:r>
            <a:r>
              <a:rPr sz="2400" spc="-185" dirty="0"/>
              <a:t>ample:</a:t>
            </a:r>
            <a:r>
              <a:rPr sz="2400" spc="-95" dirty="0"/>
              <a:t> </a:t>
            </a:r>
            <a:r>
              <a:rPr sz="2500" spc="-85" dirty="0"/>
              <a:t>Classifi</a:t>
            </a:r>
            <a:r>
              <a:rPr sz="2500" spc="-114" dirty="0"/>
              <a:t>c</a:t>
            </a:r>
            <a:r>
              <a:rPr sz="2500" spc="-155" dirty="0"/>
              <a:t>ation</a:t>
            </a:r>
            <a:endParaRPr sz="2500"/>
          </a:p>
        </p:txBody>
      </p:sp>
      <p:sp>
        <p:nvSpPr>
          <p:cNvPr id="26" name="object 26"/>
          <p:cNvSpPr txBox="1"/>
          <p:nvPr/>
        </p:nvSpPr>
        <p:spPr>
          <a:xfrm>
            <a:off x="979424" y="2045970"/>
            <a:ext cx="16256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mbria Math"/>
                <a:cs typeface="Cambria Math"/>
              </a:rPr>
              <a:t>𝒚</a:t>
            </a:r>
            <a:endParaRPr sz="1800">
              <a:latin typeface="Cambria Math"/>
              <a:cs typeface="Cambria Math"/>
            </a:endParaRPr>
          </a:p>
        </p:txBody>
      </p:sp>
      <p:sp>
        <p:nvSpPr>
          <p:cNvPr id="27" name="object 27"/>
          <p:cNvSpPr txBox="1"/>
          <p:nvPr/>
        </p:nvSpPr>
        <p:spPr>
          <a:xfrm>
            <a:off x="979424" y="2515361"/>
            <a:ext cx="160020" cy="114681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0</a:t>
            </a:r>
            <a:endParaRPr sz="1050">
              <a:latin typeface="Arial MT"/>
              <a:cs typeface="Arial MT"/>
            </a:endParaRPr>
          </a:p>
          <a:p>
            <a:pPr marL="12700">
              <a:lnSpc>
                <a:spcPct val="100000"/>
              </a:lnSpc>
            </a:pPr>
            <a:r>
              <a:rPr sz="1050" dirty="0">
                <a:latin typeface="Arial MT"/>
                <a:cs typeface="Arial MT"/>
              </a:rPr>
              <a:t>1</a:t>
            </a:r>
            <a:endParaRPr sz="1050">
              <a:latin typeface="Arial MT"/>
              <a:cs typeface="Arial MT"/>
            </a:endParaRPr>
          </a:p>
          <a:p>
            <a:pPr marL="12700">
              <a:lnSpc>
                <a:spcPct val="100000"/>
              </a:lnSpc>
            </a:pPr>
            <a:r>
              <a:rPr sz="1050" dirty="0">
                <a:latin typeface="Arial MT"/>
                <a:cs typeface="Arial MT"/>
              </a:rPr>
              <a:t>0</a:t>
            </a:r>
            <a:endParaRPr sz="1050">
              <a:latin typeface="Arial MT"/>
              <a:cs typeface="Arial MT"/>
            </a:endParaRPr>
          </a:p>
          <a:p>
            <a:pPr marL="12700">
              <a:lnSpc>
                <a:spcPct val="100000"/>
              </a:lnSpc>
            </a:pPr>
            <a:r>
              <a:rPr sz="1050" dirty="0">
                <a:latin typeface="Arial MT"/>
                <a:cs typeface="Arial MT"/>
              </a:rPr>
              <a:t>1</a:t>
            </a:r>
            <a:endParaRPr sz="1050">
              <a:latin typeface="Arial MT"/>
              <a:cs typeface="Arial MT"/>
            </a:endParaRPr>
          </a:p>
          <a:p>
            <a:pPr marL="12700">
              <a:lnSpc>
                <a:spcPct val="100000"/>
              </a:lnSpc>
            </a:pPr>
            <a:r>
              <a:rPr sz="1050" dirty="0">
                <a:latin typeface="Arial MT"/>
                <a:cs typeface="Arial MT"/>
              </a:rPr>
              <a:t>1</a:t>
            </a:r>
            <a:endParaRPr sz="1050">
              <a:latin typeface="Arial MT"/>
              <a:cs typeface="Arial MT"/>
            </a:endParaRPr>
          </a:p>
          <a:p>
            <a:pPr marL="12700">
              <a:lnSpc>
                <a:spcPct val="100000"/>
              </a:lnSpc>
            </a:pPr>
            <a:r>
              <a:rPr sz="1050" dirty="0">
                <a:latin typeface="Arial MT"/>
                <a:cs typeface="Arial MT"/>
              </a:rPr>
              <a:t>0</a:t>
            </a:r>
            <a:endParaRPr sz="1050">
              <a:latin typeface="Arial MT"/>
              <a:cs typeface="Arial MT"/>
            </a:endParaRPr>
          </a:p>
          <a:p>
            <a:pPr marL="12700">
              <a:lnSpc>
                <a:spcPct val="100000"/>
              </a:lnSpc>
            </a:pPr>
            <a:r>
              <a:rPr sz="1050" spc="5" dirty="0">
                <a:latin typeface="Arial MT"/>
                <a:cs typeface="Arial MT"/>
              </a:rPr>
              <a:t>…</a:t>
            </a:r>
            <a:endParaRPr sz="1050">
              <a:latin typeface="Arial MT"/>
              <a:cs typeface="Arial MT"/>
            </a:endParaRPr>
          </a:p>
        </p:txBody>
      </p:sp>
      <p:sp>
        <p:nvSpPr>
          <p:cNvPr id="28" name="object 28"/>
          <p:cNvSpPr txBox="1"/>
          <p:nvPr/>
        </p:nvSpPr>
        <p:spPr>
          <a:xfrm>
            <a:off x="2270505" y="2675382"/>
            <a:ext cx="324485" cy="18669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2000</a:t>
            </a:r>
            <a:endParaRPr sz="1050">
              <a:latin typeface="Arial MT"/>
              <a:cs typeface="Arial MT"/>
            </a:endParaRPr>
          </a:p>
        </p:txBody>
      </p:sp>
      <p:sp>
        <p:nvSpPr>
          <p:cNvPr id="29" name="object 29"/>
          <p:cNvSpPr txBox="1"/>
          <p:nvPr/>
        </p:nvSpPr>
        <p:spPr>
          <a:xfrm>
            <a:off x="2307082" y="2835402"/>
            <a:ext cx="249554" cy="18669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632</a:t>
            </a:r>
            <a:endParaRPr sz="1050">
              <a:latin typeface="Arial MT"/>
              <a:cs typeface="Arial MT"/>
            </a:endParaRPr>
          </a:p>
        </p:txBody>
      </p:sp>
      <p:sp>
        <p:nvSpPr>
          <p:cNvPr id="30" name="object 30"/>
          <p:cNvSpPr txBox="1"/>
          <p:nvPr/>
        </p:nvSpPr>
        <p:spPr>
          <a:xfrm>
            <a:off x="2270505" y="2995676"/>
            <a:ext cx="324485" cy="18669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1800</a:t>
            </a:r>
            <a:endParaRPr sz="1050">
              <a:latin typeface="Arial MT"/>
              <a:cs typeface="Arial MT"/>
            </a:endParaRPr>
          </a:p>
        </p:txBody>
      </p:sp>
      <p:sp>
        <p:nvSpPr>
          <p:cNvPr id="31" name="object 31"/>
          <p:cNvSpPr txBox="1"/>
          <p:nvPr/>
        </p:nvSpPr>
        <p:spPr>
          <a:xfrm>
            <a:off x="2307082" y="3155695"/>
            <a:ext cx="249554" cy="50673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750</a:t>
            </a:r>
            <a:endParaRPr sz="1050">
              <a:latin typeface="Arial MT"/>
              <a:cs typeface="Arial MT"/>
            </a:endParaRPr>
          </a:p>
          <a:p>
            <a:pPr marL="12700">
              <a:lnSpc>
                <a:spcPct val="100000"/>
              </a:lnSpc>
            </a:pPr>
            <a:r>
              <a:rPr sz="1050" dirty="0">
                <a:latin typeface="Arial MT"/>
                <a:cs typeface="Arial MT"/>
              </a:rPr>
              <a:t>400</a:t>
            </a:r>
            <a:endParaRPr sz="1050">
              <a:latin typeface="Arial MT"/>
              <a:cs typeface="Arial MT"/>
            </a:endParaRPr>
          </a:p>
          <a:p>
            <a:pPr marL="57785">
              <a:lnSpc>
                <a:spcPct val="100000"/>
              </a:lnSpc>
            </a:pPr>
            <a:r>
              <a:rPr sz="1050" spc="5" dirty="0">
                <a:latin typeface="Arial MT"/>
                <a:cs typeface="Arial MT"/>
              </a:rPr>
              <a:t>…</a:t>
            </a:r>
            <a:endParaRPr sz="1050">
              <a:latin typeface="Arial MT"/>
              <a:cs typeface="Arial MT"/>
            </a:endParaRPr>
          </a:p>
        </p:txBody>
      </p:sp>
      <p:sp>
        <p:nvSpPr>
          <p:cNvPr id="32" name="object 32"/>
          <p:cNvSpPr txBox="1"/>
          <p:nvPr/>
        </p:nvSpPr>
        <p:spPr>
          <a:xfrm>
            <a:off x="2281682" y="2045970"/>
            <a:ext cx="321310" cy="655955"/>
          </a:xfrm>
          <a:prstGeom prst="rect">
            <a:avLst/>
          </a:prstGeom>
        </p:spPr>
        <p:txBody>
          <a:bodyPr vert="horz" wrap="square" lIns="0" tIns="12700" rIns="0" bIns="0" rtlCol="0">
            <a:spAutoFit/>
          </a:bodyPr>
          <a:lstStyle/>
          <a:p>
            <a:pPr marL="50165">
              <a:lnSpc>
                <a:spcPct val="100000"/>
              </a:lnSpc>
              <a:spcBef>
                <a:spcPts val="100"/>
              </a:spcBef>
            </a:pPr>
            <a:r>
              <a:rPr sz="1800" spc="5" dirty="0">
                <a:latin typeface="Cambria Math"/>
                <a:cs typeface="Cambria Math"/>
              </a:rPr>
              <a:t>𝒙</a:t>
            </a:r>
            <a:r>
              <a:rPr sz="1950" spc="7" baseline="-14957" dirty="0">
                <a:latin typeface="Cambria Math"/>
                <a:cs typeface="Cambria Math"/>
              </a:rPr>
              <a:t>𝟏</a:t>
            </a:r>
            <a:endParaRPr sz="1950" baseline="-14957">
              <a:latin typeface="Cambria Math"/>
              <a:cs typeface="Cambria Math"/>
            </a:endParaRPr>
          </a:p>
          <a:p>
            <a:pPr marL="38100">
              <a:lnSpc>
                <a:spcPct val="100000"/>
              </a:lnSpc>
              <a:spcBef>
                <a:spcPts val="1540"/>
              </a:spcBef>
            </a:pPr>
            <a:r>
              <a:rPr sz="1050" dirty="0">
                <a:latin typeface="Arial MT"/>
                <a:cs typeface="Arial MT"/>
              </a:rPr>
              <a:t>800</a:t>
            </a:r>
            <a:endParaRPr sz="1050">
              <a:latin typeface="Arial MT"/>
              <a:cs typeface="Arial MT"/>
            </a:endParaRPr>
          </a:p>
        </p:txBody>
      </p:sp>
      <p:sp>
        <p:nvSpPr>
          <p:cNvPr id="33" name="object 33"/>
          <p:cNvSpPr txBox="1"/>
          <p:nvPr/>
        </p:nvSpPr>
        <p:spPr>
          <a:xfrm>
            <a:off x="569163" y="951430"/>
            <a:ext cx="2046605" cy="848994"/>
          </a:xfrm>
          <a:prstGeom prst="rect">
            <a:avLst/>
          </a:prstGeom>
        </p:spPr>
        <p:txBody>
          <a:bodyPr vert="horz" wrap="square" lIns="0" tIns="103505" rIns="0" bIns="0" rtlCol="0">
            <a:spAutoFit/>
          </a:bodyPr>
          <a:lstStyle/>
          <a:p>
            <a:pPr marL="242570" indent="-230504">
              <a:lnSpc>
                <a:spcPct val="100000"/>
              </a:lnSpc>
              <a:spcBef>
                <a:spcPts val="815"/>
              </a:spcBef>
              <a:buFont typeface="Arial MT"/>
              <a:buChar char="•"/>
              <a:tabLst>
                <a:tab pos="242570" algn="l"/>
                <a:tab pos="243204" algn="l"/>
              </a:tabLst>
            </a:pPr>
            <a:r>
              <a:rPr sz="1400" b="1" spc="-5" dirty="0">
                <a:latin typeface="Arial"/>
                <a:cs typeface="Arial"/>
              </a:rPr>
              <a:t>Supervised</a:t>
            </a:r>
            <a:r>
              <a:rPr sz="1400" b="1" spc="-55" dirty="0">
                <a:latin typeface="Arial"/>
                <a:cs typeface="Arial"/>
              </a:rPr>
              <a:t> </a:t>
            </a:r>
            <a:r>
              <a:rPr sz="1400" b="1" spc="-5" dirty="0">
                <a:latin typeface="Arial"/>
                <a:cs typeface="Arial"/>
              </a:rPr>
              <a:t>learning</a:t>
            </a:r>
            <a:endParaRPr sz="1400">
              <a:latin typeface="Arial"/>
              <a:cs typeface="Arial"/>
            </a:endParaRPr>
          </a:p>
          <a:p>
            <a:pPr marL="527685" lvl="1" indent="-285750">
              <a:lnSpc>
                <a:spcPct val="100000"/>
              </a:lnSpc>
              <a:spcBef>
                <a:spcPts val="605"/>
              </a:spcBef>
              <a:buFont typeface="Courier New"/>
              <a:buChar char="o"/>
              <a:tabLst>
                <a:tab pos="527685" algn="l"/>
                <a:tab pos="528320" algn="l"/>
              </a:tabLst>
            </a:pPr>
            <a:r>
              <a:rPr sz="1200" spc="-5" dirty="0">
                <a:latin typeface="Arial MT"/>
                <a:cs typeface="Arial MT"/>
              </a:rPr>
              <a:t>Classification</a:t>
            </a:r>
            <a:r>
              <a:rPr sz="1200" spc="-30" dirty="0">
                <a:latin typeface="Arial MT"/>
                <a:cs typeface="Arial MT"/>
              </a:rPr>
              <a:t> </a:t>
            </a:r>
            <a:r>
              <a:rPr sz="1200" spc="-5" dirty="0">
                <a:latin typeface="Arial MT"/>
                <a:cs typeface="Arial MT"/>
              </a:rPr>
              <a:t>Problem</a:t>
            </a:r>
            <a:endParaRPr sz="1200">
              <a:latin typeface="Arial MT"/>
              <a:cs typeface="Arial MT"/>
            </a:endParaRPr>
          </a:p>
          <a:p>
            <a:pPr marL="815340" lvl="2" indent="-285115">
              <a:lnSpc>
                <a:spcPct val="100000"/>
              </a:lnSpc>
              <a:spcBef>
                <a:spcPts val="600"/>
              </a:spcBef>
              <a:buFont typeface="Wingdings"/>
              <a:buChar char=""/>
              <a:tabLst>
                <a:tab pos="815340" algn="l"/>
                <a:tab pos="815975" algn="l"/>
              </a:tabLst>
            </a:pPr>
            <a:r>
              <a:rPr sz="1200" dirty="0">
                <a:latin typeface="Arial MT"/>
                <a:cs typeface="Arial MT"/>
              </a:rPr>
              <a:t>Binary</a:t>
            </a:r>
            <a:r>
              <a:rPr sz="1200" spc="-55" dirty="0">
                <a:latin typeface="Arial MT"/>
                <a:cs typeface="Arial MT"/>
              </a:rPr>
              <a:t> </a:t>
            </a:r>
            <a:r>
              <a:rPr sz="1200" spc="-5" dirty="0">
                <a:latin typeface="Arial MT"/>
                <a:cs typeface="Arial MT"/>
              </a:rPr>
              <a:t>Choice</a:t>
            </a:r>
            <a:endParaRPr sz="1200">
              <a:latin typeface="Arial MT"/>
              <a:cs typeface="Arial MT"/>
            </a:endParaRPr>
          </a:p>
        </p:txBody>
      </p:sp>
      <p:sp>
        <p:nvSpPr>
          <p:cNvPr id="34" name="object 34"/>
          <p:cNvSpPr txBox="1"/>
          <p:nvPr/>
        </p:nvSpPr>
        <p:spPr>
          <a:xfrm>
            <a:off x="7726426" y="3990238"/>
            <a:ext cx="269240" cy="254000"/>
          </a:xfrm>
          <a:prstGeom prst="rect">
            <a:avLst/>
          </a:prstGeom>
        </p:spPr>
        <p:txBody>
          <a:bodyPr vert="horz" wrap="square" lIns="0" tIns="12700" rIns="0" bIns="0" rtlCol="0">
            <a:spAutoFit/>
          </a:bodyPr>
          <a:lstStyle/>
          <a:p>
            <a:pPr marL="38100">
              <a:lnSpc>
                <a:spcPct val="100000"/>
              </a:lnSpc>
              <a:spcBef>
                <a:spcPts val="100"/>
              </a:spcBef>
            </a:pPr>
            <a:r>
              <a:rPr sz="1500" spc="-5" dirty="0">
                <a:latin typeface="Cambria Math"/>
                <a:cs typeface="Cambria Math"/>
              </a:rPr>
              <a:t>𝒙</a:t>
            </a:r>
            <a:r>
              <a:rPr sz="1650" spc="-7" baseline="-15151" dirty="0">
                <a:latin typeface="Cambria Math"/>
                <a:cs typeface="Cambria Math"/>
              </a:rPr>
              <a:t>𝟏</a:t>
            </a:r>
            <a:endParaRPr sz="1650" baseline="-15151">
              <a:latin typeface="Cambria Math"/>
              <a:cs typeface="Cambria Math"/>
            </a:endParaRPr>
          </a:p>
        </p:txBody>
      </p:sp>
      <p:grpSp>
        <p:nvGrpSpPr>
          <p:cNvPr id="35" name="object 35"/>
          <p:cNvGrpSpPr/>
          <p:nvPr/>
        </p:nvGrpSpPr>
        <p:grpSpPr>
          <a:xfrm>
            <a:off x="3782567" y="4041902"/>
            <a:ext cx="3787140" cy="142875"/>
            <a:chOff x="3782567" y="4041902"/>
            <a:chExt cx="3787140" cy="142875"/>
          </a:xfrm>
        </p:grpSpPr>
        <p:sp>
          <p:nvSpPr>
            <p:cNvPr id="36" name="object 36"/>
            <p:cNvSpPr/>
            <p:nvPr/>
          </p:nvSpPr>
          <p:spPr>
            <a:xfrm>
              <a:off x="3782567" y="4072128"/>
              <a:ext cx="3787140" cy="76200"/>
            </a:xfrm>
            <a:custGeom>
              <a:avLst/>
              <a:gdLst/>
              <a:ahLst/>
              <a:cxnLst/>
              <a:rect l="l" t="t" r="r" b="b"/>
              <a:pathLst>
                <a:path w="3787140" h="76200">
                  <a:moveTo>
                    <a:pt x="3710940" y="0"/>
                  </a:moveTo>
                  <a:lnTo>
                    <a:pt x="3710940" y="76200"/>
                  </a:lnTo>
                  <a:lnTo>
                    <a:pt x="3774440" y="44450"/>
                  </a:lnTo>
                  <a:lnTo>
                    <a:pt x="3723640" y="44450"/>
                  </a:lnTo>
                  <a:lnTo>
                    <a:pt x="3723640" y="31750"/>
                  </a:lnTo>
                  <a:lnTo>
                    <a:pt x="3774440" y="31750"/>
                  </a:lnTo>
                  <a:lnTo>
                    <a:pt x="3710940" y="0"/>
                  </a:lnTo>
                  <a:close/>
                </a:path>
                <a:path w="3787140" h="76200">
                  <a:moveTo>
                    <a:pt x="3710940" y="31750"/>
                  </a:moveTo>
                  <a:lnTo>
                    <a:pt x="0" y="31750"/>
                  </a:lnTo>
                  <a:lnTo>
                    <a:pt x="0" y="44450"/>
                  </a:lnTo>
                  <a:lnTo>
                    <a:pt x="3710940" y="44450"/>
                  </a:lnTo>
                  <a:lnTo>
                    <a:pt x="3710940" y="31750"/>
                  </a:lnTo>
                  <a:close/>
                </a:path>
                <a:path w="3787140" h="76200">
                  <a:moveTo>
                    <a:pt x="3774440" y="31750"/>
                  </a:moveTo>
                  <a:lnTo>
                    <a:pt x="3723640" y="31750"/>
                  </a:lnTo>
                  <a:lnTo>
                    <a:pt x="3723640" y="44450"/>
                  </a:lnTo>
                  <a:lnTo>
                    <a:pt x="3774440" y="44450"/>
                  </a:lnTo>
                  <a:lnTo>
                    <a:pt x="3787140" y="38100"/>
                  </a:lnTo>
                  <a:lnTo>
                    <a:pt x="3774440" y="31750"/>
                  </a:lnTo>
                  <a:close/>
                </a:path>
              </a:pathLst>
            </a:custGeom>
            <a:solidFill>
              <a:srgbClr val="000000"/>
            </a:solidFill>
          </p:spPr>
          <p:txBody>
            <a:bodyPr wrap="square" lIns="0" tIns="0" rIns="0" bIns="0" rtlCol="0"/>
            <a:lstStyle/>
            <a:p>
              <a:endParaRPr/>
            </a:p>
          </p:txBody>
        </p:sp>
        <p:pic>
          <p:nvPicPr>
            <p:cNvPr id="37" name="object 37"/>
            <p:cNvPicPr/>
            <p:nvPr/>
          </p:nvPicPr>
          <p:blipFill>
            <a:blip r:embed="rId2" cstate="print"/>
            <a:stretch>
              <a:fillRect/>
            </a:stretch>
          </p:blipFill>
          <p:spPr>
            <a:xfrm>
              <a:off x="4663439" y="4059936"/>
              <a:ext cx="99060" cy="99059"/>
            </a:xfrm>
            <a:prstGeom prst="rect">
              <a:avLst/>
            </a:prstGeom>
          </p:spPr>
        </p:pic>
        <p:pic>
          <p:nvPicPr>
            <p:cNvPr id="38" name="object 38"/>
            <p:cNvPicPr/>
            <p:nvPr/>
          </p:nvPicPr>
          <p:blipFill>
            <a:blip r:embed="rId2" cstate="print"/>
            <a:stretch>
              <a:fillRect/>
            </a:stretch>
          </p:blipFill>
          <p:spPr>
            <a:xfrm>
              <a:off x="5012435" y="4059936"/>
              <a:ext cx="99060" cy="99059"/>
            </a:xfrm>
            <a:prstGeom prst="rect">
              <a:avLst/>
            </a:prstGeom>
          </p:spPr>
        </p:pic>
        <p:pic>
          <p:nvPicPr>
            <p:cNvPr id="39" name="object 39"/>
            <p:cNvPicPr/>
            <p:nvPr/>
          </p:nvPicPr>
          <p:blipFill>
            <a:blip r:embed="rId2" cstate="print"/>
            <a:stretch>
              <a:fillRect/>
            </a:stretch>
          </p:blipFill>
          <p:spPr>
            <a:xfrm>
              <a:off x="4338827" y="4064508"/>
              <a:ext cx="99060" cy="99059"/>
            </a:xfrm>
            <a:prstGeom prst="rect">
              <a:avLst/>
            </a:prstGeom>
          </p:spPr>
        </p:pic>
        <p:pic>
          <p:nvPicPr>
            <p:cNvPr id="40" name="object 40"/>
            <p:cNvPicPr/>
            <p:nvPr/>
          </p:nvPicPr>
          <p:blipFill>
            <a:blip r:embed="rId3" cstate="print"/>
            <a:stretch>
              <a:fillRect/>
            </a:stretch>
          </p:blipFill>
          <p:spPr>
            <a:xfrm>
              <a:off x="5657088" y="4066032"/>
              <a:ext cx="99060" cy="99059"/>
            </a:xfrm>
            <a:prstGeom prst="rect">
              <a:avLst/>
            </a:prstGeom>
          </p:spPr>
        </p:pic>
        <p:pic>
          <p:nvPicPr>
            <p:cNvPr id="41" name="object 41"/>
            <p:cNvPicPr/>
            <p:nvPr/>
          </p:nvPicPr>
          <p:blipFill>
            <a:blip r:embed="rId4" cstate="print"/>
            <a:stretch>
              <a:fillRect/>
            </a:stretch>
          </p:blipFill>
          <p:spPr>
            <a:xfrm>
              <a:off x="5827775" y="4072128"/>
              <a:ext cx="99060" cy="99059"/>
            </a:xfrm>
            <a:prstGeom prst="rect">
              <a:avLst/>
            </a:prstGeom>
          </p:spPr>
        </p:pic>
        <p:pic>
          <p:nvPicPr>
            <p:cNvPr id="42" name="object 42"/>
            <p:cNvPicPr/>
            <p:nvPr/>
          </p:nvPicPr>
          <p:blipFill>
            <a:blip r:embed="rId3" cstate="print"/>
            <a:stretch>
              <a:fillRect/>
            </a:stretch>
          </p:blipFill>
          <p:spPr>
            <a:xfrm>
              <a:off x="6388607" y="4072128"/>
              <a:ext cx="99059" cy="99059"/>
            </a:xfrm>
            <a:prstGeom prst="rect">
              <a:avLst/>
            </a:prstGeom>
          </p:spPr>
        </p:pic>
        <p:pic>
          <p:nvPicPr>
            <p:cNvPr id="43" name="object 43"/>
            <p:cNvPicPr/>
            <p:nvPr/>
          </p:nvPicPr>
          <p:blipFill>
            <a:blip r:embed="rId3" cstate="print"/>
            <a:stretch>
              <a:fillRect/>
            </a:stretch>
          </p:blipFill>
          <p:spPr>
            <a:xfrm>
              <a:off x="6123432" y="4072128"/>
              <a:ext cx="99059" cy="99059"/>
            </a:xfrm>
            <a:prstGeom prst="rect">
              <a:avLst/>
            </a:prstGeom>
          </p:spPr>
        </p:pic>
        <p:pic>
          <p:nvPicPr>
            <p:cNvPr id="44" name="object 44"/>
            <p:cNvPicPr/>
            <p:nvPr/>
          </p:nvPicPr>
          <p:blipFill>
            <a:blip r:embed="rId5" cstate="print"/>
            <a:stretch>
              <a:fillRect/>
            </a:stretch>
          </p:blipFill>
          <p:spPr>
            <a:xfrm>
              <a:off x="6632447" y="4075176"/>
              <a:ext cx="99059" cy="99060"/>
            </a:xfrm>
            <a:prstGeom prst="rect">
              <a:avLst/>
            </a:prstGeom>
          </p:spPr>
        </p:pic>
        <p:pic>
          <p:nvPicPr>
            <p:cNvPr id="45" name="object 45"/>
            <p:cNvPicPr/>
            <p:nvPr/>
          </p:nvPicPr>
          <p:blipFill>
            <a:blip r:embed="rId2" cstate="print"/>
            <a:stretch>
              <a:fillRect/>
            </a:stretch>
          </p:blipFill>
          <p:spPr>
            <a:xfrm>
              <a:off x="5202935" y="4061460"/>
              <a:ext cx="99060" cy="99059"/>
            </a:xfrm>
            <a:prstGeom prst="rect">
              <a:avLst/>
            </a:prstGeom>
          </p:spPr>
        </p:pic>
        <p:pic>
          <p:nvPicPr>
            <p:cNvPr id="46" name="object 46"/>
            <p:cNvPicPr/>
            <p:nvPr/>
          </p:nvPicPr>
          <p:blipFill>
            <a:blip r:embed="rId6" cstate="print"/>
            <a:stretch>
              <a:fillRect/>
            </a:stretch>
          </p:blipFill>
          <p:spPr>
            <a:xfrm>
              <a:off x="6925310" y="4060190"/>
              <a:ext cx="124460" cy="124459"/>
            </a:xfrm>
            <a:prstGeom prst="rect">
              <a:avLst/>
            </a:prstGeom>
          </p:spPr>
        </p:pic>
        <p:pic>
          <p:nvPicPr>
            <p:cNvPr id="47" name="object 47"/>
            <p:cNvPicPr/>
            <p:nvPr/>
          </p:nvPicPr>
          <p:blipFill>
            <a:blip r:embed="rId6" cstate="print"/>
            <a:stretch>
              <a:fillRect/>
            </a:stretch>
          </p:blipFill>
          <p:spPr>
            <a:xfrm>
              <a:off x="5439410" y="4041902"/>
              <a:ext cx="124460" cy="124459"/>
            </a:xfrm>
            <a:prstGeom prst="rect">
              <a:avLst/>
            </a:prstGeom>
          </p:spPr>
        </p:pic>
        <p:pic>
          <p:nvPicPr>
            <p:cNvPr id="48" name="object 48"/>
            <p:cNvPicPr/>
            <p:nvPr/>
          </p:nvPicPr>
          <p:blipFill>
            <a:blip r:embed="rId6" cstate="print"/>
            <a:stretch>
              <a:fillRect/>
            </a:stretch>
          </p:blipFill>
          <p:spPr>
            <a:xfrm>
              <a:off x="4124197" y="4047998"/>
              <a:ext cx="124460" cy="124460"/>
            </a:xfrm>
            <a:prstGeom prst="rect">
              <a:avLst/>
            </a:prstGeom>
          </p:spPr>
        </p:pic>
      </p:grpSp>
      <p:sp>
        <p:nvSpPr>
          <p:cNvPr id="49" name="object 49"/>
          <p:cNvSpPr txBox="1"/>
          <p:nvPr/>
        </p:nvSpPr>
        <p:spPr>
          <a:xfrm>
            <a:off x="6925182" y="3755847"/>
            <a:ext cx="12509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a:t>
            </a:r>
            <a:endParaRPr sz="1400">
              <a:latin typeface="Arial MT"/>
              <a:cs typeface="Arial MT"/>
            </a:endParaRPr>
          </a:p>
        </p:txBody>
      </p:sp>
      <p:sp>
        <p:nvSpPr>
          <p:cNvPr id="50" name="object 50"/>
          <p:cNvSpPr txBox="1"/>
          <p:nvPr/>
        </p:nvSpPr>
        <p:spPr>
          <a:xfrm>
            <a:off x="5438394" y="3737559"/>
            <a:ext cx="12509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a:t>
            </a:r>
            <a:endParaRPr sz="1400">
              <a:latin typeface="Arial MT"/>
              <a:cs typeface="Arial MT"/>
            </a:endParaRPr>
          </a:p>
        </p:txBody>
      </p:sp>
      <p:sp>
        <p:nvSpPr>
          <p:cNvPr id="51" name="object 51"/>
          <p:cNvSpPr txBox="1"/>
          <p:nvPr/>
        </p:nvSpPr>
        <p:spPr>
          <a:xfrm>
            <a:off x="4123435" y="3743350"/>
            <a:ext cx="12509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a:t>
            </a:r>
            <a:endParaRPr sz="1400">
              <a:latin typeface="Arial MT"/>
              <a:cs typeface="Arial MT"/>
            </a:endParaRPr>
          </a:p>
        </p:txBody>
      </p:sp>
      <p:pic>
        <p:nvPicPr>
          <p:cNvPr id="52" name="object 52"/>
          <p:cNvPicPr/>
          <p:nvPr/>
        </p:nvPicPr>
        <p:blipFill>
          <a:blip r:embed="rId7" cstate="print"/>
          <a:stretch>
            <a:fillRect/>
          </a:stretch>
        </p:blipFill>
        <p:spPr>
          <a:xfrm>
            <a:off x="8129016" y="423672"/>
            <a:ext cx="99059" cy="99060"/>
          </a:xfrm>
          <a:prstGeom prst="rect">
            <a:avLst/>
          </a:prstGeom>
        </p:spPr>
      </p:pic>
      <p:pic>
        <p:nvPicPr>
          <p:cNvPr id="53" name="object 53"/>
          <p:cNvPicPr/>
          <p:nvPr/>
        </p:nvPicPr>
        <p:blipFill>
          <a:blip r:embed="rId8" cstate="print"/>
          <a:stretch>
            <a:fillRect/>
          </a:stretch>
        </p:blipFill>
        <p:spPr>
          <a:xfrm>
            <a:off x="8129016" y="694944"/>
            <a:ext cx="99059" cy="99059"/>
          </a:xfrm>
          <a:prstGeom prst="rect">
            <a:avLst/>
          </a:prstGeom>
        </p:spPr>
      </p:pic>
      <p:sp>
        <p:nvSpPr>
          <p:cNvPr id="54" name="object 54"/>
          <p:cNvSpPr txBox="1"/>
          <p:nvPr/>
        </p:nvSpPr>
        <p:spPr>
          <a:xfrm>
            <a:off x="8412606" y="278739"/>
            <a:ext cx="415925" cy="577850"/>
          </a:xfrm>
          <a:prstGeom prst="rect">
            <a:avLst/>
          </a:prstGeom>
        </p:spPr>
        <p:txBody>
          <a:bodyPr vert="horz" wrap="square" lIns="0" tIns="74930" rIns="0" bIns="0" rtlCol="0">
            <a:spAutoFit/>
          </a:bodyPr>
          <a:lstStyle/>
          <a:p>
            <a:pPr marL="12700">
              <a:lnSpc>
                <a:spcPct val="100000"/>
              </a:lnSpc>
              <a:spcBef>
                <a:spcPts val="590"/>
              </a:spcBef>
            </a:pPr>
            <a:r>
              <a:rPr sz="1400" dirty="0">
                <a:latin typeface="Arial MT"/>
                <a:cs typeface="Arial MT"/>
              </a:rPr>
              <a:t>y</a:t>
            </a:r>
            <a:r>
              <a:rPr sz="1400" spc="-55" dirty="0">
                <a:latin typeface="Arial MT"/>
                <a:cs typeface="Arial MT"/>
              </a:rPr>
              <a:t> </a:t>
            </a:r>
            <a:r>
              <a:rPr sz="1400" dirty="0">
                <a:latin typeface="Arial MT"/>
                <a:cs typeface="Arial MT"/>
              </a:rPr>
              <a:t>=</a:t>
            </a:r>
            <a:r>
              <a:rPr sz="1400" spc="-55" dirty="0">
                <a:latin typeface="Arial MT"/>
                <a:cs typeface="Arial MT"/>
              </a:rPr>
              <a:t> </a:t>
            </a:r>
            <a:r>
              <a:rPr sz="1400" dirty="0">
                <a:latin typeface="Arial MT"/>
                <a:cs typeface="Arial MT"/>
              </a:rPr>
              <a:t>0</a:t>
            </a:r>
            <a:endParaRPr sz="1400">
              <a:latin typeface="Arial MT"/>
              <a:cs typeface="Arial MT"/>
            </a:endParaRPr>
          </a:p>
          <a:p>
            <a:pPr marL="12700">
              <a:lnSpc>
                <a:spcPct val="100000"/>
              </a:lnSpc>
              <a:spcBef>
                <a:spcPts val="495"/>
              </a:spcBef>
            </a:pPr>
            <a:r>
              <a:rPr sz="1400" dirty="0">
                <a:latin typeface="Arial MT"/>
                <a:cs typeface="Arial MT"/>
              </a:rPr>
              <a:t>y</a:t>
            </a:r>
            <a:r>
              <a:rPr sz="1400" spc="-55" dirty="0">
                <a:latin typeface="Arial MT"/>
                <a:cs typeface="Arial MT"/>
              </a:rPr>
              <a:t> </a:t>
            </a:r>
            <a:r>
              <a:rPr sz="1400" dirty="0">
                <a:latin typeface="Arial MT"/>
                <a:cs typeface="Arial MT"/>
              </a:rPr>
              <a:t>=</a:t>
            </a:r>
            <a:r>
              <a:rPr sz="1400" spc="-55" dirty="0">
                <a:latin typeface="Arial MT"/>
                <a:cs typeface="Arial MT"/>
              </a:rPr>
              <a:t> </a:t>
            </a:r>
            <a:r>
              <a:rPr sz="1400" dirty="0">
                <a:latin typeface="Arial MT"/>
                <a:cs typeface="Arial MT"/>
              </a:rPr>
              <a:t>1</a:t>
            </a:r>
            <a:endParaRPr sz="1400">
              <a:latin typeface="Arial MT"/>
              <a:cs typeface="Arial MT"/>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 name="object 3"/>
          <p:cNvSpPr/>
          <p:nvPr/>
        </p:nvSpPr>
        <p:spPr>
          <a:xfrm>
            <a:off x="151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4" name="object 4"/>
          <p:cNvSpPr/>
          <p:nvPr/>
        </p:nvSpPr>
        <p:spPr>
          <a:xfrm>
            <a:off x="228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5" name="object 15"/>
          <p:cNvSpPr/>
          <p:nvPr/>
        </p:nvSpPr>
        <p:spPr>
          <a:xfrm>
            <a:off x="190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5" name="object 25"/>
          <p:cNvSpPr txBox="1">
            <a:spLocks noGrp="1"/>
          </p:cNvSpPr>
          <p:nvPr>
            <p:ph type="title"/>
          </p:nvPr>
        </p:nvSpPr>
        <p:spPr>
          <a:xfrm>
            <a:off x="2129789" y="345693"/>
            <a:ext cx="5071745" cy="406400"/>
          </a:xfrm>
          <a:prstGeom prst="rect">
            <a:avLst/>
          </a:prstGeom>
        </p:spPr>
        <p:txBody>
          <a:bodyPr vert="horz" wrap="square" lIns="0" tIns="12065" rIns="0" bIns="0" rtlCol="0">
            <a:spAutoFit/>
          </a:bodyPr>
          <a:lstStyle/>
          <a:p>
            <a:pPr marL="12700">
              <a:lnSpc>
                <a:spcPct val="100000"/>
              </a:lnSpc>
              <a:spcBef>
                <a:spcPts val="95"/>
              </a:spcBef>
            </a:pPr>
            <a:r>
              <a:rPr sz="2400" spc="-114" dirty="0"/>
              <a:t>Algor</a:t>
            </a:r>
            <a:r>
              <a:rPr sz="2400" spc="-160" dirty="0"/>
              <a:t>ithm</a:t>
            </a:r>
            <a:r>
              <a:rPr sz="2400" spc="-95" dirty="0"/>
              <a:t> </a:t>
            </a:r>
            <a:r>
              <a:rPr sz="2400" spc="-285" dirty="0"/>
              <a:t>Ex</a:t>
            </a:r>
            <a:r>
              <a:rPr sz="2400" spc="-185" dirty="0"/>
              <a:t>ample:</a:t>
            </a:r>
            <a:r>
              <a:rPr sz="2400" spc="-95" dirty="0"/>
              <a:t> </a:t>
            </a:r>
            <a:r>
              <a:rPr sz="2500" spc="-170" dirty="0"/>
              <a:t>Lo</a:t>
            </a:r>
            <a:r>
              <a:rPr sz="2500" spc="-165" dirty="0"/>
              <a:t>g</a:t>
            </a:r>
            <a:r>
              <a:rPr sz="2500" spc="-85" dirty="0"/>
              <a:t>istic</a:t>
            </a:r>
            <a:r>
              <a:rPr sz="2500" spc="-80" dirty="0"/>
              <a:t> </a:t>
            </a:r>
            <a:r>
              <a:rPr sz="2500" spc="-135" dirty="0"/>
              <a:t>Regr</a:t>
            </a:r>
            <a:r>
              <a:rPr sz="2500" spc="-140" dirty="0"/>
              <a:t>e</a:t>
            </a:r>
            <a:r>
              <a:rPr sz="2500" spc="-75" dirty="0"/>
              <a:t>ssi</a:t>
            </a:r>
            <a:r>
              <a:rPr sz="2500" spc="-125" dirty="0"/>
              <a:t>o</a:t>
            </a:r>
            <a:r>
              <a:rPr sz="2500" spc="-215" dirty="0"/>
              <a:t>n</a:t>
            </a:r>
            <a:endParaRPr sz="2500"/>
          </a:p>
        </p:txBody>
      </p:sp>
      <p:graphicFrame>
        <p:nvGraphicFramePr>
          <p:cNvPr id="26" name="object 26"/>
          <p:cNvGraphicFramePr>
            <a:graphicFrameLocks noGrp="1"/>
          </p:cNvGraphicFramePr>
          <p:nvPr/>
        </p:nvGraphicFramePr>
        <p:xfrm>
          <a:off x="960374" y="2109234"/>
          <a:ext cx="1652905" cy="1541728"/>
        </p:xfrm>
        <a:graphic>
          <a:graphicData uri="http://schemas.openxmlformats.org/drawingml/2006/table">
            <a:tbl>
              <a:tblPr firstRow="1" bandRow="1">
                <a:tableStyleId>{2D5ABB26-0587-4C30-8999-92F81FD0307C}</a:tableStyleId>
              </a:tblPr>
              <a:tblGrid>
                <a:gridCol w="745490">
                  <a:extLst>
                    <a:ext uri="{9D8B030D-6E8A-4147-A177-3AD203B41FA5}">
                      <a16:colId xmlns:a16="http://schemas.microsoft.com/office/drawing/2014/main" val="20000"/>
                    </a:ext>
                  </a:extLst>
                </a:gridCol>
                <a:gridCol w="907415">
                  <a:extLst>
                    <a:ext uri="{9D8B030D-6E8A-4147-A177-3AD203B41FA5}">
                      <a16:colId xmlns:a16="http://schemas.microsoft.com/office/drawing/2014/main" val="20001"/>
                    </a:ext>
                  </a:extLst>
                </a:gridCol>
              </a:tblGrid>
              <a:tr h="347027">
                <a:tc>
                  <a:txBody>
                    <a:bodyPr/>
                    <a:lstStyle/>
                    <a:p>
                      <a:pPr marL="31750">
                        <a:lnSpc>
                          <a:spcPts val="1760"/>
                        </a:lnSpc>
                      </a:pPr>
                      <a:r>
                        <a:rPr sz="1800" dirty="0">
                          <a:latin typeface="Cambria Math"/>
                          <a:cs typeface="Cambria Math"/>
                        </a:rPr>
                        <a:t>𝒚</a:t>
                      </a:r>
                      <a:endParaRPr sz="1800">
                        <a:latin typeface="Cambria Math"/>
                        <a:cs typeface="Cambria Math"/>
                      </a:endParaRPr>
                    </a:p>
                  </a:txBody>
                  <a:tcPr marL="0" marR="0" marT="0" marB="0"/>
                </a:tc>
                <a:tc>
                  <a:txBody>
                    <a:bodyPr/>
                    <a:lstStyle/>
                    <a:p>
                      <a:pPr marR="40640" algn="r">
                        <a:lnSpc>
                          <a:spcPts val="1760"/>
                        </a:lnSpc>
                      </a:pPr>
                      <a:r>
                        <a:rPr sz="1800" spc="5" dirty="0">
                          <a:latin typeface="Cambria Math"/>
                          <a:cs typeface="Cambria Math"/>
                        </a:rPr>
                        <a:t>𝒙</a:t>
                      </a:r>
                      <a:r>
                        <a:rPr sz="1950" spc="7" baseline="-14957" dirty="0">
                          <a:latin typeface="Cambria Math"/>
                          <a:cs typeface="Cambria Math"/>
                        </a:rPr>
                        <a:t>𝟏</a:t>
                      </a:r>
                      <a:endParaRPr sz="1950" baseline="-14957">
                        <a:latin typeface="Cambria Math"/>
                        <a:cs typeface="Cambria Math"/>
                      </a:endParaRPr>
                    </a:p>
                  </a:txBody>
                  <a:tcPr marL="0" marR="0" marT="0" marB="0"/>
                </a:tc>
                <a:extLst>
                  <a:ext uri="{0D108BD9-81ED-4DB2-BD59-A6C34878D82A}">
                    <a16:rowId xmlns:a16="http://schemas.microsoft.com/office/drawing/2014/main" val="10000"/>
                  </a:ext>
                </a:extLst>
              </a:tr>
              <a:tr h="239427">
                <a:tc>
                  <a:txBody>
                    <a:bodyPr/>
                    <a:lstStyle/>
                    <a:p>
                      <a:pPr marL="31750">
                        <a:lnSpc>
                          <a:spcPts val="1215"/>
                        </a:lnSpc>
                        <a:spcBef>
                          <a:spcPts val="570"/>
                        </a:spcBef>
                      </a:pPr>
                      <a:r>
                        <a:rPr sz="1050" dirty="0">
                          <a:latin typeface="Arial MT"/>
                          <a:cs typeface="Arial MT"/>
                        </a:rPr>
                        <a:t>0</a:t>
                      </a:r>
                      <a:endParaRPr sz="1050">
                        <a:latin typeface="Arial MT"/>
                        <a:cs typeface="Arial MT"/>
                      </a:endParaRPr>
                    </a:p>
                  </a:txBody>
                  <a:tcPr marL="0" marR="0" marT="72390" marB="0"/>
                </a:tc>
                <a:tc>
                  <a:txBody>
                    <a:bodyPr/>
                    <a:lstStyle/>
                    <a:p>
                      <a:pPr marR="62230" algn="r">
                        <a:lnSpc>
                          <a:spcPts val="1215"/>
                        </a:lnSpc>
                        <a:spcBef>
                          <a:spcPts val="570"/>
                        </a:spcBef>
                      </a:pPr>
                      <a:r>
                        <a:rPr sz="1050" dirty="0">
                          <a:latin typeface="Arial MT"/>
                          <a:cs typeface="Arial MT"/>
                        </a:rPr>
                        <a:t>800</a:t>
                      </a:r>
                      <a:endParaRPr sz="1050">
                        <a:latin typeface="Arial MT"/>
                        <a:cs typeface="Arial MT"/>
                      </a:endParaRPr>
                    </a:p>
                  </a:txBody>
                  <a:tcPr marL="0" marR="0" marT="72390" marB="0"/>
                </a:tc>
                <a:extLst>
                  <a:ext uri="{0D108BD9-81ED-4DB2-BD59-A6C34878D82A}">
                    <a16:rowId xmlns:a16="http://schemas.microsoft.com/office/drawing/2014/main" val="10001"/>
                  </a:ext>
                </a:extLst>
              </a:tr>
              <a:tr h="160019">
                <a:tc>
                  <a:txBody>
                    <a:bodyPr/>
                    <a:lstStyle/>
                    <a:p>
                      <a:pPr marL="31750">
                        <a:lnSpc>
                          <a:spcPts val="1160"/>
                        </a:lnSpc>
                      </a:pPr>
                      <a:r>
                        <a:rPr sz="1050" dirty="0">
                          <a:latin typeface="Arial MT"/>
                          <a:cs typeface="Arial MT"/>
                        </a:rPr>
                        <a:t>1</a:t>
                      </a:r>
                      <a:endParaRPr sz="1050">
                        <a:latin typeface="Arial MT"/>
                        <a:cs typeface="Arial MT"/>
                      </a:endParaRPr>
                    </a:p>
                  </a:txBody>
                  <a:tcPr marL="0" marR="0" marT="0" marB="0"/>
                </a:tc>
                <a:tc>
                  <a:txBody>
                    <a:bodyPr/>
                    <a:lstStyle/>
                    <a:p>
                      <a:pPr marR="24130" algn="r">
                        <a:lnSpc>
                          <a:spcPts val="1160"/>
                        </a:lnSpc>
                      </a:pPr>
                      <a:r>
                        <a:rPr sz="1050" dirty="0">
                          <a:latin typeface="Arial MT"/>
                          <a:cs typeface="Arial MT"/>
                        </a:rPr>
                        <a:t>2000</a:t>
                      </a:r>
                      <a:endParaRPr sz="1050">
                        <a:latin typeface="Arial MT"/>
                        <a:cs typeface="Arial MT"/>
                      </a:endParaRPr>
                    </a:p>
                  </a:txBody>
                  <a:tcPr marL="0" marR="0" marT="0" marB="0"/>
                </a:tc>
                <a:extLst>
                  <a:ext uri="{0D108BD9-81ED-4DB2-BD59-A6C34878D82A}">
                    <a16:rowId xmlns:a16="http://schemas.microsoft.com/office/drawing/2014/main" val="10002"/>
                  </a:ext>
                </a:extLst>
              </a:tr>
              <a:tr h="160147">
                <a:tc>
                  <a:txBody>
                    <a:bodyPr/>
                    <a:lstStyle/>
                    <a:p>
                      <a:pPr marL="31750">
                        <a:lnSpc>
                          <a:spcPts val="1160"/>
                        </a:lnSpc>
                      </a:pPr>
                      <a:r>
                        <a:rPr sz="1050" dirty="0">
                          <a:latin typeface="Arial MT"/>
                          <a:cs typeface="Arial MT"/>
                        </a:rPr>
                        <a:t>0</a:t>
                      </a:r>
                      <a:endParaRPr sz="1050">
                        <a:latin typeface="Arial MT"/>
                        <a:cs typeface="Arial MT"/>
                      </a:endParaRPr>
                    </a:p>
                  </a:txBody>
                  <a:tcPr marL="0" marR="0" marT="0" marB="0"/>
                </a:tc>
                <a:tc>
                  <a:txBody>
                    <a:bodyPr/>
                    <a:lstStyle/>
                    <a:p>
                      <a:pPr marR="62230" algn="r">
                        <a:lnSpc>
                          <a:spcPts val="1160"/>
                        </a:lnSpc>
                      </a:pPr>
                      <a:r>
                        <a:rPr sz="1050" dirty="0">
                          <a:latin typeface="Arial MT"/>
                          <a:cs typeface="Arial MT"/>
                        </a:rPr>
                        <a:t>632</a:t>
                      </a:r>
                      <a:endParaRPr sz="1050">
                        <a:latin typeface="Arial MT"/>
                        <a:cs typeface="Arial MT"/>
                      </a:endParaRPr>
                    </a:p>
                  </a:txBody>
                  <a:tcPr marL="0" marR="0" marT="0" marB="0"/>
                </a:tc>
                <a:extLst>
                  <a:ext uri="{0D108BD9-81ED-4DB2-BD59-A6C34878D82A}">
                    <a16:rowId xmlns:a16="http://schemas.microsoft.com/office/drawing/2014/main" val="10003"/>
                  </a:ext>
                </a:extLst>
              </a:tr>
              <a:tr h="160146">
                <a:tc>
                  <a:txBody>
                    <a:bodyPr/>
                    <a:lstStyle/>
                    <a:p>
                      <a:pPr marL="31750">
                        <a:lnSpc>
                          <a:spcPts val="1160"/>
                        </a:lnSpc>
                      </a:pPr>
                      <a:r>
                        <a:rPr sz="1050" dirty="0">
                          <a:latin typeface="Arial MT"/>
                          <a:cs typeface="Arial MT"/>
                        </a:rPr>
                        <a:t>1</a:t>
                      </a:r>
                      <a:endParaRPr sz="1050">
                        <a:latin typeface="Arial MT"/>
                        <a:cs typeface="Arial MT"/>
                      </a:endParaRPr>
                    </a:p>
                  </a:txBody>
                  <a:tcPr marL="0" marR="0" marT="0" marB="0"/>
                </a:tc>
                <a:tc>
                  <a:txBody>
                    <a:bodyPr/>
                    <a:lstStyle/>
                    <a:p>
                      <a:pPr marR="24130" algn="r">
                        <a:lnSpc>
                          <a:spcPts val="1160"/>
                        </a:lnSpc>
                      </a:pPr>
                      <a:r>
                        <a:rPr sz="1050" dirty="0">
                          <a:latin typeface="Arial MT"/>
                          <a:cs typeface="Arial MT"/>
                        </a:rPr>
                        <a:t>1800</a:t>
                      </a:r>
                      <a:endParaRPr sz="1050">
                        <a:latin typeface="Arial MT"/>
                        <a:cs typeface="Arial MT"/>
                      </a:endParaRPr>
                    </a:p>
                  </a:txBody>
                  <a:tcPr marL="0" marR="0" marT="0" marB="0"/>
                </a:tc>
                <a:extLst>
                  <a:ext uri="{0D108BD9-81ED-4DB2-BD59-A6C34878D82A}">
                    <a16:rowId xmlns:a16="http://schemas.microsoft.com/office/drawing/2014/main" val="10004"/>
                  </a:ext>
                </a:extLst>
              </a:tr>
              <a:tr h="160019">
                <a:tc>
                  <a:txBody>
                    <a:bodyPr/>
                    <a:lstStyle/>
                    <a:p>
                      <a:pPr marL="31750">
                        <a:lnSpc>
                          <a:spcPts val="1160"/>
                        </a:lnSpc>
                      </a:pPr>
                      <a:r>
                        <a:rPr sz="1050" dirty="0">
                          <a:latin typeface="Arial MT"/>
                          <a:cs typeface="Arial MT"/>
                        </a:rPr>
                        <a:t>1</a:t>
                      </a:r>
                      <a:endParaRPr sz="1050">
                        <a:latin typeface="Arial MT"/>
                        <a:cs typeface="Arial MT"/>
                      </a:endParaRPr>
                    </a:p>
                  </a:txBody>
                  <a:tcPr marL="0" marR="0" marT="0" marB="0"/>
                </a:tc>
                <a:tc>
                  <a:txBody>
                    <a:bodyPr/>
                    <a:lstStyle/>
                    <a:p>
                      <a:pPr marR="62230" algn="r">
                        <a:lnSpc>
                          <a:spcPts val="1160"/>
                        </a:lnSpc>
                      </a:pPr>
                      <a:r>
                        <a:rPr sz="1050" dirty="0">
                          <a:latin typeface="Arial MT"/>
                          <a:cs typeface="Arial MT"/>
                        </a:rPr>
                        <a:t>750</a:t>
                      </a:r>
                      <a:endParaRPr sz="1050">
                        <a:latin typeface="Arial MT"/>
                        <a:cs typeface="Arial MT"/>
                      </a:endParaRPr>
                    </a:p>
                  </a:txBody>
                  <a:tcPr marL="0" marR="0" marT="0" marB="0"/>
                </a:tc>
                <a:extLst>
                  <a:ext uri="{0D108BD9-81ED-4DB2-BD59-A6C34878D82A}">
                    <a16:rowId xmlns:a16="http://schemas.microsoft.com/office/drawing/2014/main" val="10005"/>
                  </a:ext>
                </a:extLst>
              </a:tr>
              <a:tr h="160019">
                <a:tc>
                  <a:txBody>
                    <a:bodyPr/>
                    <a:lstStyle/>
                    <a:p>
                      <a:pPr marL="31750">
                        <a:lnSpc>
                          <a:spcPts val="1160"/>
                        </a:lnSpc>
                      </a:pPr>
                      <a:r>
                        <a:rPr sz="1050" dirty="0">
                          <a:latin typeface="Arial MT"/>
                          <a:cs typeface="Arial MT"/>
                        </a:rPr>
                        <a:t>0</a:t>
                      </a:r>
                      <a:endParaRPr sz="1050">
                        <a:latin typeface="Arial MT"/>
                        <a:cs typeface="Arial MT"/>
                      </a:endParaRPr>
                    </a:p>
                  </a:txBody>
                  <a:tcPr marL="0" marR="0" marT="0" marB="0"/>
                </a:tc>
                <a:tc>
                  <a:txBody>
                    <a:bodyPr/>
                    <a:lstStyle/>
                    <a:p>
                      <a:pPr marR="62230" algn="r">
                        <a:lnSpc>
                          <a:spcPts val="1160"/>
                        </a:lnSpc>
                      </a:pPr>
                      <a:r>
                        <a:rPr sz="1050" dirty="0">
                          <a:latin typeface="Arial MT"/>
                          <a:cs typeface="Arial MT"/>
                        </a:rPr>
                        <a:t>400</a:t>
                      </a:r>
                      <a:endParaRPr sz="1050">
                        <a:latin typeface="Arial MT"/>
                        <a:cs typeface="Arial MT"/>
                      </a:endParaRPr>
                    </a:p>
                  </a:txBody>
                  <a:tcPr marL="0" marR="0" marT="0" marB="0"/>
                </a:tc>
                <a:extLst>
                  <a:ext uri="{0D108BD9-81ED-4DB2-BD59-A6C34878D82A}">
                    <a16:rowId xmlns:a16="http://schemas.microsoft.com/office/drawing/2014/main" val="10006"/>
                  </a:ext>
                </a:extLst>
              </a:tr>
              <a:tr h="154924">
                <a:tc>
                  <a:txBody>
                    <a:bodyPr/>
                    <a:lstStyle/>
                    <a:p>
                      <a:pPr marL="31750">
                        <a:lnSpc>
                          <a:spcPts val="1120"/>
                        </a:lnSpc>
                      </a:pPr>
                      <a:r>
                        <a:rPr sz="1050" dirty="0">
                          <a:latin typeface="Arial MT"/>
                          <a:cs typeface="Arial MT"/>
                        </a:rPr>
                        <a:t>…</a:t>
                      </a:r>
                      <a:endParaRPr sz="1050">
                        <a:latin typeface="Arial MT"/>
                        <a:cs typeface="Arial MT"/>
                      </a:endParaRPr>
                    </a:p>
                  </a:txBody>
                  <a:tcPr marL="0" marR="0" marT="0" marB="0"/>
                </a:tc>
                <a:tc>
                  <a:txBody>
                    <a:bodyPr/>
                    <a:lstStyle/>
                    <a:p>
                      <a:pPr marR="106045" algn="r">
                        <a:lnSpc>
                          <a:spcPts val="1120"/>
                        </a:lnSpc>
                      </a:pPr>
                      <a:r>
                        <a:rPr sz="1050" dirty="0">
                          <a:latin typeface="Arial MT"/>
                          <a:cs typeface="Arial MT"/>
                        </a:rPr>
                        <a:t>…</a:t>
                      </a:r>
                      <a:endParaRPr sz="1050">
                        <a:latin typeface="Arial MT"/>
                        <a:cs typeface="Arial MT"/>
                      </a:endParaRPr>
                    </a:p>
                  </a:txBody>
                  <a:tcPr marL="0" marR="0" marT="0" marB="0"/>
                </a:tc>
                <a:extLst>
                  <a:ext uri="{0D108BD9-81ED-4DB2-BD59-A6C34878D82A}">
                    <a16:rowId xmlns:a16="http://schemas.microsoft.com/office/drawing/2014/main" val="10007"/>
                  </a:ext>
                </a:extLst>
              </a:tr>
            </a:tbl>
          </a:graphicData>
        </a:graphic>
      </p:graphicFrame>
      <p:sp>
        <p:nvSpPr>
          <p:cNvPr id="27" name="object 27"/>
          <p:cNvSpPr txBox="1"/>
          <p:nvPr/>
        </p:nvSpPr>
        <p:spPr>
          <a:xfrm>
            <a:off x="569163" y="951430"/>
            <a:ext cx="2046605" cy="589915"/>
          </a:xfrm>
          <a:prstGeom prst="rect">
            <a:avLst/>
          </a:prstGeom>
        </p:spPr>
        <p:txBody>
          <a:bodyPr vert="horz" wrap="square" lIns="0" tIns="103505" rIns="0" bIns="0" rtlCol="0">
            <a:spAutoFit/>
          </a:bodyPr>
          <a:lstStyle/>
          <a:p>
            <a:pPr marL="242570" indent="-230504">
              <a:lnSpc>
                <a:spcPct val="100000"/>
              </a:lnSpc>
              <a:spcBef>
                <a:spcPts val="815"/>
              </a:spcBef>
              <a:buFont typeface="Arial MT"/>
              <a:buChar char="•"/>
              <a:tabLst>
                <a:tab pos="242570" algn="l"/>
                <a:tab pos="243204" algn="l"/>
              </a:tabLst>
            </a:pPr>
            <a:r>
              <a:rPr sz="1400" b="1" spc="-5" dirty="0">
                <a:latin typeface="Arial"/>
                <a:cs typeface="Arial"/>
              </a:rPr>
              <a:t>Supervised</a:t>
            </a:r>
            <a:r>
              <a:rPr sz="1400" b="1" spc="-55" dirty="0">
                <a:latin typeface="Arial"/>
                <a:cs typeface="Arial"/>
              </a:rPr>
              <a:t> </a:t>
            </a:r>
            <a:r>
              <a:rPr sz="1400" b="1" spc="-5" dirty="0">
                <a:latin typeface="Arial"/>
                <a:cs typeface="Arial"/>
              </a:rPr>
              <a:t>learning</a:t>
            </a:r>
            <a:endParaRPr sz="1400">
              <a:latin typeface="Arial"/>
              <a:cs typeface="Arial"/>
            </a:endParaRPr>
          </a:p>
          <a:p>
            <a:pPr marL="242570">
              <a:lnSpc>
                <a:spcPct val="100000"/>
              </a:lnSpc>
              <a:spcBef>
                <a:spcPts val="605"/>
              </a:spcBef>
              <a:tabLst>
                <a:tab pos="527685" algn="l"/>
              </a:tabLst>
            </a:pPr>
            <a:r>
              <a:rPr sz="1200" dirty="0">
                <a:latin typeface="Courier New"/>
                <a:cs typeface="Courier New"/>
              </a:rPr>
              <a:t>o	</a:t>
            </a:r>
            <a:r>
              <a:rPr sz="1200" spc="-5" dirty="0">
                <a:latin typeface="Arial MT"/>
                <a:cs typeface="Arial MT"/>
              </a:rPr>
              <a:t>Classification</a:t>
            </a:r>
            <a:r>
              <a:rPr sz="1200" spc="-30" dirty="0">
                <a:latin typeface="Arial MT"/>
                <a:cs typeface="Arial MT"/>
              </a:rPr>
              <a:t> </a:t>
            </a:r>
            <a:r>
              <a:rPr sz="1200" spc="-5" dirty="0">
                <a:latin typeface="Arial MT"/>
                <a:cs typeface="Arial MT"/>
              </a:rPr>
              <a:t>Problem</a:t>
            </a:r>
            <a:endParaRPr sz="1200">
              <a:latin typeface="Arial MT"/>
              <a:cs typeface="Arial MT"/>
            </a:endParaRPr>
          </a:p>
        </p:txBody>
      </p:sp>
      <p:sp>
        <p:nvSpPr>
          <p:cNvPr id="28" name="object 28"/>
          <p:cNvSpPr txBox="1"/>
          <p:nvPr/>
        </p:nvSpPr>
        <p:spPr>
          <a:xfrm>
            <a:off x="1087323" y="1591817"/>
            <a:ext cx="1257935" cy="208279"/>
          </a:xfrm>
          <a:prstGeom prst="rect">
            <a:avLst/>
          </a:prstGeom>
        </p:spPr>
        <p:txBody>
          <a:bodyPr vert="horz" wrap="square" lIns="0" tIns="12700" rIns="0" bIns="0" rtlCol="0">
            <a:spAutoFit/>
          </a:bodyPr>
          <a:lstStyle/>
          <a:p>
            <a:pPr marL="297180" indent="-285115">
              <a:lnSpc>
                <a:spcPct val="100000"/>
              </a:lnSpc>
              <a:spcBef>
                <a:spcPts val="100"/>
              </a:spcBef>
              <a:buFont typeface="Wingdings"/>
              <a:buChar char=""/>
              <a:tabLst>
                <a:tab pos="297180" algn="l"/>
                <a:tab pos="297815" algn="l"/>
              </a:tabLst>
            </a:pPr>
            <a:r>
              <a:rPr sz="1200" dirty="0">
                <a:latin typeface="Arial MT"/>
                <a:cs typeface="Arial MT"/>
              </a:rPr>
              <a:t>Binary</a:t>
            </a:r>
            <a:r>
              <a:rPr sz="1200" spc="-75" dirty="0">
                <a:latin typeface="Arial MT"/>
                <a:cs typeface="Arial MT"/>
              </a:rPr>
              <a:t> </a:t>
            </a:r>
            <a:r>
              <a:rPr sz="1200" spc="-5" dirty="0">
                <a:latin typeface="Arial MT"/>
                <a:cs typeface="Arial MT"/>
              </a:rPr>
              <a:t>Choice</a:t>
            </a:r>
            <a:endParaRPr sz="1200">
              <a:latin typeface="Arial MT"/>
              <a:cs typeface="Arial MT"/>
            </a:endParaRPr>
          </a:p>
        </p:txBody>
      </p:sp>
      <p:sp>
        <p:nvSpPr>
          <p:cNvPr id="29" name="object 29"/>
          <p:cNvSpPr txBox="1"/>
          <p:nvPr/>
        </p:nvSpPr>
        <p:spPr>
          <a:xfrm>
            <a:off x="8296402" y="4058818"/>
            <a:ext cx="269240" cy="254000"/>
          </a:xfrm>
          <a:prstGeom prst="rect">
            <a:avLst/>
          </a:prstGeom>
        </p:spPr>
        <p:txBody>
          <a:bodyPr vert="horz" wrap="square" lIns="0" tIns="12700" rIns="0" bIns="0" rtlCol="0">
            <a:spAutoFit/>
          </a:bodyPr>
          <a:lstStyle/>
          <a:p>
            <a:pPr marL="38100">
              <a:lnSpc>
                <a:spcPct val="100000"/>
              </a:lnSpc>
              <a:spcBef>
                <a:spcPts val="100"/>
              </a:spcBef>
            </a:pPr>
            <a:r>
              <a:rPr sz="1500" spc="-5" dirty="0">
                <a:latin typeface="Cambria Math"/>
                <a:cs typeface="Cambria Math"/>
              </a:rPr>
              <a:t>𝒙</a:t>
            </a:r>
            <a:r>
              <a:rPr sz="1650" spc="-7" baseline="-15151" dirty="0">
                <a:latin typeface="Cambria Math"/>
                <a:cs typeface="Cambria Math"/>
              </a:rPr>
              <a:t>𝟏</a:t>
            </a:r>
            <a:endParaRPr sz="1650" baseline="-15151">
              <a:latin typeface="Cambria Math"/>
              <a:cs typeface="Cambria Math"/>
            </a:endParaRPr>
          </a:p>
        </p:txBody>
      </p:sp>
      <p:grpSp>
        <p:nvGrpSpPr>
          <p:cNvPr id="30" name="object 30"/>
          <p:cNvGrpSpPr/>
          <p:nvPr/>
        </p:nvGrpSpPr>
        <p:grpSpPr>
          <a:xfrm>
            <a:off x="4352544" y="4128515"/>
            <a:ext cx="3787140" cy="125095"/>
            <a:chOff x="4352544" y="4128515"/>
            <a:chExt cx="3787140" cy="125095"/>
          </a:xfrm>
        </p:grpSpPr>
        <p:sp>
          <p:nvSpPr>
            <p:cNvPr id="31" name="object 31"/>
            <p:cNvSpPr/>
            <p:nvPr/>
          </p:nvSpPr>
          <p:spPr>
            <a:xfrm>
              <a:off x="4352544" y="4140707"/>
              <a:ext cx="3787140" cy="76200"/>
            </a:xfrm>
            <a:custGeom>
              <a:avLst/>
              <a:gdLst/>
              <a:ahLst/>
              <a:cxnLst/>
              <a:rect l="l" t="t" r="r" b="b"/>
              <a:pathLst>
                <a:path w="3787140" h="76200">
                  <a:moveTo>
                    <a:pt x="3710939" y="0"/>
                  </a:moveTo>
                  <a:lnTo>
                    <a:pt x="3710939" y="76199"/>
                  </a:lnTo>
                  <a:lnTo>
                    <a:pt x="3774439" y="44449"/>
                  </a:lnTo>
                  <a:lnTo>
                    <a:pt x="3723639" y="44449"/>
                  </a:lnTo>
                  <a:lnTo>
                    <a:pt x="3723639" y="31749"/>
                  </a:lnTo>
                  <a:lnTo>
                    <a:pt x="3774439" y="31749"/>
                  </a:lnTo>
                  <a:lnTo>
                    <a:pt x="3710939" y="0"/>
                  </a:lnTo>
                  <a:close/>
                </a:path>
                <a:path w="3787140" h="76200">
                  <a:moveTo>
                    <a:pt x="3710939" y="31749"/>
                  </a:moveTo>
                  <a:lnTo>
                    <a:pt x="0" y="31749"/>
                  </a:lnTo>
                  <a:lnTo>
                    <a:pt x="0" y="44449"/>
                  </a:lnTo>
                  <a:lnTo>
                    <a:pt x="3710939" y="44449"/>
                  </a:lnTo>
                  <a:lnTo>
                    <a:pt x="3710939" y="31749"/>
                  </a:lnTo>
                  <a:close/>
                </a:path>
                <a:path w="3787140" h="76200">
                  <a:moveTo>
                    <a:pt x="3774439" y="31749"/>
                  </a:moveTo>
                  <a:lnTo>
                    <a:pt x="3723639" y="31749"/>
                  </a:lnTo>
                  <a:lnTo>
                    <a:pt x="3723639" y="44449"/>
                  </a:lnTo>
                  <a:lnTo>
                    <a:pt x="3774439" y="44449"/>
                  </a:lnTo>
                  <a:lnTo>
                    <a:pt x="3787139" y="38099"/>
                  </a:lnTo>
                  <a:lnTo>
                    <a:pt x="3774439" y="31749"/>
                  </a:lnTo>
                  <a:close/>
                </a:path>
              </a:pathLst>
            </a:custGeom>
            <a:solidFill>
              <a:srgbClr val="000000"/>
            </a:solidFill>
          </p:spPr>
          <p:txBody>
            <a:bodyPr wrap="square" lIns="0" tIns="0" rIns="0" bIns="0" rtlCol="0"/>
            <a:lstStyle/>
            <a:p>
              <a:endParaRPr/>
            </a:p>
          </p:txBody>
        </p:sp>
        <p:pic>
          <p:nvPicPr>
            <p:cNvPr id="32" name="object 32"/>
            <p:cNvPicPr/>
            <p:nvPr/>
          </p:nvPicPr>
          <p:blipFill>
            <a:blip r:embed="rId3" cstate="print"/>
            <a:stretch>
              <a:fillRect/>
            </a:stretch>
          </p:blipFill>
          <p:spPr>
            <a:xfrm>
              <a:off x="5233416" y="4128515"/>
              <a:ext cx="99060" cy="99059"/>
            </a:xfrm>
            <a:prstGeom prst="rect">
              <a:avLst/>
            </a:prstGeom>
          </p:spPr>
        </p:pic>
        <p:pic>
          <p:nvPicPr>
            <p:cNvPr id="33" name="object 33"/>
            <p:cNvPicPr/>
            <p:nvPr/>
          </p:nvPicPr>
          <p:blipFill>
            <a:blip r:embed="rId3" cstate="print"/>
            <a:stretch>
              <a:fillRect/>
            </a:stretch>
          </p:blipFill>
          <p:spPr>
            <a:xfrm>
              <a:off x="5582411" y="4128515"/>
              <a:ext cx="99060" cy="99059"/>
            </a:xfrm>
            <a:prstGeom prst="rect">
              <a:avLst/>
            </a:prstGeom>
          </p:spPr>
        </p:pic>
        <p:pic>
          <p:nvPicPr>
            <p:cNvPr id="34" name="object 34"/>
            <p:cNvPicPr/>
            <p:nvPr/>
          </p:nvPicPr>
          <p:blipFill>
            <a:blip r:embed="rId3" cstate="print"/>
            <a:stretch>
              <a:fillRect/>
            </a:stretch>
          </p:blipFill>
          <p:spPr>
            <a:xfrm>
              <a:off x="4908804" y="4133087"/>
              <a:ext cx="99060" cy="99059"/>
            </a:xfrm>
            <a:prstGeom prst="rect">
              <a:avLst/>
            </a:prstGeom>
          </p:spPr>
        </p:pic>
        <p:pic>
          <p:nvPicPr>
            <p:cNvPr id="35" name="object 35"/>
            <p:cNvPicPr/>
            <p:nvPr/>
          </p:nvPicPr>
          <p:blipFill>
            <a:blip r:embed="rId3" cstate="print"/>
            <a:stretch>
              <a:fillRect/>
            </a:stretch>
          </p:blipFill>
          <p:spPr>
            <a:xfrm>
              <a:off x="6397751" y="4140707"/>
              <a:ext cx="99060" cy="99059"/>
            </a:xfrm>
            <a:prstGeom prst="rect">
              <a:avLst/>
            </a:prstGeom>
          </p:spPr>
        </p:pic>
        <p:pic>
          <p:nvPicPr>
            <p:cNvPr id="36" name="object 36"/>
            <p:cNvPicPr/>
            <p:nvPr/>
          </p:nvPicPr>
          <p:blipFill>
            <a:blip r:embed="rId4" cstate="print"/>
            <a:stretch>
              <a:fillRect/>
            </a:stretch>
          </p:blipFill>
          <p:spPr>
            <a:xfrm>
              <a:off x="6227064" y="4134611"/>
              <a:ext cx="99060" cy="99059"/>
            </a:xfrm>
            <a:prstGeom prst="rect">
              <a:avLst/>
            </a:prstGeom>
          </p:spPr>
        </p:pic>
        <p:pic>
          <p:nvPicPr>
            <p:cNvPr id="37" name="object 37"/>
            <p:cNvPicPr/>
            <p:nvPr/>
          </p:nvPicPr>
          <p:blipFill>
            <a:blip r:embed="rId5" cstate="print"/>
            <a:stretch>
              <a:fillRect/>
            </a:stretch>
          </p:blipFill>
          <p:spPr>
            <a:xfrm>
              <a:off x="6958583" y="4140707"/>
              <a:ext cx="99060" cy="99059"/>
            </a:xfrm>
            <a:prstGeom prst="rect">
              <a:avLst/>
            </a:prstGeom>
          </p:spPr>
        </p:pic>
        <p:pic>
          <p:nvPicPr>
            <p:cNvPr id="38" name="object 38"/>
            <p:cNvPicPr/>
            <p:nvPr/>
          </p:nvPicPr>
          <p:blipFill>
            <a:blip r:embed="rId5" cstate="print"/>
            <a:stretch>
              <a:fillRect/>
            </a:stretch>
          </p:blipFill>
          <p:spPr>
            <a:xfrm>
              <a:off x="6693408" y="4140707"/>
              <a:ext cx="99060" cy="99059"/>
            </a:xfrm>
            <a:prstGeom prst="rect">
              <a:avLst/>
            </a:prstGeom>
          </p:spPr>
        </p:pic>
        <p:pic>
          <p:nvPicPr>
            <p:cNvPr id="39" name="object 39"/>
            <p:cNvPicPr/>
            <p:nvPr/>
          </p:nvPicPr>
          <p:blipFill>
            <a:blip r:embed="rId5" cstate="print"/>
            <a:stretch>
              <a:fillRect/>
            </a:stretch>
          </p:blipFill>
          <p:spPr>
            <a:xfrm>
              <a:off x="7202423" y="4143755"/>
              <a:ext cx="99059" cy="99059"/>
            </a:xfrm>
            <a:prstGeom prst="rect">
              <a:avLst/>
            </a:prstGeom>
          </p:spPr>
        </p:pic>
        <p:pic>
          <p:nvPicPr>
            <p:cNvPr id="40" name="object 40"/>
            <p:cNvPicPr/>
            <p:nvPr/>
          </p:nvPicPr>
          <p:blipFill>
            <a:blip r:embed="rId3" cstate="print"/>
            <a:stretch>
              <a:fillRect/>
            </a:stretch>
          </p:blipFill>
          <p:spPr>
            <a:xfrm>
              <a:off x="5772911" y="4130039"/>
              <a:ext cx="99060" cy="99059"/>
            </a:xfrm>
            <a:prstGeom prst="rect">
              <a:avLst/>
            </a:prstGeom>
          </p:spPr>
        </p:pic>
        <p:pic>
          <p:nvPicPr>
            <p:cNvPr id="41" name="object 41"/>
            <p:cNvPicPr/>
            <p:nvPr/>
          </p:nvPicPr>
          <p:blipFill>
            <a:blip r:embed="rId6" cstate="print"/>
            <a:stretch>
              <a:fillRect/>
            </a:stretch>
          </p:blipFill>
          <p:spPr>
            <a:xfrm>
              <a:off x="7495286" y="4128769"/>
              <a:ext cx="124460" cy="124460"/>
            </a:xfrm>
            <a:prstGeom prst="rect">
              <a:avLst/>
            </a:prstGeom>
          </p:spPr>
        </p:pic>
      </p:grpSp>
      <p:sp>
        <p:nvSpPr>
          <p:cNvPr id="42" name="object 42"/>
          <p:cNvSpPr txBox="1"/>
          <p:nvPr/>
        </p:nvSpPr>
        <p:spPr>
          <a:xfrm>
            <a:off x="7495158" y="3824427"/>
            <a:ext cx="12509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a:t>
            </a:r>
            <a:endParaRPr sz="1400">
              <a:latin typeface="Arial MT"/>
              <a:cs typeface="Arial MT"/>
            </a:endParaRPr>
          </a:p>
        </p:txBody>
      </p:sp>
      <p:pic>
        <p:nvPicPr>
          <p:cNvPr id="43" name="object 43"/>
          <p:cNvPicPr/>
          <p:nvPr/>
        </p:nvPicPr>
        <p:blipFill>
          <a:blip r:embed="rId6" cstate="print"/>
          <a:stretch>
            <a:fillRect/>
          </a:stretch>
        </p:blipFill>
        <p:spPr>
          <a:xfrm>
            <a:off x="6009385" y="4110482"/>
            <a:ext cx="124460" cy="124459"/>
          </a:xfrm>
          <a:prstGeom prst="rect">
            <a:avLst/>
          </a:prstGeom>
        </p:spPr>
      </p:pic>
      <p:sp>
        <p:nvSpPr>
          <p:cNvPr id="44" name="object 44"/>
          <p:cNvSpPr txBox="1"/>
          <p:nvPr/>
        </p:nvSpPr>
        <p:spPr>
          <a:xfrm>
            <a:off x="6008370" y="3806139"/>
            <a:ext cx="12509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a:t>
            </a:r>
            <a:endParaRPr sz="1400">
              <a:latin typeface="Arial MT"/>
              <a:cs typeface="Arial MT"/>
            </a:endParaRPr>
          </a:p>
        </p:txBody>
      </p:sp>
      <p:pic>
        <p:nvPicPr>
          <p:cNvPr id="45" name="object 45"/>
          <p:cNvPicPr/>
          <p:nvPr/>
        </p:nvPicPr>
        <p:blipFill>
          <a:blip r:embed="rId7" cstate="print"/>
          <a:stretch>
            <a:fillRect/>
          </a:stretch>
        </p:blipFill>
        <p:spPr>
          <a:xfrm>
            <a:off x="4694173" y="4116578"/>
            <a:ext cx="124460" cy="124459"/>
          </a:xfrm>
          <a:prstGeom prst="rect">
            <a:avLst/>
          </a:prstGeom>
        </p:spPr>
      </p:pic>
      <p:sp>
        <p:nvSpPr>
          <p:cNvPr id="46" name="object 46"/>
          <p:cNvSpPr txBox="1"/>
          <p:nvPr/>
        </p:nvSpPr>
        <p:spPr>
          <a:xfrm>
            <a:off x="4693411" y="3811930"/>
            <a:ext cx="12509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a:t>
            </a:r>
            <a:endParaRPr sz="1400">
              <a:latin typeface="Arial MT"/>
              <a:cs typeface="Arial MT"/>
            </a:endParaRPr>
          </a:p>
        </p:txBody>
      </p:sp>
      <p:pic>
        <p:nvPicPr>
          <p:cNvPr id="47" name="object 47"/>
          <p:cNvPicPr/>
          <p:nvPr/>
        </p:nvPicPr>
        <p:blipFill>
          <a:blip r:embed="rId8" cstate="print"/>
          <a:stretch>
            <a:fillRect/>
          </a:stretch>
        </p:blipFill>
        <p:spPr>
          <a:xfrm>
            <a:off x="8129016" y="423672"/>
            <a:ext cx="99059" cy="99060"/>
          </a:xfrm>
          <a:prstGeom prst="rect">
            <a:avLst/>
          </a:prstGeom>
        </p:spPr>
      </p:pic>
      <p:pic>
        <p:nvPicPr>
          <p:cNvPr id="48" name="object 48"/>
          <p:cNvPicPr/>
          <p:nvPr/>
        </p:nvPicPr>
        <p:blipFill>
          <a:blip r:embed="rId9" cstate="print"/>
          <a:stretch>
            <a:fillRect/>
          </a:stretch>
        </p:blipFill>
        <p:spPr>
          <a:xfrm>
            <a:off x="8129016" y="694944"/>
            <a:ext cx="99059" cy="99059"/>
          </a:xfrm>
          <a:prstGeom prst="rect">
            <a:avLst/>
          </a:prstGeom>
        </p:spPr>
      </p:pic>
      <p:sp>
        <p:nvSpPr>
          <p:cNvPr id="49" name="object 49"/>
          <p:cNvSpPr txBox="1"/>
          <p:nvPr/>
        </p:nvSpPr>
        <p:spPr>
          <a:xfrm>
            <a:off x="8412606" y="278739"/>
            <a:ext cx="415925" cy="577850"/>
          </a:xfrm>
          <a:prstGeom prst="rect">
            <a:avLst/>
          </a:prstGeom>
        </p:spPr>
        <p:txBody>
          <a:bodyPr vert="horz" wrap="square" lIns="0" tIns="74930" rIns="0" bIns="0" rtlCol="0">
            <a:spAutoFit/>
          </a:bodyPr>
          <a:lstStyle/>
          <a:p>
            <a:pPr marL="12700">
              <a:lnSpc>
                <a:spcPct val="100000"/>
              </a:lnSpc>
              <a:spcBef>
                <a:spcPts val="590"/>
              </a:spcBef>
            </a:pPr>
            <a:r>
              <a:rPr sz="1400" dirty="0">
                <a:latin typeface="Arial MT"/>
                <a:cs typeface="Arial MT"/>
              </a:rPr>
              <a:t>y</a:t>
            </a:r>
            <a:r>
              <a:rPr sz="1400" spc="-55" dirty="0">
                <a:latin typeface="Arial MT"/>
                <a:cs typeface="Arial MT"/>
              </a:rPr>
              <a:t> </a:t>
            </a:r>
            <a:r>
              <a:rPr sz="1400" dirty="0">
                <a:latin typeface="Arial MT"/>
                <a:cs typeface="Arial MT"/>
              </a:rPr>
              <a:t>=</a:t>
            </a:r>
            <a:r>
              <a:rPr sz="1400" spc="-55" dirty="0">
                <a:latin typeface="Arial MT"/>
                <a:cs typeface="Arial MT"/>
              </a:rPr>
              <a:t> </a:t>
            </a:r>
            <a:r>
              <a:rPr sz="1400" dirty="0">
                <a:latin typeface="Arial MT"/>
                <a:cs typeface="Arial MT"/>
              </a:rPr>
              <a:t>0</a:t>
            </a:r>
            <a:endParaRPr sz="1400">
              <a:latin typeface="Arial MT"/>
              <a:cs typeface="Arial MT"/>
            </a:endParaRPr>
          </a:p>
          <a:p>
            <a:pPr marL="12700">
              <a:lnSpc>
                <a:spcPct val="100000"/>
              </a:lnSpc>
              <a:spcBef>
                <a:spcPts val="495"/>
              </a:spcBef>
            </a:pPr>
            <a:r>
              <a:rPr sz="1400" dirty="0">
                <a:latin typeface="Arial MT"/>
                <a:cs typeface="Arial MT"/>
              </a:rPr>
              <a:t>y</a:t>
            </a:r>
            <a:r>
              <a:rPr sz="1400" spc="-55" dirty="0">
                <a:latin typeface="Arial MT"/>
                <a:cs typeface="Arial MT"/>
              </a:rPr>
              <a:t> </a:t>
            </a:r>
            <a:r>
              <a:rPr sz="1400" dirty="0">
                <a:latin typeface="Arial MT"/>
                <a:cs typeface="Arial MT"/>
              </a:rPr>
              <a:t>=</a:t>
            </a:r>
            <a:r>
              <a:rPr sz="1400" spc="-55" dirty="0">
                <a:latin typeface="Arial MT"/>
                <a:cs typeface="Arial MT"/>
              </a:rPr>
              <a:t> </a:t>
            </a:r>
            <a:r>
              <a:rPr sz="1400" dirty="0">
                <a:latin typeface="Arial MT"/>
                <a:cs typeface="Arial MT"/>
              </a:rPr>
              <a:t>1</a:t>
            </a:r>
            <a:endParaRPr sz="1400">
              <a:latin typeface="Arial MT"/>
              <a:cs typeface="Arial MT"/>
            </a:endParaRPr>
          </a:p>
        </p:txBody>
      </p:sp>
      <p:grpSp>
        <p:nvGrpSpPr>
          <p:cNvPr id="50" name="object 50"/>
          <p:cNvGrpSpPr/>
          <p:nvPr/>
        </p:nvGrpSpPr>
        <p:grpSpPr>
          <a:xfrm>
            <a:off x="4314444" y="1752600"/>
            <a:ext cx="3631565" cy="2494915"/>
            <a:chOff x="4314444" y="1752600"/>
            <a:chExt cx="3631565" cy="2494915"/>
          </a:xfrm>
        </p:grpSpPr>
        <p:sp>
          <p:nvSpPr>
            <p:cNvPr id="51" name="object 51"/>
            <p:cNvSpPr/>
            <p:nvPr/>
          </p:nvSpPr>
          <p:spPr>
            <a:xfrm>
              <a:off x="4314444" y="1752600"/>
              <a:ext cx="76200" cy="2425700"/>
            </a:xfrm>
            <a:custGeom>
              <a:avLst/>
              <a:gdLst/>
              <a:ahLst/>
              <a:cxnLst/>
              <a:rect l="l" t="t" r="r" b="b"/>
              <a:pathLst>
                <a:path w="76200" h="2425700">
                  <a:moveTo>
                    <a:pt x="44450" y="63500"/>
                  </a:moveTo>
                  <a:lnTo>
                    <a:pt x="31750" y="63500"/>
                  </a:lnTo>
                  <a:lnTo>
                    <a:pt x="31750" y="2425242"/>
                  </a:lnTo>
                  <a:lnTo>
                    <a:pt x="44450" y="2425242"/>
                  </a:lnTo>
                  <a:lnTo>
                    <a:pt x="44450" y="63500"/>
                  </a:lnTo>
                  <a:close/>
                </a:path>
                <a:path w="76200" h="2425700">
                  <a:moveTo>
                    <a:pt x="38100" y="0"/>
                  </a:moveTo>
                  <a:lnTo>
                    <a:pt x="0" y="76200"/>
                  </a:lnTo>
                  <a:lnTo>
                    <a:pt x="31750" y="76200"/>
                  </a:lnTo>
                  <a:lnTo>
                    <a:pt x="31750" y="63500"/>
                  </a:lnTo>
                  <a:lnTo>
                    <a:pt x="69850" y="63500"/>
                  </a:lnTo>
                  <a:lnTo>
                    <a:pt x="38100" y="0"/>
                  </a:lnTo>
                  <a:close/>
                </a:path>
                <a:path w="76200" h="2425700">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a:p>
          </p:txBody>
        </p:sp>
        <p:sp>
          <p:nvSpPr>
            <p:cNvPr id="52" name="object 52"/>
            <p:cNvSpPr/>
            <p:nvPr/>
          </p:nvSpPr>
          <p:spPr>
            <a:xfrm>
              <a:off x="4352544" y="2717291"/>
              <a:ext cx="3579495" cy="0"/>
            </a:xfrm>
            <a:custGeom>
              <a:avLst/>
              <a:gdLst/>
              <a:ahLst/>
              <a:cxnLst/>
              <a:rect l="l" t="t" r="r" b="b"/>
              <a:pathLst>
                <a:path w="3579495">
                  <a:moveTo>
                    <a:pt x="0" y="0"/>
                  </a:moveTo>
                  <a:lnTo>
                    <a:pt x="3579240" y="0"/>
                  </a:lnTo>
                </a:path>
              </a:pathLst>
            </a:custGeom>
            <a:ln w="9525">
              <a:solidFill>
                <a:srgbClr val="000000"/>
              </a:solidFill>
              <a:prstDash val="sysDash"/>
            </a:ln>
          </p:spPr>
          <p:txBody>
            <a:bodyPr wrap="square" lIns="0" tIns="0" rIns="0" bIns="0" rtlCol="0"/>
            <a:lstStyle/>
            <a:p>
              <a:endParaRPr/>
            </a:p>
          </p:txBody>
        </p:sp>
        <p:pic>
          <p:nvPicPr>
            <p:cNvPr id="53" name="object 53"/>
            <p:cNvPicPr/>
            <p:nvPr/>
          </p:nvPicPr>
          <p:blipFill>
            <a:blip r:embed="rId10" cstate="print"/>
            <a:stretch>
              <a:fillRect/>
            </a:stretch>
          </p:blipFill>
          <p:spPr>
            <a:xfrm>
              <a:off x="6227064" y="2668524"/>
              <a:ext cx="99060" cy="99059"/>
            </a:xfrm>
            <a:prstGeom prst="rect">
              <a:avLst/>
            </a:prstGeom>
          </p:spPr>
        </p:pic>
        <p:pic>
          <p:nvPicPr>
            <p:cNvPr id="54" name="object 54"/>
            <p:cNvPicPr/>
            <p:nvPr/>
          </p:nvPicPr>
          <p:blipFill>
            <a:blip r:embed="rId11" cstate="print"/>
            <a:stretch>
              <a:fillRect/>
            </a:stretch>
          </p:blipFill>
          <p:spPr>
            <a:xfrm>
              <a:off x="6958583" y="2674619"/>
              <a:ext cx="99060" cy="99060"/>
            </a:xfrm>
            <a:prstGeom prst="rect">
              <a:avLst/>
            </a:prstGeom>
          </p:spPr>
        </p:pic>
        <p:pic>
          <p:nvPicPr>
            <p:cNvPr id="55" name="object 55"/>
            <p:cNvPicPr/>
            <p:nvPr/>
          </p:nvPicPr>
          <p:blipFill>
            <a:blip r:embed="rId11" cstate="print"/>
            <a:stretch>
              <a:fillRect/>
            </a:stretch>
          </p:blipFill>
          <p:spPr>
            <a:xfrm>
              <a:off x="6693408" y="2674619"/>
              <a:ext cx="99060" cy="99060"/>
            </a:xfrm>
            <a:prstGeom prst="rect">
              <a:avLst/>
            </a:prstGeom>
          </p:spPr>
        </p:pic>
        <p:pic>
          <p:nvPicPr>
            <p:cNvPr id="56" name="object 56"/>
            <p:cNvPicPr/>
            <p:nvPr/>
          </p:nvPicPr>
          <p:blipFill>
            <a:blip r:embed="rId9" cstate="print"/>
            <a:stretch>
              <a:fillRect/>
            </a:stretch>
          </p:blipFill>
          <p:spPr>
            <a:xfrm>
              <a:off x="7202423" y="2676144"/>
              <a:ext cx="99059" cy="99060"/>
            </a:xfrm>
            <a:prstGeom prst="rect">
              <a:avLst/>
            </a:prstGeom>
          </p:spPr>
        </p:pic>
        <p:sp>
          <p:nvSpPr>
            <p:cNvPr id="57" name="object 57"/>
            <p:cNvSpPr/>
            <p:nvPr/>
          </p:nvSpPr>
          <p:spPr>
            <a:xfrm>
              <a:off x="4703826" y="2718071"/>
              <a:ext cx="3009900" cy="1460500"/>
            </a:xfrm>
            <a:custGeom>
              <a:avLst/>
              <a:gdLst/>
              <a:ahLst/>
              <a:cxnLst/>
              <a:rect l="l" t="t" r="r" b="b"/>
              <a:pathLst>
                <a:path w="3009900" h="1460500">
                  <a:moveTo>
                    <a:pt x="0" y="1436200"/>
                  </a:moveTo>
                  <a:lnTo>
                    <a:pt x="60835" y="1446356"/>
                  </a:lnTo>
                  <a:lnTo>
                    <a:pt x="105539" y="1453423"/>
                  </a:lnTo>
                  <a:lnTo>
                    <a:pt x="153930" y="1459031"/>
                  </a:lnTo>
                  <a:lnTo>
                    <a:pt x="181472" y="1459972"/>
                  </a:lnTo>
                  <a:lnTo>
                    <a:pt x="195814" y="1459739"/>
                  </a:lnTo>
                  <a:lnTo>
                    <a:pt x="211418" y="1459100"/>
                  </a:lnTo>
                  <a:lnTo>
                    <a:pt x="228946" y="1458098"/>
                  </a:lnTo>
                  <a:lnTo>
                    <a:pt x="249062" y="1456779"/>
                  </a:lnTo>
                  <a:lnTo>
                    <a:pt x="272426" y="1455189"/>
                  </a:lnTo>
                  <a:lnTo>
                    <a:pt x="299701" y="1453374"/>
                  </a:lnTo>
                  <a:lnTo>
                    <a:pt x="368631" y="1449250"/>
                  </a:lnTo>
                  <a:lnTo>
                    <a:pt x="411610" y="1447031"/>
                  </a:lnTo>
                  <a:lnTo>
                    <a:pt x="461147" y="1444770"/>
                  </a:lnTo>
                  <a:lnTo>
                    <a:pt x="517905" y="1442510"/>
                  </a:lnTo>
                  <a:lnTo>
                    <a:pt x="582546" y="1440298"/>
                  </a:lnTo>
                  <a:lnTo>
                    <a:pt x="655732" y="1438180"/>
                  </a:lnTo>
                  <a:lnTo>
                    <a:pt x="738124" y="1436200"/>
                  </a:lnTo>
                  <a:lnTo>
                    <a:pt x="750248" y="1435307"/>
                  </a:lnTo>
                  <a:lnTo>
                    <a:pt x="762253" y="1433408"/>
                  </a:lnTo>
                  <a:lnTo>
                    <a:pt x="774164" y="1430901"/>
                  </a:lnTo>
                  <a:lnTo>
                    <a:pt x="786002" y="1428186"/>
                  </a:lnTo>
                  <a:lnTo>
                    <a:pt x="872236" y="1404133"/>
                  </a:lnTo>
                  <a:lnTo>
                    <a:pt x="879633" y="1402414"/>
                  </a:lnTo>
                  <a:lnTo>
                    <a:pt x="887126" y="1400883"/>
                  </a:lnTo>
                  <a:lnTo>
                    <a:pt x="894381" y="1398973"/>
                  </a:lnTo>
                  <a:lnTo>
                    <a:pt x="901064" y="1396119"/>
                  </a:lnTo>
                  <a:lnTo>
                    <a:pt x="921347" y="1384472"/>
                  </a:lnTo>
                  <a:lnTo>
                    <a:pt x="930925" y="1379668"/>
                  </a:lnTo>
                  <a:lnTo>
                    <a:pt x="942338" y="1377075"/>
                  </a:lnTo>
                  <a:lnTo>
                    <a:pt x="968121" y="1372065"/>
                  </a:lnTo>
                  <a:lnTo>
                    <a:pt x="975107" y="1365810"/>
                  </a:lnTo>
                  <a:lnTo>
                    <a:pt x="1022576" y="1334810"/>
                  </a:lnTo>
                  <a:lnTo>
                    <a:pt x="1030282" y="1333194"/>
                  </a:lnTo>
                  <a:lnTo>
                    <a:pt x="1027337" y="1338167"/>
                  </a:lnTo>
                  <a:lnTo>
                    <a:pt x="1021014" y="1344728"/>
                  </a:lnTo>
                  <a:lnTo>
                    <a:pt x="1018582" y="1347880"/>
                  </a:lnTo>
                  <a:lnTo>
                    <a:pt x="1054481" y="1323958"/>
                  </a:lnTo>
                  <a:lnTo>
                    <a:pt x="1075769" y="1305707"/>
                  </a:lnTo>
                  <a:lnTo>
                    <a:pt x="1083183" y="1299904"/>
                  </a:lnTo>
                  <a:lnTo>
                    <a:pt x="1090185" y="1295667"/>
                  </a:lnTo>
                  <a:lnTo>
                    <a:pt x="1097581" y="1291890"/>
                  </a:lnTo>
                  <a:lnTo>
                    <a:pt x="1104953" y="1288113"/>
                  </a:lnTo>
                  <a:lnTo>
                    <a:pt x="1111885" y="1283876"/>
                  </a:lnTo>
                  <a:lnTo>
                    <a:pt x="1119336" y="1278091"/>
                  </a:lnTo>
                  <a:lnTo>
                    <a:pt x="1126347" y="1271892"/>
                  </a:lnTo>
                  <a:lnTo>
                    <a:pt x="1133334" y="1265672"/>
                  </a:lnTo>
                  <a:lnTo>
                    <a:pt x="1140714" y="1259823"/>
                  </a:lnTo>
                  <a:lnTo>
                    <a:pt x="1177069" y="1235054"/>
                  </a:lnTo>
                  <a:lnTo>
                    <a:pt x="1236599" y="1187661"/>
                  </a:lnTo>
                  <a:lnTo>
                    <a:pt x="1251712" y="1176168"/>
                  </a:lnTo>
                  <a:lnTo>
                    <a:pt x="1258994" y="1170220"/>
                  </a:lnTo>
                  <a:lnTo>
                    <a:pt x="1287287" y="1134686"/>
                  </a:lnTo>
                  <a:lnTo>
                    <a:pt x="1303654" y="1091421"/>
                  </a:lnTo>
                  <a:lnTo>
                    <a:pt x="1307512" y="1079038"/>
                  </a:lnTo>
                  <a:lnTo>
                    <a:pt x="1309780" y="1072990"/>
                  </a:lnTo>
                  <a:lnTo>
                    <a:pt x="1313179" y="1067418"/>
                  </a:lnTo>
                  <a:lnTo>
                    <a:pt x="1318265" y="1061522"/>
                  </a:lnTo>
                  <a:lnTo>
                    <a:pt x="1323482" y="1055686"/>
                  </a:lnTo>
                  <a:lnTo>
                    <a:pt x="1328342" y="1049683"/>
                  </a:lnTo>
                  <a:lnTo>
                    <a:pt x="1332357" y="1043288"/>
                  </a:lnTo>
                  <a:lnTo>
                    <a:pt x="1337264" y="1031268"/>
                  </a:lnTo>
                  <a:lnTo>
                    <a:pt x="1340850" y="1018761"/>
                  </a:lnTo>
                  <a:lnTo>
                    <a:pt x="1344983" y="1006515"/>
                  </a:lnTo>
                  <a:lnTo>
                    <a:pt x="1351534" y="995282"/>
                  </a:lnTo>
                  <a:lnTo>
                    <a:pt x="1370711" y="971152"/>
                  </a:lnTo>
                  <a:lnTo>
                    <a:pt x="1373183" y="963168"/>
                  </a:lnTo>
                  <a:lnTo>
                    <a:pt x="1384792" y="914986"/>
                  </a:lnTo>
                  <a:lnTo>
                    <a:pt x="1386953" y="902929"/>
                  </a:lnTo>
                  <a:lnTo>
                    <a:pt x="1389888" y="891015"/>
                  </a:lnTo>
                  <a:lnTo>
                    <a:pt x="1394080" y="878832"/>
                  </a:lnTo>
                  <a:lnTo>
                    <a:pt x="1398952" y="866805"/>
                  </a:lnTo>
                  <a:lnTo>
                    <a:pt x="1404086" y="854849"/>
                  </a:lnTo>
                  <a:lnTo>
                    <a:pt x="1409064" y="842882"/>
                  </a:lnTo>
                  <a:lnTo>
                    <a:pt x="1411626" y="836916"/>
                  </a:lnTo>
                  <a:lnTo>
                    <a:pt x="1414319" y="830975"/>
                  </a:lnTo>
                  <a:lnTo>
                    <a:pt x="1416798" y="824986"/>
                  </a:lnTo>
                  <a:lnTo>
                    <a:pt x="1418716" y="818879"/>
                  </a:lnTo>
                  <a:lnTo>
                    <a:pt x="1424517" y="793641"/>
                  </a:lnTo>
                  <a:lnTo>
                    <a:pt x="1427114" y="782525"/>
                  </a:lnTo>
                  <a:lnTo>
                    <a:pt x="1430307" y="773551"/>
                  </a:lnTo>
                  <a:lnTo>
                    <a:pt x="1437894" y="754744"/>
                  </a:lnTo>
                  <a:lnTo>
                    <a:pt x="1457071" y="626474"/>
                  </a:lnTo>
                  <a:lnTo>
                    <a:pt x="1458755" y="610273"/>
                  </a:lnTo>
                  <a:lnTo>
                    <a:pt x="1459976" y="594025"/>
                  </a:lnTo>
                  <a:lnTo>
                    <a:pt x="1462125" y="577967"/>
                  </a:lnTo>
                  <a:lnTo>
                    <a:pt x="1466596" y="562339"/>
                  </a:lnTo>
                  <a:lnTo>
                    <a:pt x="1481022" y="526355"/>
                  </a:lnTo>
                  <a:lnTo>
                    <a:pt x="1487162" y="511281"/>
                  </a:lnTo>
                  <a:lnTo>
                    <a:pt x="1487926" y="509474"/>
                  </a:lnTo>
                  <a:lnTo>
                    <a:pt x="1486224" y="513292"/>
                  </a:lnTo>
                  <a:lnTo>
                    <a:pt x="1497645" y="476038"/>
                  </a:lnTo>
                  <a:lnTo>
                    <a:pt x="1502658" y="464108"/>
                  </a:lnTo>
                  <a:lnTo>
                    <a:pt x="1504950" y="458072"/>
                  </a:lnTo>
                  <a:lnTo>
                    <a:pt x="1508589" y="446068"/>
                  </a:lnTo>
                  <a:lnTo>
                    <a:pt x="1513205" y="430338"/>
                  </a:lnTo>
                  <a:lnTo>
                    <a:pt x="1518487" y="414441"/>
                  </a:lnTo>
                  <a:lnTo>
                    <a:pt x="1524127" y="401938"/>
                  </a:lnTo>
                  <a:lnTo>
                    <a:pt x="1528587" y="395758"/>
                  </a:lnTo>
                  <a:lnTo>
                    <a:pt x="1533715" y="389936"/>
                  </a:lnTo>
                  <a:lnTo>
                    <a:pt x="1538843" y="384114"/>
                  </a:lnTo>
                  <a:lnTo>
                    <a:pt x="1543303" y="377935"/>
                  </a:lnTo>
                  <a:lnTo>
                    <a:pt x="1546113" y="372039"/>
                  </a:lnTo>
                  <a:lnTo>
                    <a:pt x="1548256" y="365917"/>
                  </a:lnTo>
                  <a:lnTo>
                    <a:pt x="1550304" y="359772"/>
                  </a:lnTo>
                  <a:lnTo>
                    <a:pt x="1552828" y="353805"/>
                  </a:lnTo>
                  <a:lnTo>
                    <a:pt x="1557504" y="345750"/>
                  </a:lnTo>
                  <a:lnTo>
                    <a:pt x="1562608" y="337850"/>
                  </a:lnTo>
                  <a:lnTo>
                    <a:pt x="1567616" y="329927"/>
                  </a:lnTo>
                  <a:lnTo>
                    <a:pt x="1572006" y="321801"/>
                  </a:lnTo>
                  <a:lnTo>
                    <a:pt x="1576163" y="309315"/>
                  </a:lnTo>
                  <a:lnTo>
                    <a:pt x="1579070" y="296305"/>
                  </a:lnTo>
                  <a:lnTo>
                    <a:pt x="1583239" y="284010"/>
                  </a:lnTo>
                  <a:lnTo>
                    <a:pt x="1591183" y="273668"/>
                  </a:lnTo>
                  <a:lnTo>
                    <a:pt x="1620012" y="249665"/>
                  </a:lnTo>
                  <a:lnTo>
                    <a:pt x="1622214" y="243537"/>
                  </a:lnTo>
                  <a:lnTo>
                    <a:pt x="1650777" y="199468"/>
                  </a:lnTo>
                  <a:lnTo>
                    <a:pt x="1684474" y="173205"/>
                  </a:lnTo>
                  <a:lnTo>
                    <a:pt x="1691846" y="169448"/>
                  </a:lnTo>
                  <a:lnTo>
                    <a:pt x="1699242" y="165668"/>
                  </a:lnTo>
                  <a:lnTo>
                    <a:pt x="1706245" y="161400"/>
                  </a:lnTo>
                  <a:lnTo>
                    <a:pt x="1727110" y="145505"/>
                  </a:lnTo>
                  <a:lnTo>
                    <a:pt x="1734200" y="138254"/>
                  </a:lnTo>
                  <a:lnTo>
                    <a:pt x="1741695" y="132574"/>
                  </a:lnTo>
                  <a:lnTo>
                    <a:pt x="1763776" y="121395"/>
                  </a:lnTo>
                  <a:lnTo>
                    <a:pt x="1773376" y="117338"/>
                  </a:lnTo>
                  <a:lnTo>
                    <a:pt x="1783238" y="113711"/>
                  </a:lnTo>
                  <a:lnTo>
                    <a:pt x="1792958" y="109893"/>
                  </a:lnTo>
                  <a:lnTo>
                    <a:pt x="1802129" y="105266"/>
                  </a:lnTo>
                  <a:lnTo>
                    <a:pt x="1820334" y="92246"/>
                  </a:lnTo>
                  <a:lnTo>
                    <a:pt x="1829561" y="82644"/>
                  </a:lnTo>
                  <a:lnTo>
                    <a:pt x="1839456" y="74351"/>
                  </a:lnTo>
                  <a:lnTo>
                    <a:pt x="1859660" y="65261"/>
                  </a:lnTo>
                  <a:lnTo>
                    <a:pt x="1868939" y="62510"/>
                  </a:lnTo>
                  <a:lnTo>
                    <a:pt x="1878552" y="60593"/>
                  </a:lnTo>
                  <a:lnTo>
                    <a:pt x="1888307" y="59010"/>
                  </a:lnTo>
                  <a:lnTo>
                    <a:pt x="1898015" y="57260"/>
                  </a:lnTo>
                  <a:lnTo>
                    <a:pt x="1905035" y="52989"/>
                  </a:lnTo>
                  <a:lnTo>
                    <a:pt x="1911984" y="48624"/>
                  </a:lnTo>
                  <a:lnTo>
                    <a:pt x="1919124" y="44544"/>
                  </a:lnTo>
                  <a:lnTo>
                    <a:pt x="1926717" y="41131"/>
                  </a:lnTo>
                  <a:lnTo>
                    <a:pt x="1940778" y="36487"/>
                  </a:lnTo>
                  <a:lnTo>
                    <a:pt x="1955196" y="32558"/>
                  </a:lnTo>
                  <a:lnTo>
                    <a:pt x="1969758" y="28915"/>
                  </a:lnTo>
                  <a:lnTo>
                    <a:pt x="1984248" y="25129"/>
                  </a:lnTo>
                  <a:lnTo>
                    <a:pt x="2054701" y="8365"/>
                  </a:lnTo>
                  <a:lnTo>
                    <a:pt x="2128012" y="1126"/>
                  </a:lnTo>
                  <a:lnTo>
                    <a:pt x="2179893" y="728"/>
                  </a:lnTo>
                  <a:lnTo>
                    <a:pt x="2231773" y="428"/>
                  </a:lnTo>
                  <a:lnTo>
                    <a:pt x="2283651" y="214"/>
                  </a:lnTo>
                  <a:lnTo>
                    <a:pt x="2335527" y="77"/>
                  </a:lnTo>
                  <a:lnTo>
                    <a:pt x="2387401" y="9"/>
                  </a:lnTo>
                  <a:lnTo>
                    <a:pt x="2439275" y="0"/>
                  </a:lnTo>
                  <a:lnTo>
                    <a:pt x="2491147" y="40"/>
                  </a:lnTo>
                  <a:lnTo>
                    <a:pt x="2543019" y="120"/>
                  </a:lnTo>
                  <a:lnTo>
                    <a:pt x="2594892" y="232"/>
                  </a:lnTo>
                  <a:lnTo>
                    <a:pt x="2646764" y="366"/>
                  </a:lnTo>
                  <a:lnTo>
                    <a:pt x="2698636" y="511"/>
                  </a:lnTo>
                  <a:lnTo>
                    <a:pt x="2750510" y="660"/>
                  </a:lnTo>
                  <a:lnTo>
                    <a:pt x="2802384" y="803"/>
                  </a:lnTo>
                  <a:lnTo>
                    <a:pt x="2854260" y="930"/>
                  </a:lnTo>
                  <a:lnTo>
                    <a:pt x="2906138" y="1032"/>
                  </a:lnTo>
                  <a:lnTo>
                    <a:pt x="2958018" y="1101"/>
                  </a:lnTo>
                  <a:lnTo>
                    <a:pt x="3009900" y="1126"/>
                  </a:lnTo>
                </a:path>
              </a:pathLst>
            </a:custGeom>
            <a:ln w="25400">
              <a:solidFill>
                <a:srgbClr val="D79F39"/>
              </a:solidFill>
            </a:ln>
          </p:spPr>
          <p:txBody>
            <a:bodyPr wrap="square" lIns="0" tIns="0" rIns="0" bIns="0" rtlCol="0"/>
            <a:lstStyle/>
            <a:p>
              <a:endParaRPr/>
            </a:p>
          </p:txBody>
        </p:sp>
        <p:sp>
          <p:nvSpPr>
            <p:cNvPr id="58" name="object 58"/>
            <p:cNvSpPr/>
            <p:nvPr/>
          </p:nvSpPr>
          <p:spPr>
            <a:xfrm>
              <a:off x="4366260" y="3471672"/>
              <a:ext cx="3579495" cy="0"/>
            </a:xfrm>
            <a:custGeom>
              <a:avLst/>
              <a:gdLst/>
              <a:ahLst/>
              <a:cxnLst/>
              <a:rect l="l" t="t" r="r" b="b"/>
              <a:pathLst>
                <a:path w="3579495">
                  <a:moveTo>
                    <a:pt x="0" y="0"/>
                  </a:moveTo>
                  <a:lnTo>
                    <a:pt x="3579241" y="0"/>
                  </a:lnTo>
                </a:path>
              </a:pathLst>
            </a:custGeom>
            <a:ln w="9525">
              <a:solidFill>
                <a:srgbClr val="000000"/>
              </a:solidFill>
              <a:prstDash val="sysDash"/>
            </a:ln>
          </p:spPr>
          <p:txBody>
            <a:bodyPr wrap="square" lIns="0" tIns="0" rIns="0" bIns="0" rtlCol="0"/>
            <a:lstStyle/>
            <a:p>
              <a:endParaRPr/>
            </a:p>
          </p:txBody>
        </p:sp>
        <p:pic>
          <p:nvPicPr>
            <p:cNvPr id="59" name="object 59"/>
            <p:cNvPicPr/>
            <p:nvPr/>
          </p:nvPicPr>
          <p:blipFill>
            <a:blip r:embed="rId12" cstate="print"/>
            <a:stretch>
              <a:fillRect/>
            </a:stretch>
          </p:blipFill>
          <p:spPr>
            <a:xfrm>
              <a:off x="7495286" y="2665730"/>
              <a:ext cx="124460" cy="124459"/>
            </a:xfrm>
            <a:prstGeom prst="rect">
              <a:avLst/>
            </a:prstGeom>
          </p:spPr>
        </p:pic>
        <p:sp>
          <p:nvSpPr>
            <p:cNvPr id="60" name="object 60"/>
            <p:cNvSpPr/>
            <p:nvPr/>
          </p:nvSpPr>
          <p:spPr>
            <a:xfrm>
              <a:off x="7557516" y="2776727"/>
              <a:ext cx="0" cy="1364615"/>
            </a:xfrm>
            <a:custGeom>
              <a:avLst/>
              <a:gdLst/>
              <a:ahLst/>
              <a:cxnLst/>
              <a:rect l="l" t="t" r="r" b="b"/>
              <a:pathLst>
                <a:path h="1364614">
                  <a:moveTo>
                    <a:pt x="0" y="0"/>
                  </a:moveTo>
                  <a:lnTo>
                    <a:pt x="0" y="1364132"/>
                  </a:lnTo>
                </a:path>
              </a:pathLst>
            </a:custGeom>
            <a:ln w="9525">
              <a:solidFill>
                <a:srgbClr val="C2C2C2"/>
              </a:solidFill>
              <a:prstDash val="sysDash"/>
            </a:ln>
          </p:spPr>
          <p:txBody>
            <a:bodyPr wrap="square" lIns="0" tIns="0" rIns="0" bIns="0" rtlCol="0"/>
            <a:lstStyle/>
            <a:p>
              <a:endParaRPr/>
            </a:p>
          </p:txBody>
        </p:sp>
        <p:pic>
          <p:nvPicPr>
            <p:cNvPr id="61" name="object 61"/>
            <p:cNvPicPr/>
            <p:nvPr/>
          </p:nvPicPr>
          <p:blipFill>
            <a:blip r:embed="rId13" cstate="print"/>
            <a:stretch>
              <a:fillRect/>
            </a:stretch>
          </p:blipFill>
          <p:spPr>
            <a:xfrm>
              <a:off x="6015482" y="3606038"/>
              <a:ext cx="124459" cy="124459"/>
            </a:xfrm>
            <a:prstGeom prst="rect">
              <a:avLst/>
            </a:prstGeom>
          </p:spPr>
        </p:pic>
        <p:sp>
          <p:nvSpPr>
            <p:cNvPr id="62" name="object 62"/>
            <p:cNvSpPr/>
            <p:nvPr/>
          </p:nvSpPr>
          <p:spPr>
            <a:xfrm>
              <a:off x="6070092" y="3717035"/>
              <a:ext cx="6350" cy="406400"/>
            </a:xfrm>
            <a:custGeom>
              <a:avLst/>
              <a:gdLst/>
              <a:ahLst/>
              <a:cxnLst/>
              <a:rect l="l" t="t" r="r" b="b"/>
              <a:pathLst>
                <a:path w="6350" h="406400">
                  <a:moveTo>
                    <a:pt x="6096" y="0"/>
                  </a:moveTo>
                  <a:lnTo>
                    <a:pt x="0" y="405879"/>
                  </a:lnTo>
                </a:path>
              </a:pathLst>
            </a:custGeom>
            <a:ln w="9525">
              <a:solidFill>
                <a:srgbClr val="C2C2C2"/>
              </a:solidFill>
              <a:prstDash val="sysDash"/>
            </a:ln>
          </p:spPr>
          <p:txBody>
            <a:bodyPr wrap="square" lIns="0" tIns="0" rIns="0" bIns="0" rtlCol="0"/>
            <a:lstStyle/>
            <a:p>
              <a:endParaRPr/>
            </a:p>
          </p:txBody>
        </p:sp>
        <p:pic>
          <p:nvPicPr>
            <p:cNvPr id="63" name="object 63"/>
            <p:cNvPicPr/>
            <p:nvPr/>
          </p:nvPicPr>
          <p:blipFill>
            <a:blip r:embed="rId14" cstate="print"/>
            <a:stretch>
              <a:fillRect/>
            </a:stretch>
          </p:blipFill>
          <p:spPr>
            <a:xfrm>
              <a:off x="4698746" y="4122673"/>
              <a:ext cx="124459" cy="124459"/>
            </a:xfrm>
            <a:prstGeom prst="rect">
              <a:avLst/>
            </a:prstGeom>
          </p:spPr>
        </p:pic>
      </p:grpSp>
      <p:sp>
        <p:nvSpPr>
          <p:cNvPr id="64" name="object 64"/>
          <p:cNvSpPr txBox="1"/>
          <p:nvPr/>
        </p:nvSpPr>
        <p:spPr>
          <a:xfrm>
            <a:off x="4029583" y="1607058"/>
            <a:ext cx="16256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mbria Math"/>
                <a:cs typeface="Cambria Math"/>
              </a:rPr>
              <a:t>𝒚</a:t>
            </a:r>
            <a:endParaRPr sz="1800">
              <a:latin typeface="Cambria Math"/>
              <a:cs typeface="Cambria Math"/>
            </a:endParaRPr>
          </a:p>
        </p:txBody>
      </p:sp>
      <p:sp>
        <p:nvSpPr>
          <p:cNvPr id="65" name="object 65"/>
          <p:cNvSpPr txBox="1"/>
          <p:nvPr/>
        </p:nvSpPr>
        <p:spPr>
          <a:xfrm>
            <a:off x="4128642" y="2631439"/>
            <a:ext cx="100330" cy="18669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1</a:t>
            </a:r>
            <a:endParaRPr sz="1050">
              <a:latin typeface="Arial MT"/>
              <a:cs typeface="Arial MT"/>
            </a:endParaRPr>
          </a:p>
        </p:txBody>
      </p:sp>
      <p:sp>
        <p:nvSpPr>
          <p:cNvPr id="66" name="object 66"/>
          <p:cNvSpPr txBox="1"/>
          <p:nvPr/>
        </p:nvSpPr>
        <p:spPr>
          <a:xfrm>
            <a:off x="4119753" y="4062171"/>
            <a:ext cx="100330" cy="18669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0</a:t>
            </a:r>
            <a:endParaRPr sz="1050">
              <a:latin typeface="Arial MT"/>
              <a:cs typeface="Arial MT"/>
            </a:endParaRPr>
          </a:p>
        </p:txBody>
      </p:sp>
      <p:sp>
        <p:nvSpPr>
          <p:cNvPr id="67" name="object 67"/>
          <p:cNvSpPr txBox="1"/>
          <p:nvPr/>
        </p:nvSpPr>
        <p:spPr>
          <a:xfrm>
            <a:off x="548169" y="3818128"/>
            <a:ext cx="313055" cy="239395"/>
          </a:xfrm>
          <a:prstGeom prst="rect">
            <a:avLst/>
          </a:prstGeom>
        </p:spPr>
        <p:txBody>
          <a:bodyPr vert="horz" wrap="square" lIns="0" tIns="12700" rIns="0" bIns="0" rtlCol="0">
            <a:spAutoFit/>
          </a:bodyPr>
          <a:lstStyle/>
          <a:p>
            <a:pPr marL="12700">
              <a:lnSpc>
                <a:spcPct val="100000"/>
              </a:lnSpc>
              <a:spcBef>
                <a:spcPts val="100"/>
              </a:spcBef>
            </a:pPr>
            <a:r>
              <a:rPr sz="1400" spc="15" dirty="0">
                <a:latin typeface="Cambria Math"/>
                <a:cs typeface="Cambria Math"/>
              </a:rPr>
              <a:t>𝑃</a:t>
            </a:r>
            <a:r>
              <a:rPr sz="1400" spc="5" dirty="0">
                <a:latin typeface="Cambria Math"/>
                <a:cs typeface="Cambria Math"/>
              </a:rPr>
              <a:t>(</a:t>
            </a:r>
            <a:r>
              <a:rPr sz="1400" dirty="0">
                <a:latin typeface="Cambria Math"/>
                <a:cs typeface="Cambria Math"/>
              </a:rPr>
              <a:t>𝑦</a:t>
            </a:r>
          </a:p>
        </p:txBody>
      </p:sp>
      <p:sp>
        <p:nvSpPr>
          <p:cNvPr id="68" name="object 68"/>
          <p:cNvSpPr txBox="1"/>
          <p:nvPr/>
        </p:nvSpPr>
        <p:spPr>
          <a:xfrm>
            <a:off x="828585" y="3903472"/>
            <a:ext cx="71120" cy="180975"/>
          </a:xfrm>
          <a:prstGeom prst="rect">
            <a:avLst/>
          </a:prstGeom>
        </p:spPr>
        <p:txBody>
          <a:bodyPr vert="horz" wrap="square" lIns="0" tIns="15240" rIns="0" bIns="0" rtlCol="0">
            <a:spAutoFit/>
          </a:bodyPr>
          <a:lstStyle/>
          <a:p>
            <a:pPr marL="12700">
              <a:lnSpc>
                <a:spcPct val="100000"/>
              </a:lnSpc>
              <a:spcBef>
                <a:spcPts val="120"/>
              </a:spcBef>
            </a:pPr>
            <a:r>
              <a:rPr sz="1000" spc="125" dirty="0">
                <a:latin typeface="Cambria Math"/>
                <a:cs typeface="Cambria Math"/>
              </a:rPr>
              <a:t>𝑖</a:t>
            </a:r>
            <a:endParaRPr sz="1000">
              <a:latin typeface="Cambria Math"/>
              <a:cs typeface="Cambria Math"/>
            </a:endParaRPr>
          </a:p>
        </p:txBody>
      </p:sp>
      <p:sp>
        <p:nvSpPr>
          <p:cNvPr id="69" name="object 69"/>
          <p:cNvSpPr txBox="1"/>
          <p:nvPr/>
        </p:nvSpPr>
        <p:spPr>
          <a:xfrm>
            <a:off x="1363789" y="3903472"/>
            <a:ext cx="146050" cy="180975"/>
          </a:xfrm>
          <a:prstGeom prst="rect">
            <a:avLst/>
          </a:prstGeom>
        </p:spPr>
        <p:txBody>
          <a:bodyPr vert="horz" wrap="square" lIns="0" tIns="15240" rIns="0" bIns="0" rtlCol="0">
            <a:spAutoFit/>
          </a:bodyPr>
          <a:lstStyle/>
          <a:p>
            <a:pPr marL="12700">
              <a:lnSpc>
                <a:spcPct val="100000"/>
              </a:lnSpc>
              <a:spcBef>
                <a:spcPts val="120"/>
              </a:spcBef>
            </a:pPr>
            <a:r>
              <a:rPr sz="1000" spc="30" dirty="0">
                <a:latin typeface="Cambria Math"/>
                <a:cs typeface="Cambria Math"/>
              </a:rPr>
              <a:t>1</a:t>
            </a:r>
            <a:r>
              <a:rPr sz="1000" spc="125" dirty="0">
                <a:latin typeface="Cambria Math"/>
                <a:cs typeface="Cambria Math"/>
              </a:rPr>
              <a:t>𝑖</a:t>
            </a:r>
            <a:endParaRPr sz="1000">
              <a:latin typeface="Cambria Math"/>
              <a:cs typeface="Cambria Math"/>
            </a:endParaRPr>
          </a:p>
        </p:txBody>
      </p:sp>
      <p:sp>
        <p:nvSpPr>
          <p:cNvPr id="70" name="object 70"/>
          <p:cNvSpPr txBox="1"/>
          <p:nvPr/>
        </p:nvSpPr>
        <p:spPr>
          <a:xfrm>
            <a:off x="936789" y="3818128"/>
            <a:ext cx="840740"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Cambria Math"/>
                <a:cs typeface="Cambria Math"/>
              </a:rPr>
              <a:t>=</a:t>
            </a:r>
            <a:r>
              <a:rPr sz="1400" spc="65" dirty="0">
                <a:latin typeface="Cambria Math"/>
                <a:cs typeface="Cambria Math"/>
              </a:rPr>
              <a:t> </a:t>
            </a:r>
            <a:r>
              <a:rPr sz="1400" dirty="0">
                <a:latin typeface="Cambria Math"/>
                <a:cs typeface="Cambria Math"/>
              </a:rPr>
              <a:t>1|𝑥  </a:t>
            </a:r>
            <a:r>
              <a:rPr sz="1400" spc="15" dirty="0">
                <a:latin typeface="Cambria Math"/>
                <a:cs typeface="Cambria Math"/>
              </a:rPr>
              <a:t> </a:t>
            </a:r>
            <a:r>
              <a:rPr sz="1400" dirty="0">
                <a:latin typeface="Cambria Math"/>
                <a:cs typeface="Cambria Math"/>
              </a:rPr>
              <a:t>)</a:t>
            </a:r>
            <a:r>
              <a:rPr sz="1400" spc="45" dirty="0">
                <a:latin typeface="Cambria Math"/>
                <a:cs typeface="Cambria Math"/>
              </a:rPr>
              <a:t> </a:t>
            </a:r>
            <a:r>
              <a:rPr sz="1400" dirty="0">
                <a:latin typeface="Cambria Math"/>
                <a:cs typeface="Cambria Math"/>
              </a:rPr>
              <a:t>=</a:t>
            </a:r>
            <a:endParaRPr sz="1400">
              <a:latin typeface="Cambria Math"/>
              <a:cs typeface="Cambria Math"/>
            </a:endParaRPr>
          </a:p>
        </p:txBody>
      </p:sp>
      <p:sp>
        <p:nvSpPr>
          <p:cNvPr id="71" name="object 71"/>
          <p:cNvSpPr/>
          <p:nvPr/>
        </p:nvSpPr>
        <p:spPr>
          <a:xfrm>
            <a:off x="1813496" y="3951656"/>
            <a:ext cx="1516380" cy="12700"/>
          </a:xfrm>
          <a:custGeom>
            <a:avLst/>
            <a:gdLst/>
            <a:ahLst/>
            <a:cxnLst/>
            <a:rect l="l" t="t" r="r" b="b"/>
            <a:pathLst>
              <a:path w="1516379" h="12700">
                <a:moveTo>
                  <a:pt x="1516380" y="0"/>
                </a:moveTo>
                <a:lnTo>
                  <a:pt x="0" y="0"/>
                </a:lnTo>
                <a:lnTo>
                  <a:pt x="0" y="12191"/>
                </a:lnTo>
                <a:lnTo>
                  <a:pt x="1516380" y="12191"/>
                </a:lnTo>
                <a:lnTo>
                  <a:pt x="1516380" y="0"/>
                </a:lnTo>
                <a:close/>
              </a:path>
            </a:pathLst>
          </a:custGeom>
          <a:solidFill>
            <a:srgbClr val="FF0000"/>
          </a:solidFill>
        </p:spPr>
        <p:txBody>
          <a:bodyPr wrap="square" lIns="0" tIns="0" rIns="0" bIns="0" rtlCol="0"/>
          <a:lstStyle/>
          <a:p>
            <a:endParaRPr/>
          </a:p>
        </p:txBody>
      </p:sp>
      <p:sp>
        <p:nvSpPr>
          <p:cNvPr id="72" name="object 72"/>
          <p:cNvSpPr txBox="1"/>
          <p:nvPr/>
        </p:nvSpPr>
        <p:spPr>
          <a:xfrm>
            <a:off x="1931224" y="3682492"/>
            <a:ext cx="1281430" cy="239395"/>
          </a:xfrm>
          <a:prstGeom prst="rect">
            <a:avLst/>
          </a:prstGeom>
        </p:spPr>
        <p:txBody>
          <a:bodyPr vert="horz" wrap="square" lIns="0" tIns="12700" rIns="0" bIns="0" rtlCol="0">
            <a:spAutoFit/>
          </a:bodyPr>
          <a:lstStyle/>
          <a:p>
            <a:pPr marL="38100">
              <a:lnSpc>
                <a:spcPct val="100000"/>
              </a:lnSpc>
              <a:spcBef>
                <a:spcPts val="100"/>
              </a:spcBef>
            </a:pPr>
            <a:r>
              <a:rPr sz="1400" spc="-10" dirty="0">
                <a:solidFill>
                  <a:srgbClr val="FF0000"/>
                </a:solidFill>
                <a:latin typeface="Cambria Math"/>
                <a:cs typeface="Cambria Math"/>
              </a:rPr>
              <a:t>exp(</a:t>
            </a:r>
            <a:r>
              <a:rPr sz="1400" spc="-10" dirty="0">
                <a:latin typeface="Cambria Math"/>
                <a:cs typeface="Cambria Math"/>
              </a:rPr>
              <a:t>𝛽</a:t>
            </a:r>
            <a:r>
              <a:rPr sz="1500" spc="-15" baseline="-16666" dirty="0">
                <a:latin typeface="Cambria Math"/>
                <a:cs typeface="Cambria Math"/>
              </a:rPr>
              <a:t>0</a:t>
            </a:r>
            <a:r>
              <a:rPr sz="1500" spc="150" baseline="-16666" dirty="0">
                <a:latin typeface="Cambria Math"/>
                <a:cs typeface="Cambria Math"/>
              </a:rPr>
              <a:t> </a:t>
            </a:r>
            <a:r>
              <a:rPr sz="1400" dirty="0">
                <a:latin typeface="Cambria Math"/>
                <a:cs typeface="Cambria Math"/>
              </a:rPr>
              <a:t>+</a:t>
            </a:r>
            <a:r>
              <a:rPr sz="1400" spc="-30" dirty="0">
                <a:latin typeface="Cambria Math"/>
                <a:cs typeface="Cambria Math"/>
              </a:rPr>
              <a:t> </a:t>
            </a:r>
            <a:r>
              <a:rPr sz="1400" spc="15" dirty="0">
                <a:latin typeface="Cambria Math"/>
                <a:cs typeface="Cambria Math"/>
              </a:rPr>
              <a:t>𝛽</a:t>
            </a:r>
            <a:r>
              <a:rPr sz="1500" spc="22" baseline="-16666" dirty="0">
                <a:latin typeface="Cambria Math"/>
                <a:cs typeface="Cambria Math"/>
              </a:rPr>
              <a:t>1</a:t>
            </a:r>
            <a:r>
              <a:rPr sz="1400" spc="15" dirty="0">
                <a:latin typeface="Cambria Math"/>
                <a:cs typeface="Cambria Math"/>
              </a:rPr>
              <a:t>𝑥</a:t>
            </a:r>
            <a:r>
              <a:rPr sz="1500" spc="22" baseline="-16666" dirty="0">
                <a:latin typeface="Cambria Math"/>
                <a:cs typeface="Cambria Math"/>
              </a:rPr>
              <a:t>1𝑖</a:t>
            </a:r>
            <a:r>
              <a:rPr sz="1400" spc="15" dirty="0">
                <a:solidFill>
                  <a:srgbClr val="FF0000"/>
                </a:solidFill>
                <a:latin typeface="Cambria Math"/>
                <a:cs typeface="Cambria Math"/>
              </a:rPr>
              <a:t>)</a:t>
            </a:r>
            <a:endParaRPr sz="1400" dirty="0">
              <a:latin typeface="Cambria Math"/>
              <a:cs typeface="Cambria Math"/>
            </a:endParaRPr>
          </a:p>
        </p:txBody>
      </p:sp>
      <p:sp>
        <p:nvSpPr>
          <p:cNvPr id="73" name="object 73"/>
          <p:cNvSpPr txBox="1"/>
          <p:nvPr/>
        </p:nvSpPr>
        <p:spPr>
          <a:xfrm>
            <a:off x="2554033" y="4022344"/>
            <a:ext cx="702310" cy="180975"/>
          </a:xfrm>
          <a:prstGeom prst="rect">
            <a:avLst/>
          </a:prstGeom>
        </p:spPr>
        <p:txBody>
          <a:bodyPr vert="horz" wrap="square" lIns="0" tIns="15240" rIns="0" bIns="0" rtlCol="0">
            <a:spAutoFit/>
          </a:bodyPr>
          <a:lstStyle/>
          <a:p>
            <a:pPr marL="12700">
              <a:lnSpc>
                <a:spcPct val="100000"/>
              </a:lnSpc>
              <a:spcBef>
                <a:spcPts val="120"/>
              </a:spcBef>
              <a:tabLst>
                <a:tab pos="398145" algn="l"/>
              </a:tabLst>
            </a:pPr>
            <a:r>
              <a:rPr sz="1000" spc="35" dirty="0">
                <a:latin typeface="Cambria Math"/>
                <a:cs typeface="Cambria Math"/>
              </a:rPr>
              <a:t>0	1 </a:t>
            </a:r>
            <a:r>
              <a:rPr sz="1000" spc="195" dirty="0">
                <a:latin typeface="Cambria Math"/>
                <a:cs typeface="Cambria Math"/>
              </a:rPr>
              <a:t> </a:t>
            </a:r>
            <a:r>
              <a:rPr sz="1000" spc="30" dirty="0">
                <a:latin typeface="Cambria Math"/>
                <a:cs typeface="Cambria Math"/>
              </a:rPr>
              <a:t>1𝑖</a:t>
            </a:r>
            <a:endParaRPr sz="1000">
              <a:latin typeface="Cambria Math"/>
              <a:cs typeface="Cambria Math"/>
            </a:endParaRPr>
          </a:p>
        </p:txBody>
      </p:sp>
      <p:sp>
        <p:nvSpPr>
          <p:cNvPr id="74" name="object 74"/>
          <p:cNvSpPr txBox="1"/>
          <p:nvPr/>
        </p:nvSpPr>
        <p:spPr>
          <a:xfrm>
            <a:off x="1801177" y="3937000"/>
            <a:ext cx="154178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0000"/>
                </a:solidFill>
                <a:latin typeface="Cambria Math"/>
                <a:cs typeface="Cambria Math"/>
              </a:rPr>
              <a:t>1</a:t>
            </a:r>
            <a:r>
              <a:rPr sz="1400" spc="-20" dirty="0">
                <a:solidFill>
                  <a:srgbClr val="FF0000"/>
                </a:solidFill>
                <a:latin typeface="Cambria Math"/>
                <a:cs typeface="Cambria Math"/>
              </a:rPr>
              <a:t> </a:t>
            </a:r>
            <a:r>
              <a:rPr sz="1400" dirty="0">
                <a:solidFill>
                  <a:srgbClr val="FF0000"/>
                </a:solidFill>
                <a:latin typeface="Cambria Math"/>
                <a:cs typeface="Cambria Math"/>
              </a:rPr>
              <a:t>+</a:t>
            </a:r>
            <a:r>
              <a:rPr sz="1400" spc="-10" dirty="0">
                <a:solidFill>
                  <a:srgbClr val="FF0000"/>
                </a:solidFill>
                <a:latin typeface="Cambria Math"/>
                <a:cs typeface="Cambria Math"/>
              </a:rPr>
              <a:t> </a:t>
            </a:r>
            <a:r>
              <a:rPr sz="1400" dirty="0">
                <a:solidFill>
                  <a:srgbClr val="FF0000"/>
                </a:solidFill>
                <a:latin typeface="Cambria Math"/>
                <a:cs typeface="Cambria Math"/>
              </a:rPr>
              <a:t>exp(</a:t>
            </a:r>
            <a:r>
              <a:rPr sz="1400" dirty="0">
                <a:latin typeface="Cambria Math"/>
                <a:cs typeface="Cambria Math"/>
              </a:rPr>
              <a:t>𝛽</a:t>
            </a:r>
            <a:r>
              <a:rPr sz="1400" spc="525" dirty="0">
                <a:latin typeface="Cambria Math"/>
                <a:cs typeface="Cambria Math"/>
              </a:rPr>
              <a:t> </a:t>
            </a:r>
            <a:r>
              <a:rPr sz="1400" dirty="0">
                <a:latin typeface="Cambria Math"/>
                <a:cs typeface="Cambria Math"/>
              </a:rPr>
              <a:t>+</a:t>
            </a:r>
            <a:r>
              <a:rPr sz="1400" spc="-5" dirty="0">
                <a:latin typeface="Cambria Math"/>
                <a:cs typeface="Cambria Math"/>
              </a:rPr>
              <a:t> </a:t>
            </a:r>
            <a:r>
              <a:rPr sz="1400" dirty="0">
                <a:latin typeface="Cambria Math"/>
                <a:cs typeface="Cambria Math"/>
              </a:rPr>
              <a:t>𝛽</a:t>
            </a:r>
            <a:r>
              <a:rPr sz="1400" spc="204" dirty="0">
                <a:latin typeface="Cambria Math"/>
                <a:cs typeface="Cambria Math"/>
              </a:rPr>
              <a:t> </a:t>
            </a:r>
            <a:r>
              <a:rPr sz="1400" dirty="0">
                <a:latin typeface="Cambria Math"/>
                <a:cs typeface="Cambria Math"/>
              </a:rPr>
              <a:t>𝑥  </a:t>
            </a:r>
            <a:r>
              <a:rPr sz="1400" spc="45" dirty="0">
                <a:latin typeface="Cambria Math"/>
                <a:cs typeface="Cambria Math"/>
              </a:rPr>
              <a:t> </a:t>
            </a:r>
            <a:r>
              <a:rPr sz="1400" dirty="0">
                <a:solidFill>
                  <a:srgbClr val="FF0000"/>
                </a:solidFill>
                <a:latin typeface="Cambria Math"/>
                <a:cs typeface="Cambria Math"/>
              </a:rPr>
              <a:t>)</a:t>
            </a:r>
            <a:endParaRPr sz="1400" dirty="0">
              <a:latin typeface="Cambria Math"/>
              <a:cs typeface="Cambria Math"/>
            </a:endParaRPr>
          </a:p>
        </p:txBody>
      </p:sp>
      <p:sp>
        <p:nvSpPr>
          <p:cNvPr id="75" name="object 75"/>
          <p:cNvSpPr txBox="1"/>
          <p:nvPr/>
        </p:nvSpPr>
        <p:spPr>
          <a:xfrm>
            <a:off x="550912" y="4312818"/>
            <a:ext cx="275526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MLE: </a:t>
            </a:r>
            <a:r>
              <a:rPr sz="1400" spc="-5" dirty="0">
                <a:solidFill>
                  <a:srgbClr val="FF0000"/>
                </a:solidFill>
                <a:latin typeface="Calibri"/>
                <a:cs typeface="Calibri"/>
              </a:rPr>
              <a:t>Maximum </a:t>
            </a:r>
            <a:r>
              <a:rPr sz="1400" spc="-5" dirty="0">
                <a:latin typeface="Calibri"/>
                <a:cs typeface="Calibri"/>
              </a:rPr>
              <a:t>Likelihood</a:t>
            </a:r>
            <a:r>
              <a:rPr sz="1400" spc="-10" dirty="0">
                <a:latin typeface="Calibri"/>
                <a:cs typeface="Calibri"/>
              </a:rPr>
              <a:t> </a:t>
            </a:r>
            <a:r>
              <a:rPr sz="1400" spc="-5" dirty="0">
                <a:latin typeface="Calibri"/>
                <a:cs typeface="Calibri"/>
              </a:rPr>
              <a:t>Estimation</a:t>
            </a:r>
            <a:endParaRPr sz="1400">
              <a:latin typeface="Calibri"/>
              <a:cs typeface="Calibri"/>
            </a:endParaRPr>
          </a:p>
        </p:txBody>
      </p:sp>
      <p:sp>
        <p:nvSpPr>
          <p:cNvPr id="76" name="object 76"/>
          <p:cNvSpPr txBox="1"/>
          <p:nvPr/>
        </p:nvSpPr>
        <p:spPr>
          <a:xfrm>
            <a:off x="4055490" y="3374516"/>
            <a:ext cx="211454" cy="18669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0</a:t>
            </a:r>
            <a:r>
              <a:rPr sz="1050" spc="-5" dirty="0">
                <a:latin typeface="Arial MT"/>
                <a:cs typeface="Arial MT"/>
              </a:rPr>
              <a:t>.</a:t>
            </a:r>
            <a:r>
              <a:rPr sz="1050" dirty="0">
                <a:latin typeface="Arial MT"/>
                <a:cs typeface="Arial MT"/>
              </a:rPr>
              <a:t>5</a:t>
            </a:r>
            <a:endParaRPr sz="1050">
              <a:latin typeface="Arial MT"/>
              <a:cs typeface="Arial MT"/>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 name="object 3"/>
          <p:cNvSpPr/>
          <p:nvPr/>
        </p:nvSpPr>
        <p:spPr>
          <a:xfrm>
            <a:off x="151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4" name="object 4"/>
          <p:cNvSpPr/>
          <p:nvPr/>
        </p:nvSpPr>
        <p:spPr>
          <a:xfrm>
            <a:off x="228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5" name="object 15"/>
          <p:cNvSpPr/>
          <p:nvPr/>
        </p:nvSpPr>
        <p:spPr>
          <a:xfrm>
            <a:off x="190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5" name="object 25"/>
          <p:cNvSpPr txBox="1">
            <a:spLocks noGrp="1"/>
          </p:cNvSpPr>
          <p:nvPr>
            <p:ph type="title"/>
          </p:nvPr>
        </p:nvSpPr>
        <p:spPr>
          <a:xfrm>
            <a:off x="2057780" y="345693"/>
            <a:ext cx="5215890" cy="406400"/>
          </a:xfrm>
          <a:prstGeom prst="rect">
            <a:avLst/>
          </a:prstGeom>
        </p:spPr>
        <p:txBody>
          <a:bodyPr vert="horz" wrap="square" lIns="0" tIns="12065" rIns="0" bIns="0" rtlCol="0">
            <a:spAutoFit/>
          </a:bodyPr>
          <a:lstStyle/>
          <a:p>
            <a:pPr marL="12700">
              <a:lnSpc>
                <a:spcPct val="100000"/>
              </a:lnSpc>
              <a:spcBef>
                <a:spcPts val="95"/>
              </a:spcBef>
            </a:pPr>
            <a:r>
              <a:rPr sz="2400" spc="-110" dirty="0"/>
              <a:t>Alg</a:t>
            </a:r>
            <a:r>
              <a:rPr sz="2400" spc="-125" dirty="0"/>
              <a:t>o</a:t>
            </a:r>
            <a:r>
              <a:rPr sz="2400" spc="-110" dirty="0"/>
              <a:t>r</a:t>
            </a:r>
            <a:r>
              <a:rPr sz="2400" spc="-105" dirty="0"/>
              <a:t>it</a:t>
            </a:r>
            <a:r>
              <a:rPr sz="2400" spc="-175" dirty="0"/>
              <a:t>h</a:t>
            </a:r>
            <a:r>
              <a:rPr sz="2400" spc="-260" dirty="0"/>
              <a:t>m</a:t>
            </a:r>
            <a:r>
              <a:rPr sz="2400" spc="-100" dirty="0"/>
              <a:t> </a:t>
            </a:r>
            <a:r>
              <a:rPr sz="2400" spc="-200" dirty="0"/>
              <a:t>Exampl</a:t>
            </a:r>
            <a:r>
              <a:rPr sz="2400" spc="-235" dirty="0"/>
              <a:t>e:</a:t>
            </a:r>
            <a:r>
              <a:rPr sz="2400" spc="-120" dirty="0"/>
              <a:t> </a:t>
            </a:r>
            <a:r>
              <a:rPr sz="2500" spc="-130" dirty="0"/>
              <a:t>K</a:t>
            </a:r>
            <a:r>
              <a:rPr sz="2500" spc="40" dirty="0"/>
              <a:t>-</a:t>
            </a:r>
            <a:r>
              <a:rPr sz="2500" spc="-215" dirty="0"/>
              <a:t>Nea</a:t>
            </a:r>
            <a:r>
              <a:rPr sz="2500" spc="-150" dirty="0"/>
              <a:t>r</a:t>
            </a:r>
            <a:r>
              <a:rPr sz="2500" spc="-130" dirty="0"/>
              <a:t>est</a:t>
            </a:r>
            <a:r>
              <a:rPr sz="2500" spc="-114" dirty="0"/>
              <a:t> </a:t>
            </a:r>
            <a:r>
              <a:rPr sz="2500" spc="-290" dirty="0"/>
              <a:t>N</a:t>
            </a:r>
            <a:r>
              <a:rPr sz="2500" spc="-245" dirty="0"/>
              <a:t>e</a:t>
            </a:r>
            <a:r>
              <a:rPr sz="2500" spc="-140" dirty="0"/>
              <a:t>ighb</a:t>
            </a:r>
            <a:r>
              <a:rPr sz="2500" spc="-170" dirty="0"/>
              <a:t>o</a:t>
            </a:r>
            <a:r>
              <a:rPr sz="2500" spc="-70" dirty="0"/>
              <a:t>rs</a:t>
            </a:r>
            <a:endParaRPr sz="2500"/>
          </a:p>
        </p:txBody>
      </p:sp>
      <p:sp>
        <p:nvSpPr>
          <p:cNvPr id="26" name="object 26"/>
          <p:cNvSpPr txBox="1"/>
          <p:nvPr/>
        </p:nvSpPr>
        <p:spPr>
          <a:xfrm>
            <a:off x="979424" y="2045970"/>
            <a:ext cx="16256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mbria Math"/>
                <a:cs typeface="Cambria Math"/>
              </a:rPr>
              <a:t>𝒚</a:t>
            </a:r>
            <a:endParaRPr sz="1800">
              <a:latin typeface="Cambria Math"/>
              <a:cs typeface="Cambria Math"/>
            </a:endParaRPr>
          </a:p>
        </p:txBody>
      </p:sp>
      <p:sp>
        <p:nvSpPr>
          <p:cNvPr id="27" name="object 27"/>
          <p:cNvSpPr txBox="1"/>
          <p:nvPr/>
        </p:nvSpPr>
        <p:spPr>
          <a:xfrm>
            <a:off x="979424" y="2515361"/>
            <a:ext cx="160020" cy="114681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0</a:t>
            </a:r>
            <a:endParaRPr sz="1050">
              <a:latin typeface="Arial MT"/>
              <a:cs typeface="Arial MT"/>
            </a:endParaRPr>
          </a:p>
          <a:p>
            <a:pPr marL="12700">
              <a:lnSpc>
                <a:spcPct val="100000"/>
              </a:lnSpc>
            </a:pPr>
            <a:r>
              <a:rPr sz="1050" dirty="0">
                <a:latin typeface="Arial MT"/>
                <a:cs typeface="Arial MT"/>
              </a:rPr>
              <a:t>1</a:t>
            </a:r>
            <a:endParaRPr sz="1050">
              <a:latin typeface="Arial MT"/>
              <a:cs typeface="Arial MT"/>
            </a:endParaRPr>
          </a:p>
          <a:p>
            <a:pPr marL="12700">
              <a:lnSpc>
                <a:spcPct val="100000"/>
              </a:lnSpc>
            </a:pPr>
            <a:r>
              <a:rPr sz="1050" dirty="0">
                <a:latin typeface="Arial MT"/>
                <a:cs typeface="Arial MT"/>
              </a:rPr>
              <a:t>0</a:t>
            </a:r>
            <a:endParaRPr sz="1050">
              <a:latin typeface="Arial MT"/>
              <a:cs typeface="Arial MT"/>
            </a:endParaRPr>
          </a:p>
          <a:p>
            <a:pPr marL="12700">
              <a:lnSpc>
                <a:spcPct val="100000"/>
              </a:lnSpc>
            </a:pPr>
            <a:r>
              <a:rPr sz="1050" dirty="0">
                <a:latin typeface="Arial MT"/>
                <a:cs typeface="Arial MT"/>
              </a:rPr>
              <a:t>1</a:t>
            </a:r>
            <a:endParaRPr sz="1050">
              <a:latin typeface="Arial MT"/>
              <a:cs typeface="Arial MT"/>
            </a:endParaRPr>
          </a:p>
          <a:p>
            <a:pPr marL="12700">
              <a:lnSpc>
                <a:spcPct val="100000"/>
              </a:lnSpc>
            </a:pPr>
            <a:r>
              <a:rPr sz="1050" dirty="0">
                <a:latin typeface="Arial MT"/>
                <a:cs typeface="Arial MT"/>
              </a:rPr>
              <a:t>1</a:t>
            </a:r>
            <a:endParaRPr sz="1050">
              <a:latin typeface="Arial MT"/>
              <a:cs typeface="Arial MT"/>
            </a:endParaRPr>
          </a:p>
          <a:p>
            <a:pPr marL="12700">
              <a:lnSpc>
                <a:spcPct val="100000"/>
              </a:lnSpc>
            </a:pPr>
            <a:r>
              <a:rPr sz="1050" dirty="0">
                <a:latin typeface="Arial MT"/>
                <a:cs typeface="Arial MT"/>
              </a:rPr>
              <a:t>0</a:t>
            </a:r>
            <a:endParaRPr sz="1050">
              <a:latin typeface="Arial MT"/>
              <a:cs typeface="Arial MT"/>
            </a:endParaRPr>
          </a:p>
          <a:p>
            <a:pPr marL="12700">
              <a:lnSpc>
                <a:spcPct val="100000"/>
              </a:lnSpc>
            </a:pPr>
            <a:r>
              <a:rPr sz="1050" spc="5" dirty="0">
                <a:latin typeface="Arial MT"/>
                <a:cs typeface="Arial MT"/>
              </a:rPr>
              <a:t>…</a:t>
            </a:r>
            <a:endParaRPr sz="1050">
              <a:latin typeface="Arial MT"/>
              <a:cs typeface="Arial MT"/>
            </a:endParaRPr>
          </a:p>
        </p:txBody>
      </p:sp>
      <p:sp>
        <p:nvSpPr>
          <p:cNvPr id="28" name="object 28"/>
          <p:cNvSpPr txBox="1"/>
          <p:nvPr/>
        </p:nvSpPr>
        <p:spPr>
          <a:xfrm>
            <a:off x="2270505" y="2675382"/>
            <a:ext cx="324485" cy="18669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2000</a:t>
            </a:r>
            <a:endParaRPr sz="1050">
              <a:latin typeface="Arial MT"/>
              <a:cs typeface="Arial MT"/>
            </a:endParaRPr>
          </a:p>
        </p:txBody>
      </p:sp>
      <p:sp>
        <p:nvSpPr>
          <p:cNvPr id="29" name="object 29"/>
          <p:cNvSpPr txBox="1"/>
          <p:nvPr/>
        </p:nvSpPr>
        <p:spPr>
          <a:xfrm>
            <a:off x="2307082" y="2835402"/>
            <a:ext cx="249554" cy="18669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632</a:t>
            </a:r>
            <a:endParaRPr sz="1050">
              <a:latin typeface="Arial MT"/>
              <a:cs typeface="Arial MT"/>
            </a:endParaRPr>
          </a:p>
        </p:txBody>
      </p:sp>
      <p:sp>
        <p:nvSpPr>
          <p:cNvPr id="30" name="object 30"/>
          <p:cNvSpPr txBox="1"/>
          <p:nvPr/>
        </p:nvSpPr>
        <p:spPr>
          <a:xfrm>
            <a:off x="2270505" y="2995676"/>
            <a:ext cx="324485" cy="18669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1800</a:t>
            </a:r>
            <a:endParaRPr sz="1050">
              <a:latin typeface="Arial MT"/>
              <a:cs typeface="Arial MT"/>
            </a:endParaRPr>
          </a:p>
        </p:txBody>
      </p:sp>
      <p:sp>
        <p:nvSpPr>
          <p:cNvPr id="31" name="object 31"/>
          <p:cNvSpPr txBox="1"/>
          <p:nvPr/>
        </p:nvSpPr>
        <p:spPr>
          <a:xfrm>
            <a:off x="2307082" y="3155695"/>
            <a:ext cx="249554" cy="50673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750</a:t>
            </a:r>
            <a:endParaRPr sz="1050">
              <a:latin typeface="Arial MT"/>
              <a:cs typeface="Arial MT"/>
            </a:endParaRPr>
          </a:p>
          <a:p>
            <a:pPr marL="12700">
              <a:lnSpc>
                <a:spcPct val="100000"/>
              </a:lnSpc>
            </a:pPr>
            <a:r>
              <a:rPr sz="1050" dirty="0">
                <a:latin typeface="Arial MT"/>
                <a:cs typeface="Arial MT"/>
              </a:rPr>
              <a:t>400</a:t>
            </a:r>
            <a:endParaRPr sz="1050">
              <a:latin typeface="Arial MT"/>
              <a:cs typeface="Arial MT"/>
            </a:endParaRPr>
          </a:p>
          <a:p>
            <a:pPr marL="57785">
              <a:lnSpc>
                <a:spcPct val="100000"/>
              </a:lnSpc>
            </a:pPr>
            <a:r>
              <a:rPr sz="1050" spc="5" dirty="0">
                <a:latin typeface="Arial MT"/>
                <a:cs typeface="Arial MT"/>
              </a:rPr>
              <a:t>…</a:t>
            </a:r>
            <a:endParaRPr sz="1050">
              <a:latin typeface="Arial MT"/>
              <a:cs typeface="Arial MT"/>
            </a:endParaRPr>
          </a:p>
        </p:txBody>
      </p:sp>
      <p:sp>
        <p:nvSpPr>
          <p:cNvPr id="32" name="object 32"/>
          <p:cNvSpPr txBox="1"/>
          <p:nvPr/>
        </p:nvSpPr>
        <p:spPr>
          <a:xfrm>
            <a:off x="2281682" y="2045970"/>
            <a:ext cx="321310" cy="655955"/>
          </a:xfrm>
          <a:prstGeom prst="rect">
            <a:avLst/>
          </a:prstGeom>
        </p:spPr>
        <p:txBody>
          <a:bodyPr vert="horz" wrap="square" lIns="0" tIns="12700" rIns="0" bIns="0" rtlCol="0">
            <a:spAutoFit/>
          </a:bodyPr>
          <a:lstStyle/>
          <a:p>
            <a:pPr marL="50165">
              <a:lnSpc>
                <a:spcPct val="100000"/>
              </a:lnSpc>
              <a:spcBef>
                <a:spcPts val="100"/>
              </a:spcBef>
            </a:pPr>
            <a:r>
              <a:rPr sz="1800" spc="5" dirty="0">
                <a:latin typeface="Cambria Math"/>
                <a:cs typeface="Cambria Math"/>
              </a:rPr>
              <a:t>𝒙</a:t>
            </a:r>
            <a:r>
              <a:rPr sz="1950" spc="7" baseline="-14957" dirty="0">
                <a:latin typeface="Cambria Math"/>
                <a:cs typeface="Cambria Math"/>
              </a:rPr>
              <a:t>𝟏</a:t>
            </a:r>
            <a:endParaRPr sz="1950" baseline="-14957">
              <a:latin typeface="Cambria Math"/>
              <a:cs typeface="Cambria Math"/>
            </a:endParaRPr>
          </a:p>
          <a:p>
            <a:pPr marL="38100">
              <a:lnSpc>
                <a:spcPct val="100000"/>
              </a:lnSpc>
              <a:spcBef>
                <a:spcPts val="1540"/>
              </a:spcBef>
            </a:pPr>
            <a:r>
              <a:rPr sz="1050" dirty="0">
                <a:latin typeface="Arial MT"/>
                <a:cs typeface="Arial MT"/>
              </a:rPr>
              <a:t>800</a:t>
            </a:r>
            <a:endParaRPr sz="1050">
              <a:latin typeface="Arial MT"/>
              <a:cs typeface="Arial MT"/>
            </a:endParaRPr>
          </a:p>
        </p:txBody>
      </p:sp>
      <p:sp>
        <p:nvSpPr>
          <p:cNvPr id="33" name="object 33"/>
          <p:cNvSpPr txBox="1"/>
          <p:nvPr/>
        </p:nvSpPr>
        <p:spPr>
          <a:xfrm>
            <a:off x="569163" y="951430"/>
            <a:ext cx="2046605" cy="848994"/>
          </a:xfrm>
          <a:prstGeom prst="rect">
            <a:avLst/>
          </a:prstGeom>
        </p:spPr>
        <p:txBody>
          <a:bodyPr vert="horz" wrap="square" lIns="0" tIns="103505" rIns="0" bIns="0" rtlCol="0">
            <a:spAutoFit/>
          </a:bodyPr>
          <a:lstStyle/>
          <a:p>
            <a:pPr marL="242570" indent="-230504">
              <a:lnSpc>
                <a:spcPct val="100000"/>
              </a:lnSpc>
              <a:spcBef>
                <a:spcPts val="815"/>
              </a:spcBef>
              <a:buFont typeface="Arial MT"/>
              <a:buChar char="•"/>
              <a:tabLst>
                <a:tab pos="242570" algn="l"/>
                <a:tab pos="243204" algn="l"/>
              </a:tabLst>
            </a:pPr>
            <a:r>
              <a:rPr sz="1400" b="1" spc="-5" dirty="0">
                <a:latin typeface="Arial"/>
                <a:cs typeface="Arial"/>
              </a:rPr>
              <a:t>Supervised</a:t>
            </a:r>
            <a:r>
              <a:rPr sz="1400" b="1" spc="-55" dirty="0">
                <a:latin typeface="Arial"/>
                <a:cs typeface="Arial"/>
              </a:rPr>
              <a:t> </a:t>
            </a:r>
            <a:r>
              <a:rPr sz="1400" b="1" spc="-5" dirty="0">
                <a:latin typeface="Arial"/>
                <a:cs typeface="Arial"/>
              </a:rPr>
              <a:t>learning</a:t>
            </a:r>
            <a:endParaRPr sz="1400">
              <a:latin typeface="Arial"/>
              <a:cs typeface="Arial"/>
            </a:endParaRPr>
          </a:p>
          <a:p>
            <a:pPr marL="527685" lvl="1" indent="-285750">
              <a:lnSpc>
                <a:spcPct val="100000"/>
              </a:lnSpc>
              <a:spcBef>
                <a:spcPts val="605"/>
              </a:spcBef>
              <a:buFont typeface="Courier New"/>
              <a:buChar char="o"/>
              <a:tabLst>
                <a:tab pos="527685" algn="l"/>
                <a:tab pos="528320" algn="l"/>
              </a:tabLst>
            </a:pPr>
            <a:r>
              <a:rPr sz="1200" spc="-5" dirty="0">
                <a:latin typeface="Arial MT"/>
                <a:cs typeface="Arial MT"/>
              </a:rPr>
              <a:t>Classification</a:t>
            </a:r>
            <a:r>
              <a:rPr sz="1200" spc="-30" dirty="0">
                <a:latin typeface="Arial MT"/>
                <a:cs typeface="Arial MT"/>
              </a:rPr>
              <a:t> </a:t>
            </a:r>
            <a:r>
              <a:rPr sz="1200" spc="-5" dirty="0">
                <a:latin typeface="Arial MT"/>
                <a:cs typeface="Arial MT"/>
              </a:rPr>
              <a:t>Problem</a:t>
            </a:r>
            <a:endParaRPr sz="1200">
              <a:latin typeface="Arial MT"/>
              <a:cs typeface="Arial MT"/>
            </a:endParaRPr>
          </a:p>
          <a:p>
            <a:pPr marL="815340" lvl="2" indent="-285115">
              <a:lnSpc>
                <a:spcPct val="100000"/>
              </a:lnSpc>
              <a:spcBef>
                <a:spcPts val="600"/>
              </a:spcBef>
              <a:buFont typeface="Wingdings"/>
              <a:buChar char=""/>
              <a:tabLst>
                <a:tab pos="815340" algn="l"/>
                <a:tab pos="815975" algn="l"/>
              </a:tabLst>
            </a:pPr>
            <a:r>
              <a:rPr sz="1200" dirty="0">
                <a:latin typeface="Arial MT"/>
                <a:cs typeface="Arial MT"/>
              </a:rPr>
              <a:t>Binary</a:t>
            </a:r>
            <a:r>
              <a:rPr sz="1200" spc="-55" dirty="0">
                <a:latin typeface="Arial MT"/>
                <a:cs typeface="Arial MT"/>
              </a:rPr>
              <a:t> </a:t>
            </a:r>
            <a:r>
              <a:rPr sz="1200" spc="-5" dirty="0">
                <a:latin typeface="Arial MT"/>
                <a:cs typeface="Arial MT"/>
              </a:rPr>
              <a:t>Choice</a:t>
            </a:r>
            <a:endParaRPr sz="1200">
              <a:latin typeface="Arial MT"/>
              <a:cs typeface="Arial MT"/>
            </a:endParaRPr>
          </a:p>
        </p:txBody>
      </p:sp>
      <p:sp>
        <p:nvSpPr>
          <p:cNvPr id="34" name="object 34"/>
          <p:cNvSpPr txBox="1"/>
          <p:nvPr/>
        </p:nvSpPr>
        <p:spPr>
          <a:xfrm>
            <a:off x="7726426" y="1453388"/>
            <a:ext cx="269240" cy="254000"/>
          </a:xfrm>
          <a:prstGeom prst="rect">
            <a:avLst/>
          </a:prstGeom>
        </p:spPr>
        <p:txBody>
          <a:bodyPr vert="horz" wrap="square" lIns="0" tIns="12700" rIns="0" bIns="0" rtlCol="0">
            <a:spAutoFit/>
          </a:bodyPr>
          <a:lstStyle/>
          <a:p>
            <a:pPr marL="38100">
              <a:lnSpc>
                <a:spcPct val="100000"/>
              </a:lnSpc>
              <a:spcBef>
                <a:spcPts val="100"/>
              </a:spcBef>
            </a:pPr>
            <a:r>
              <a:rPr sz="1500" spc="-5" dirty="0">
                <a:latin typeface="Cambria Math"/>
                <a:cs typeface="Cambria Math"/>
              </a:rPr>
              <a:t>𝒙</a:t>
            </a:r>
            <a:r>
              <a:rPr sz="1650" spc="-7" baseline="-15151" dirty="0">
                <a:latin typeface="Cambria Math"/>
                <a:cs typeface="Cambria Math"/>
              </a:rPr>
              <a:t>𝟏</a:t>
            </a:r>
            <a:endParaRPr sz="1650" baseline="-15151">
              <a:latin typeface="Cambria Math"/>
              <a:cs typeface="Cambria Math"/>
            </a:endParaRPr>
          </a:p>
        </p:txBody>
      </p:sp>
      <p:grpSp>
        <p:nvGrpSpPr>
          <p:cNvPr id="35" name="object 35"/>
          <p:cNvGrpSpPr/>
          <p:nvPr/>
        </p:nvGrpSpPr>
        <p:grpSpPr>
          <a:xfrm>
            <a:off x="3782567" y="1505966"/>
            <a:ext cx="3787140" cy="142875"/>
            <a:chOff x="3782567" y="1505966"/>
            <a:chExt cx="3787140" cy="142875"/>
          </a:xfrm>
        </p:grpSpPr>
        <p:sp>
          <p:nvSpPr>
            <p:cNvPr id="36" name="object 36"/>
            <p:cNvSpPr/>
            <p:nvPr/>
          </p:nvSpPr>
          <p:spPr>
            <a:xfrm>
              <a:off x="3782567" y="1536192"/>
              <a:ext cx="3787140" cy="76200"/>
            </a:xfrm>
            <a:custGeom>
              <a:avLst/>
              <a:gdLst/>
              <a:ahLst/>
              <a:cxnLst/>
              <a:rect l="l" t="t" r="r" b="b"/>
              <a:pathLst>
                <a:path w="3787140" h="76200">
                  <a:moveTo>
                    <a:pt x="3710940" y="0"/>
                  </a:moveTo>
                  <a:lnTo>
                    <a:pt x="3710940" y="76200"/>
                  </a:lnTo>
                  <a:lnTo>
                    <a:pt x="3774440" y="44450"/>
                  </a:lnTo>
                  <a:lnTo>
                    <a:pt x="3723640" y="44450"/>
                  </a:lnTo>
                  <a:lnTo>
                    <a:pt x="3723640" y="31750"/>
                  </a:lnTo>
                  <a:lnTo>
                    <a:pt x="3774440" y="31750"/>
                  </a:lnTo>
                  <a:lnTo>
                    <a:pt x="3710940" y="0"/>
                  </a:lnTo>
                  <a:close/>
                </a:path>
                <a:path w="3787140" h="76200">
                  <a:moveTo>
                    <a:pt x="3710940" y="31750"/>
                  </a:moveTo>
                  <a:lnTo>
                    <a:pt x="0" y="31750"/>
                  </a:lnTo>
                  <a:lnTo>
                    <a:pt x="0" y="44450"/>
                  </a:lnTo>
                  <a:lnTo>
                    <a:pt x="3710940" y="44450"/>
                  </a:lnTo>
                  <a:lnTo>
                    <a:pt x="3710940" y="31750"/>
                  </a:lnTo>
                  <a:close/>
                </a:path>
                <a:path w="3787140" h="76200">
                  <a:moveTo>
                    <a:pt x="3774440" y="31750"/>
                  </a:moveTo>
                  <a:lnTo>
                    <a:pt x="3723640" y="31750"/>
                  </a:lnTo>
                  <a:lnTo>
                    <a:pt x="3723640" y="44450"/>
                  </a:lnTo>
                  <a:lnTo>
                    <a:pt x="3774440" y="44450"/>
                  </a:lnTo>
                  <a:lnTo>
                    <a:pt x="3787140" y="38100"/>
                  </a:lnTo>
                  <a:lnTo>
                    <a:pt x="3774440" y="31750"/>
                  </a:lnTo>
                  <a:close/>
                </a:path>
              </a:pathLst>
            </a:custGeom>
            <a:solidFill>
              <a:srgbClr val="000000"/>
            </a:solidFill>
          </p:spPr>
          <p:txBody>
            <a:bodyPr wrap="square" lIns="0" tIns="0" rIns="0" bIns="0" rtlCol="0"/>
            <a:lstStyle/>
            <a:p>
              <a:endParaRPr/>
            </a:p>
          </p:txBody>
        </p:sp>
        <p:pic>
          <p:nvPicPr>
            <p:cNvPr id="37" name="object 37"/>
            <p:cNvPicPr/>
            <p:nvPr/>
          </p:nvPicPr>
          <p:blipFill>
            <a:blip r:embed="rId3" cstate="print"/>
            <a:stretch>
              <a:fillRect/>
            </a:stretch>
          </p:blipFill>
          <p:spPr>
            <a:xfrm>
              <a:off x="4663439" y="1524000"/>
              <a:ext cx="99060" cy="99060"/>
            </a:xfrm>
            <a:prstGeom prst="rect">
              <a:avLst/>
            </a:prstGeom>
          </p:spPr>
        </p:pic>
        <p:pic>
          <p:nvPicPr>
            <p:cNvPr id="38" name="object 38"/>
            <p:cNvPicPr/>
            <p:nvPr/>
          </p:nvPicPr>
          <p:blipFill>
            <a:blip r:embed="rId3" cstate="print"/>
            <a:stretch>
              <a:fillRect/>
            </a:stretch>
          </p:blipFill>
          <p:spPr>
            <a:xfrm>
              <a:off x="5012435" y="1524000"/>
              <a:ext cx="99060" cy="99060"/>
            </a:xfrm>
            <a:prstGeom prst="rect">
              <a:avLst/>
            </a:prstGeom>
          </p:spPr>
        </p:pic>
        <p:pic>
          <p:nvPicPr>
            <p:cNvPr id="39" name="object 39"/>
            <p:cNvPicPr/>
            <p:nvPr/>
          </p:nvPicPr>
          <p:blipFill>
            <a:blip r:embed="rId3" cstate="print"/>
            <a:stretch>
              <a:fillRect/>
            </a:stretch>
          </p:blipFill>
          <p:spPr>
            <a:xfrm>
              <a:off x="4338827" y="1528572"/>
              <a:ext cx="99060" cy="99060"/>
            </a:xfrm>
            <a:prstGeom prst="rect">
              <a:avLst/>
            </a:prstGeom>
          </p:spPr>
        </p:pic>
        <p:pic>
          <p:nvPicPr>
            <p:cNvPr id="40" name="object 40"/>
            <p:cNvPicPr/>
            <p:nvPr/>
          </p:nvPicPr>
          <p:blipFill>
            <a:blip r:embed="rId4" cstate="print"/>
            <a:stretch>
              <a:fillRect/>
            </a:stretch>
          </p:blipFill>
          <p:spPr>
            <a:xfrm>
              <a:off x="5657088" y="1530096"/>
              <a:ext cx="99060" cy="99059"/>
            </a:xfrm>
            <a:prstGeom prst="rect">
              <a:avLst/>
            </a:prstGeom>
          </p:spPr>
        </p:pic>
        <p:pic>
          <p:nvPicPr>
            <p:cNvPr id="41" name="object 41"/>
            <p:cNvPicPr/>
            <p:nvPr/>
          </p:nvPicPr>
          <p:blipFill>
            <a:blip r:embed="rId5" cstate="print"/>
            <a:stretch>
              <a:fillRect/>
            </a:stretch>
          </p:blipFill>
          <p:spPr>
            <a:xfrm>
              <a:off x="5827775" y="1536192"/>
              <a:ext cx="99060" cy="99060"/>
            </a:xfrm>
            <a:prstGeom prst="rect">
              <a:avLst/>
            </a:prstGeom>
          </p:spPr>
        </p:pic>
        <p:pic>
          <p:nvPicPr>
            <p:cNvPr id="42" name="object 42"/>
            <p:cNvPicPr/>
            <p:nvPr/>
          </p:nvPicPr>
          <p:blipFill>
            <a:blip r:embed="rId6" cstate="print"/>
            <a:stretch>
              <a:fillRect/>
            </a:stretch>
          </p:blipFill>
          <p:spPr>
            <a:xfrm>
              <a:off x="6388607" y="1536192"/>
              <a:ext cx="99059" cy="99060"/>
            </a:xfrm>
            <a:prstGeom prst="rect">
              <a:avLst/>
            </a:prstGeom>
          </p:spPr>
        </p:pic>
        <p:pic>
          <p:nvPicPr>
            <p:cNvPr id="43" name="object 43"/>
            <p:cNvPicPr/>
            <p:nvPr/>
          </p:nvPicPr>
          <p:blipFill>
            <a:blip r:embed="rId6" cstate="print"/>
            <a:stretch>
              <a:fillRect/>
            </a:stretch>
          </p:blipFill>
          <p:spPr>
            <a:xfrm>
              <a:off x="6123432" y="1536192"/>
              <a:ext cx="99059" cy="99060"/>
            </a:xfrm>
            <a:prstGeom prst="rect">
              <a:avLst/>
            </a:prstGeom>
          </p:spPr>
        </p:pic>
        <p:pic>
          <p:nvPicPr>
            <p:cNvPr id="44" name="object 44"/>
            <p:cNvPicPr/>
            <p:nvPr/>
          </p:nvPicPr>
          <p:blipFill>
            <a:blip r:embed="rId7" cstate="print"/>
            <a:stretch>
              <a:fillRect/>
            </a:stretch>
          </p:blipFill>
          <p:spPr>
            <a:xfrm>
              <a:off x="6632447" y="1539240"/>
              <a:ext cx="99059" cy="99060"/>
            </a:xfrm>
            <a:prstGeom prst="rect">
              <a:avLst/>
            </a:prstGeom>
          </p:spPr>
        </p:pic>
        <p:pic>
          <p:nvPicPr>
            <p:cNvPr id="45" name="object 45"/>
            <p:cNvPicPr/>
            <p:nvPr/>
          </p:nvPicPr>
          <p:blipFill>
            <a:blip r:embed="rId3" cstate="print"/>
            <a:stretch>
              <a:fillRect/>
            </a:stretch>
          </p:blipFill>
          <p:spPr>
            <a:xfrm>
              <a:off x="5202935" y="1525524"/>
              <a:ext cx="99060" cy="99060"/>
            </a:xfrm>
            <a:prstGeom prst="rect">
              <a:avLst/>
            </a:prstGeom>
          </p:spPr>
        </p:pic>
        <p:pic>
          <p:nvPicPr>
            <p:cNvPr id="46" name="object 46"/>
            <p:cNvPicPr/>
            <p:nvPr/>
          </p:nvPicPr>
          <p:blipFill>
            <a:blip r:embed="rId8" cstate="print"/>
            <a:stretch>
              <a:fillRect/>
            </a:stretch>
          </p:blipFill>
          <p:spPr>
            <a:xfrm>
              <a:off x="6925310" y="1524254"/>
              <a:ext cx="124460" cy="124460"/>
            </a:xfrm>
            <a:prstGeom prst="rect">
              <a:avLst/>
            </a:prstGeom>
          </p:spPr>
        </p:pic>
        <p:pic>
          <p:nvPicPr>
            <p:cNvPr id="47" name="object 47"/>
            <p:cNvPicPr/>
            <p:nvPr/>
          </p:nvPicPr>
          <p:blipFill>
            <a:blip r:embed="rId8" cstate="print"/>
            <a:stretch>
              <a:fillRect/>
            </a:stretch>
          </p:blipFill>
          <p:spPr>
            <a:xfrm>
              <a:off x="5439410" y="1505966"/>
              <a:ext cx="124460" cy="124460"/>
            </a:xfrm>
            <a:prstGeom prst="rect">
              <a:avLst/>
            </a:prstGeom>
          </p:spPr>
        </p:pic>
        <p:pic>
          <p:nvPicPr>
            <p:cNvPr id="48" name="object 48"/>
            <p:cNvPicPr/>
            <p:nvPr/>
          </p:nvPicPr>
          <p:blipFill>
            <a:blip r:embed="rId9" cstate="print"/>
            <a:stretch>
              <a:fillRect/>
            </a:stretch>
          </p:blipFill>
          <p:spPr>
            <a:xfrm>
              <a:off x="4124197" y="1512062"/>
              <a:ext cx="124460" cy="124460"/>
            </a:xfrm>
            <a:prstGeom prst="rect">
              <a:avLst/>
            </a:prstGeom>
          </p:spPr>
        </p:pic>
      </p:grpSp>
      <p:sp>
        <p:nvSpPr>
          <p:cNvPr id="49" name="object 49"/>
          <p:cNvSpPr txBox="1"/>
          <p:nvPr/>
        </p:nvSpPr>
        <p:spPr>
          <a:xfrm>
            <a:off x="6925182" y="1218641"/>
            <a:ext cx="125095" cy="240029"/>
          </a:xfrm>
          <a:prstGeom prst="rect">
            <a:avLst/>
          </a:prstGeom>
        </p:spPr>
        <p:txBody>
          <a:bodyPr vert="horz" wrap="square" lIns="0" tIns="13335" rIns="0" bIns="0" rtlCol="0">
            <a:spAutoFit/>
          </a:bodyPr>
          <a:lstStyle/>
          <a:p>
            <a:pPr marL="12700">
              <a:lnSpc>
                <a:spcPct val="100000"/>
              </a:lnSpc>
              <a:spcBef>
                <a:spcPts val="105"/>
              </a:spcBef>
            </a:pPr>
            <a:r>
              <a:rPr sz="1400" dirty="0">
                <a:latin typeface="Arial MT"/>
                <a:cs typeface="Arial MT"/>
              </a:rPr>
              <a:t>?</a:t>
            </a:r>
            <a:endParaRPr sz="1400">
              <a:latin typeface="Arial MT"/>
              <a:cs typeface="Arial MT"/>
            </a:endParaRPr>
          </a:p>
        </p:txBody>
      </p:sp>
      <p:sp>
        <p:nvSpPr>
          <p:cNvPr id="50" name="object 50"/>
          <p:cNvSpPr txBox="1"/>
          <p:nvPr/>
        </p:nvSpPr>
        <p:spPr>
          <a:xfrm>
            <a:off x="5438394" y="1200352"/>
            <a:ext cx="125095" cy="240029"/>
          </a:xfrm>
          <a:prstGeom prst="rect">
            <a:avLst/>
          </a:prstGeom>
        </p:spPr>
        <p:txBody>
          <a:bodyPr vert="horz" wrap="square" lIns="0" tIns="13335" rIns="0" bIns="0" rtlCol="0">
            <a:spAutoFit/>
          </a:bodyPr>
          <a:lstStyle/>
          <a:p>
            <a:pPr marL="12700">
              <a:lnSpc>
                <a:spcPct val="100000"/>
              </a:lnSpc>
              <a:spcBef>
                <a:spcPts val="105"/>
              </a:spcBef>
            </a:pPr>
            <a:r>
              <a:rPr sz="1400" dirty="0">
                <a:latin typeface="Arial MT"/>
                <a:cs typeface="Arial MT"/>
              </a:rPr>
              <a:t>?</a:t>
            </a:r>
            <a:endParaRPr sz="1400">
              <a:latin typeface="Arial MT"/>
              <a:cs typeface="Arial MT"/>
            </a:endParaRPr>
          </a:p>
        </p:txBody>
      </p:sp>
      <p:sp>
        <p:nvSpPr>
          <p:cNvPr id="51" name="object 51"/>
          <p:cNvSpPr txBox="1"/>
          <p:nvPr/>
        </p:nvSpPr>
        <p:spPr>
          <a:xfrm>
            <a:off x="4123435" y="1206500"/>
            <a:ext cx="125095"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Arial MT"/>
                <a:cs typeface="Arial MT"/>
              </a:rPr>
              <a:t>?</a:t>
            </a:r>
            <a:endParaRPr sz="1400">
              <a:latin typeface="Arial MT"/>
              <a:cs typeface="Arial MT"/>
            </a:endParaRPr>
          </a:p>
        </p:txBody>
      </p:sp>
      <p:pic>
        <p:nvPicPr>
          <p:cNvPr id="52" name="object 52"/>
          <p:cNvPicPr/>
          <p:nvPr/>
        </p:nvPicPr>
        <p:blipFill>
          <a:blip r:embed="rId3" cstate="print"/>
          <a:stretch>
            <a:fillRect/>
          </a:stretch>
        </p:blipFill>
        <p:spPr>
          <a:xfrm>
            <a:off x="8129016" y="423672"/>
            <a:ext cx="99059" cy="99060"/>
          </a:xfrm>
          <a:prstGeom prst="rect">
            <a:avLst/>
          </a:prstGeom>
        </p:spPr>
      </p:pic>
      <p:pic>
        <p:nvPicPr>
          <p:cNvPr id="53" name="object 53"/>
          <p:cNvPicPr/>
          <p:nvPr/>
        </p:nvPicPr>
        <p:blipFill>
          <a:blip r:embed="rId4" cstate="print"/>
          <a:stretch>
            <a:fillRect/>
          </a:stretch>
        </p:blipFill>
        <p:spPr>
          <a:xfrm>
            <a:off x="8129016" y="694944"/>
            <a:ext cx="99059" cy="99059"/>
          </a:xfrm>
          <a:prstGeom prst="rect">
            <a:avLst/>
          </a:prstGeom>
        </p:spPr>
      </p:pic>
      <p:sp>
        <p:nvSpPr>
          <p:cNvPr id="54" name="object 54"/>
          <p:cNvSpPr txBox="1"/>
          <p:nvPr/>
        </p:nvSpPr>
        <p:spPr>
          <a:xfrm>
            <a:off x="8412606" y="278739"/>
            <a:ext cx="415925" cy="577850"/>
          </a:xfrm>
          <a:prstGeom prst="rect">
            <a:avLst/>
          </a:prstGeom>
        </p:spPr>
        <p:txBody>
          <a:bodyPr vert="horz" wrap="square" lIns="0" tIns="74930" rIns="0" bIns="0" rtlCol="0">
            <a:spAutoFit/>
          </a:bodyPr>
          <a:lstStyle/>
          <a:p>
            <a:pPr marL="12700">
              <a:lnSpc>
                <a:spcPct val="100000"/>
              </a:lnSpc>
              <a:spcBef>
                <a:spcPts val="590"/>
              </a:spcBef>
            </a:pPr>
            <a:r>
              <a:rPr sz="1400" dirty="0">
                <a:latin typeface="Arial MT"/>
                <a:cs typeface="Arial MT"/>
              </a:rPr>
              <a:t>y</a:t>
            </a:r>
            <a:r>
              <a:rPr sz="1400" spc="-55" dirty="0">
                <a:latin typeface="Arial MT"/>
                <a:cs typeface="Arial MT"/>
              </a:rPr>
              <a:t> </a:t>
            </a:r>
            <a:r>
              <a:rPr sz="1400" dirty="0">
                <a:latin typeface="Arial MT"/>
                <a:cs typeface="Arial MT"/>
              </a:rPr>
              <a:t>=</a:t>
            </a:r>
            <a:r>
              <a:rPr sz="1400" spc="-55" dirty="0">
                <a:latin typeface="Arial MT"/>
                <a:cs typeface="Arial MT"/>
              </a:rPr>
              <a:t> </a:t>
            </a:r>
            <a:r>
              <a:rPr sz="1400" dirty="0">
                <a:latin typeface="Arial MT"/>
                <a:cs typeface="Arial MT"/>
              </a:rPr>
              <a:t>0</a:t>
            </a:r>
            <a:endParaRPr sz="1400">
              <a:latin typeface="Arial MT"/>
              <a:cs typeface="Arial MT"/>
            </a:endParaRPr>
          </a:p>
          <a:p>
            <a:pPr marL="12700">
              <a:lnSpc>
                <a:spcPct val="100000"/>
              </a:lnSpc>
              <a:spcBef>
                <a:spcPts val="495"/>
              </a:spcBef>
            </a:pPr>
            <a:r>
              <a:rPr sz="1400" dirty="0">
                <a:latin typeface="Arial MT"/>
                <a:cs typeface="Arial MT"/>
              </a:rPr>
              <a:t>y</a:t>
            </a:r>
            <a:r>
              <a:rPr sz="1400" spc="-55" dirty="0">
                <a:latin typeface="Arial MT"/>
                <a:cs typeface="Arial MT"/>
              </a:rPr>
              <a:t> </a:t>
            </a:r>
            <a:r>
              <a:rPr sz="1400" dirty="0">
                <a:latin typeface="Arial MT"/>
                <a:cs typeface="Arial MT"/>
              </a:rPr>
              <a:t>=</a:t>
            </a:r>
            <a:r>
              <a:rPr sz="1400" spc="-55" dirty="0">
                <a:latin typeface="Arial MT"/>
                <a:cs typeface="Arial MT"/>
              </a:rPr>
              <a:t> </a:t>
            </a:r>
            <a:r>
              <a:rPr sz="1400" dirty="0">
                <a:latin typeface="Arial MT"/>
                <a:cs typeface="Arial MT"/>
              </a:rPr>
              <a:t>1</a:t>
            </a:r>
            <a:endParaRPr sz="1400">
              <a:latin typeface="Arial MT"/>
              <a:cs typeface="Arial MT"/>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 name="object 3"/>
          <p:cNvSpPr/>
          <p:nvPr/>
        </p:nvSpPr>
        <p:spPr>
          <a:xfrm>
            <a:off x="151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4" name="object 4"/>
          <p:cNvSpPr/>
          <p:nvPr/>
        </p:nvSpPr>
        <p:spPr>
          <a:xfrm>
            <a:off x="228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5" name="object 15"/>
          <p:cNvSpPr/>
          <p:nvPr/>
        </p:nvSpPr>
        <p:spPr>
          <a:xfrm>
            <a:off x="190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5" name="object 25"/>
          <p:cNvSpPr txBox="1">
            <a:spLocks noGrp="1"/>
          </p:cNvSpPr>
          <p:nvPr>
            <p:ph type="title"/>
          </p:nvPr>
        </p:nvSpPr>
        <p:spPr>
          <a:xfrm>
            <a:off x="2057780" y="345693"/>
            <a:ext cx="5215890" cy="406400"/>
          </a:xfrm>
          <a:prstGeom prst="rect">
            <a:avLst/>
          </a:prstGeom>
        </p:spPr>
        <p:txBody>
          <a:bodyPr vert="horz" wrap="square" lIns="0" tIns="12065" rIns="0" bIns="0" rtlCol="0">
            <a:spAutoFit/>
          </a:bodyPr>
          <a:lstStyle/>
          <a:p>
            <a:pPr marL="12700">
              <a:lnSpc>
                <a:spcPct val="100000"/>
              </a:lnSpc>
              <a:spcBef>
                <a:spcPts val="95"/>
              </a:spcBef>
            </a:pPr>
            <a:r>
              <a:rPr sz="2400" spc="-110" dirty="0"/>
              <a:t>Alg</a:t>
            </a:r>
            <a:r>
              <a:rPr sz="2400" spc="-125" dirty="0"/>
              <a:t>o</a:t>
            </a:r>
            <a:r>
              <a:rPr sz="2400" spc="-110" dirty="0"/>
              <a:t>r</a:t>
            </a:r>
            <a:r>
              <a:rPr sz="2400" spc="-105" dirty="0"/>
              <a:t>it</a:t>
            </a:r>
            <a:r>
              <a:rPr sz="2400" spc="-175" dirty="0"/>
              <a:t>h</a:t>
            </a:r>
            <a:r>
              <a:rPr sz="2400" spc="-260" dirty="0"/>
              <a:t>m</a:t>
            </a:r>
            <a:r>
              <a:rPr sz="2400" spc="-100" dirty="0"/>
              <a:t> </a:t>
            </a:r>
            <a:r>
              <a:rPr sz="2400" spc="-200" dirty="0"/>
              <a:t>Exampl</a:t>
            </a:r>
            <a:r>
              <a:rPr sz="2400" spc="-235" dirty="0"/>
              <a:t>e:</a:t>
            </a:r>
            <a:r>
              <a:rPr sz="2400" spc="-120" dirty="0"/>
              <a:t> </a:t>
            </a:r>
            <a:r>
              <a:rPr sz="2500" spc="-130" dirty="0"/>
              <a:t>K</a:t>
            </a:r>
            <a:r>
              <a:rPr sz="2500" spc="40" dirty="0"/>
              <a:t>-</a:t>
            </a:r>
            <a:r>
              <a:rPr sz="2500" spc="-215" dirty="0"/>
              <a:t>Nea</a:t>
            </a:r>
            <a:r>
              <a:rPr sz="2500" spc="-150" dirty="0"/>
              <a:t>r</a:t>
            </a:r>
            <a:r>
              <a:rPr sz="2500" spc="-130" dirty="0"/>
              <a:t>est</a:t>
            </a:r>
            <a:r>
              <a:rPr sz="2500" spc="-114" dirty="0"/>
              <a:t> </a:t>
            </a:r>
            <a:r>
              <a:rPr sz="2500" spc="-290" dirty="0"/>
              <a:t>N</a:t>
            </a:r>
            <a:r>
              <a:rPr sz="2500" spc="-245" dirty="0"/>
              <a:t>e</a:t>
            </a:r>
            <a:r>
              <a:rPr sz="2500" spc="-140" dirty="0"/>
              <a:t>ighb</a:t>
            </a:r>
            <a:r>
              <a:rPr sz="2500" spc="-170" dirty="0"/>
              <a:t>o</a:t>
            </a:r>
            <a:r>
              <a:rPr sz="2500" spc="-70" dirty="0"/>
              <a:t>rs</a:t>
            </a:r>
            <a:endParaRPr sz="2500"/>
          </a:p>
        </p:txBody>
      </p:sp>
      <p:sp>
        <p:nvSpPr>
          <p:cNvPr id="26" name="object 26"/>
          <p:cNvSpPr txBox="1"/>
          <p:nvPr/>
        </p:nvSpPr>
        <p:spPr>
          <a:xfrm>
            <a:off x="979424" y="2045970"/>
            <a:ext cx="16256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mbria Math"/>
                <a:cs typeface="Cambria Math"/>
              </a:rPr>
              <a:t>𝒚</a:t>
            </a:r>
            <a:endParaRPr sz="1800">
              <a:latin typeface="Cambria Math"/>
              <a:cs typeface="Cambria Math"/>
            </a:endParaRPr>
          </a:p>
        </p:txBody>
      </p:sp>
      <p:sp>
        <p:nvSpPr>
          <p:cNvPr id="27" name="object 27"/>
          <p:cNvSpPr txBox="1"/>
          <p:nvPr/>
        </p:nvSpPr>
        <p:spPr>
          <a:xfrm>
            <a:off x="979424" y="2515361"/>
            <a:ext cx="160020" cy="114681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0</a:t>
            </a:r>
            <a:endParaRPr sz="1050">
              <a:latin typeface="Arial MT"/>
              <a:cs typeface="Arial MT"/>
            </a:endParaRPr>
          </a:p>
          <a:p>
            <a:pPr marL="12700">
              <a:lnSpc>
                <a:spcPct val="100000"/>
              </a:lnSpc>
            </a:pPr>
            <a:r>
              <a:rPr sz="1050" dirty="0">
                <a:latin typeface="Arial MT"/>
                <a:cs typeface="Arial MT"/>
              </a:rPr>
              <a:t>1</a:t>
            </a:r>
            <a:endParaRPr sz="1050">
              <a:latin typeface="Arial MT"/>
              <a:cs typeface="Arial MT"/>
            </a:endParaRPr>
          </a:p>
          <a:p>
            <a:pPr marL="12700">
              <a:lnSpc>
                <a:spcPct val="100000"/>
              </a:lnSpc>
            </a:pPr>
            <a:r>
              <a:rPr sz="1050" dirty="0">
                <a:latin typeface="Arial MT"/>
                <a:cs typeface="Arial MT"/>
              </a:rPr>
              <a:t>0</a:t>
            </a:r>
            <a:endParaRPr sz="1050">
              <a:latin typeface="Arial MT"/>
              <a:cs typeface="Arial MT"/>
            </a:endParaRPr>
          </a:p>
          <a:p>
            <a:pPr marL="12700">
              <a:lnSpc>
                <a:spcPct val="100000"/>
              </a:lnSpc>
            </a:pPr>
            <a:r>
              <a:rPr sz="1050" dirty="0">
                <a:latin typeface="Arial MT"/>
                <a:cs typeface="Arial MT"/>
              </a:rPr>
              <a:t>1</a:t>
            </a:r>
            <a:endParaRPr sz="1050">
              <a:latin typeface="Arial MT"/>
              <a:cs typeface="Arial MT"/>
            </a:endParaRPr>
          </a:p>
          <a:p>
            <a:pPr marL="12700">
              <a:lnSpc>
                <a:spcPct val="100000"/>
              </a:lnSpc>
            </a:pPr>
            <a:r>
              <a:rPr sz="1050" dirty="0">
                <a:latin typeface="Arial MT"/>
                <a:cs typeface="Arial MT"/>
              </a:rPr>
              <a:t>1</a:t>
            </a:r>
            <a:endParaRPr sz="1050">
              <a:latin typeface="Arial MT"/>
              <a:cs typeface="Arial MT"/>
            </a:endParaRPr>
          </a:p>
          <a:p>
            <a:pPr marL="12700">
              <a:lnSpc>
                <a:spcPct val="100000"/>
              </a:lnSpc>
            </a:pPr>
            <a:r>
              <a:rPr sz="1050" dirty="0">
                <a:latin typeface="Arial MT"/>
                <a:cs typeface="Arial MT"/>
              </a:rPr>
              <a:t>0</a:t>
            </a:r>
            <a:endParaRPr sz="1050">
              <a:latin typeface="Arial MT"/>
              <a:cs typeface="Arial MT"/>
            </a:endParaRPr>
          </a:p>
          <a:p>
            <a:pPr marL="12700">
              <a:lnSpc>
                <a:spcPct val="100000"/>
              </a:lnSpc>
            </a:pPr>
            <a:r>
              <a:rPr sz="1050" spc="5" dirty="0">
                <a:latin typeface="Arial MT"/>
                <a:cs typeface="Arial MT"/>
              </a:rPr>
              <a:t>…</a:t>
            </a:r>
            <a:endParaRPr sz="1050">
              <a:latin typeface="Arial MT"/>
              <a:cs typeface="Arial MT"/>
            </a:endParaRPr>
          </a:p>
        </p:txBody>
      </p:sp>
      <p:sp>
        <p:nvSpPr>
          <p:cNvPr id="28" name="object 28"/>
          <p:cNvSpPr txBox="1"/>
          <p:nvPr/>
        </p:nvSpPr>
        <p:spPr>
          <a:xfrm>
            <a:off x="2270505" y="2675382"/>
            <a:ext cx="324485" cy="18669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2000</a:t>
            </a:r>
            <a:endParaRPr sz="1050">
              <a:latin typeface="Arial MT"/>
              <a:cs typeface="Arial MT"/>
            </a:endParaRPr>
          </a:p>
        </p:txBody>
      </p:sp>
      <p:sp>
        <p:nvSpPr>
          <p:cNvPr id="29" name="object 29"/>
          <p:cNvSpPr txBox="1"/>
          <p:nvPr/>
        </p:nvSpPr>
        <p:spPr>
          <a:xfrm>
            <a:off x="2307082" y="2835402"/>
            <a:ext cx="249554" cy="18669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632</a:t>
            </a:r>
            <a:endParaRPr sz="1050">
              <a:latin typeface="Arial MT"/>
              <a:cs typeface="Arial MT"/>
            </a:endParaRPr>
          </a:p>
        </p:txBody>
      </p:sp>
      <p:sp>
        <p:nvSpPr>
          <p:cNvPr id="30" name="object 30"/>
          <p:cNvSpPr txBox="1"/>
          <p:nvPr/>
        </p:nvSpPr>
        <p:spPr>
          <a:xfrm>
            <a:off x="2270505" y="2995676"/>
            <a:ext cx="324485" cy="18669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1800</a:t>
            </a:r>
            <a:endParaRPr sz="1050">
              <a:latin typeface="Arial MT"/>
              <a:cs typeface="Arial MT"/>
            </a:endParaRPr>
          </a:p>
        </p:txBody>
      </p:sp>
      <p:sp>
        <p:nvSpPr>
          <p:cNvPr id="31" name="object 31"/>
          <p:cNvSpPr txBox="1"/>
          <p:nvPr/>
        </p:nvSpPr>
        <p:spPr>
          <a:xfrm>
            <a:off x="2307082" y="3155695"/>
            <a:ext cx="249554" cy="506730"/>
          </a:xfrm>
          <a:prstGeom prst="rect">
            <a:avLst/>
          </a:prstGeom>
        </p:spPr>
        <p:txBody>
          <a:bodyPr vert="horz" wrap="square" lIns="0" tIns="13335" rIns="0" bIns="0" rtlCol="0">
            <a:spAutoFit/>
          </a:bodyPr>
          <a:lstStyle/>
          <a:p>
            <a:pPr marL="12700">
              <a:lnSpc>
                <a:spcPct val="100000"/>
              </a:lnSpc>
              <a:spcBef>
                <a:spcPts val="105"/>
              </a:spcBef>
            </a:pPr>
            <a:r>
              <a:rPr sz="1050" dirty="0">
                <a:latin typeface="Arial MT"/>
                <a:cs typeface="Arial MT"/>
              </a:rPr>
              <a:t>750</a:t>
            </a:r>
            <a:endParaRPr sz="1050">
              <a:latin typeface="Arial MT"/>
              <a:cs typeface="Arial MT"/>
            </a:endParaRPr>
          </a:p>
          <a:p>
            <a:pPr marL="12700">
              <a:lnSpc>
                <a:spcPct val="100000"/>
              </a:lnSpc>
            </a:pPr>
            <a:r>
              <a:rPr sz="1050" dirty="0">
                <a:latin typeface="Arial MT"/>
                <a:cs typeface="Arial MT"/>
              </a:rPr>
              <a:t>400</a:t>
            </a:r>
            <a:endParaRPr sz="1050">
              <a:latin typeface="Arial MT"/>
              <a:cs typeface="Arial MT"/>
            </a:endParaRPr>
          </a:p>
          <a:p>
            <a:pPr marL="57785">
              <a:lnSpc>
                <a:spcPct val="100000"/>
              </a:lnSpc>
            </a:pPr>
            <a:r>
              <a:rPr sz="1050" spc="5" dirty="0">
                <a:latin typeface="Arial MT"/>
                <a:cs typeface="Arial MT"/>
              </a:rPr>
              <a:t>…</a:t>
            </a:r>
            <a:endParaRPr sz="1050">
              <a:latin typeface="Arial MT"/>
              <a:cs typeface="Arial MT"/>
            </a:endParaRPr>
          </a:p>
        </p:txBody>
      </p:sp>
      <p:sp>
        <p:nvSpPr>
          <p:cNvPr id="32" name="object 32"/>
          <p:cNvSpPr txBox="1"/>
          <p:nvPr/>
        </p:nvSpPr>
        <p:spPr>
          <a:xfrm>
            <a:off x="2281682" y="2045970"/>
            <a:ext cx="321310" cy="655955"/>
          </a:xfrm>
          <a:prstGeom prst="rect">
            <a:avLst/>
          </a:prstGeom>
        </p:spPr>
        <p:txBody>
          <a:bodyPr vert="horz" wrap="square" lIns="0" tIns="12700" rIns="0" bIns="0" rtlCol="0">
            <a:spAutoFit/>
          </a:bodyPr>
          <a:lstStyle/>
          <a:p>
            <a:pPr marL="50165">
              <a:lnSpc>
                <a:spcPct val="100000"/>
              </a:lnSpc>
              <a:spcBef>
                <a:spcPts val="100"/>
              </a:spcBef>
            </a:pPr>
            <a:r>
              <a:rPr sz="1800" spc="5" dirty="0">
                <a:latin typeface="Cambria Math"/>
                <a:cs typeface="Cambria Math"/>
              </a:rPr>
              <a:t>𝒙</a:t>
            </a:r>
            <a:r>
              <a:rPr sz="1950" spc="7" baseline="-14957" dirty="0">
                <a:latin typeface="Cambria Math"/>
                <a:cs typeface="Cambria Math"/>
              </a:rPr>
              <a:t>𝟏</a:t>
            </a:r>
            <a:endParaRPr sz="1950" baseline="-14957">
              <a:latin typeface="Cambria Math"/>
              <a:cs typeface="Cambria Math"/>
            </a:endParaRPr>
          </a:p>
          <a:p>
            <a:pPr marL="38100">
              <a:lnSpc>
                <a:spcPct val="100000"/>
              </a:lnSpc>
              <a:spcBef>
                <a:spcPts val="1540"/>
              </a:spcBef>
            </a:pPr>
            <a:r>
              <a:rPr sz="1050" dirty="0">
                <a:latin typeface="Arial MT"/>
                <a:cs typeface="Arial MT"/>
              </a:rPr>
              <a:t>800</a:t>
            </a:r>
            <a:endParaRPr sz="1050">
              <a:latin typeface="Arial MT"/>
              <a:cs typeface="Arial MT"/>
            </a:endParaRPr>
          </a:p>
        </p:txBody>
      </p:sp>
      <p:sp>
        <p:nvSpPr>
          <p:cNvPr id="33" name="object 33"/>
          <p:cNvSpPr txBox="1"/>
          <p:nvPr/>
        </p:nvSpPr>
        <p:spPr>
          <a:xfrm>
            <a:off x="569163" y="951430"/>
            <a:ext cx="2046605" cy="848994"/>
          </a:xfrm>
          <a:prstGeom prst="rect">
            <a:avLst/>
          </a:prstGeom>
        </p:spPr>
        <p:txBody>
          <a:bodyPr vert="horz" wrap="square" lIns="0" tIns="103505" rIns="0" bIns="0" rtlCol="0">
            <a:spAutoFit/>
          </a:bodyPr>
          <a:lstStyle/>
          <a:p>
            <a:pPr marL="242570" indent="-230504">
              <a:lnSpc>
                <a:spcPct val="100000"/>
              </a:lnSpc>
              <a:spcBef>
                <a:spcPts val="815"/>
              </a:spcBef>
              <a:buFont typeface="Arial MT"/>
              <a:buChar char="•"/>
              <a:tabLst>
                <a:tab pos="242570" algn="l"/>
                <a:tab pos="243204" algn="l"/>
              </a:tabLst>
            </a:pPr>
            <a:r>
              <a:rPr sz="1400" b="1" spc="-5" dirty="0">
                <a:latin typeface="Arial"/>
                <a:cs typeface="Arial"/>
              </a:rPr>
              <a:t>Supervised</a:t>
            </a:r>
            <a:r>
              <a:rPr sz="1400" b="1" spc="-55" dirty="0">
                <a:latin typeface="Arial"/>
                <a:cs typeface="Arial"/>
              </a:rPr>
              <a:t> </a:t>
            </a:r>
            <a:r>
              <a:rPr sz="1400" b="1" spc="-5" dirty="0">
                <a:latin typeface="Arial"/>
                <a:cs typeface="Arial"/>
              </a:rPr>
              <a:t>learning</a:t>
            </a:r>
            <a:endParaRPr sz="1400">
              <a:latin typeface="Arial"/>
              <a:cs typeface="Arial"/>
            </a:endParaRPr>
          </a:p>
          <a:p>
            <a:pPr marL="527685" lvl="1" indent="-285750">
              <a:lnSpc>
                <a:spcPct val="100000"/>
              </a:lnSpc>
              <a:spcBef>
                <a:spcPts val="605"/>
              </a:spcBef>
              <a:buFont typeface="Courier New"/>
              <a:buChar char="o"/>
              <a:tabLst>
                <a:tab pos="527685" algn="l"/>
                <a:tab pos="528320" algn="l"/>
              </a:tabLst>
            </a:pPr>
            <a:r>
              <a:rPr sz="1200" spc="-5" dirty="0">
                <a:latin typeface="Arial MT"/>
                <a:cs typeface="Arial MT"/>
              </a:rPr>
              <a:t>Classification</a:t>
            </a:r>
            <a:r>
              <a:rPr sz="1200" spc="-30" dirty="0">
                <a:latin typeface="Arial MT"/>
                <a:cs typeface="Arial MT"/>
              </a:rPr>
              <a:t> </a:t>
            </a:r>
            <a:r>
              <a:rPr sz="1200" spc="-5" dirty="0">
                <a:latin typeface="Arial MT"/>
                <a:cs typeface="Arial MT"/>
              </a:rPr>
              <a:t>Problem</a:t>
            </a:r>
            <a:endParaRPr sz="1200">
              <a:latin typeface="Arial MT"/>
              <a:cs typeface="Arial MT"/>
            </a:endParaRPr>
          </a:p>
          <a:p>
            <a:pPr marL="815340" lvl="2" indent="-285115">
              <a:lnSpc>
                <a:spcPct val="100000"/>
              </a:lnSpc>
              <a:spcBef>
                <a:spcPts val="600"/>
              </a:spcBef>
              <a:buFont typeface="Wingdings"/>
              <a:buChar char=""/>
              <a:tabLst>
                <a:tab pos="815340" algn="l"/>
                <a:tab pos="815975" algn="l"/>
              </a:tabLst>
            </a:pPr>
            <a:r>
              <a:rPr sz="1200" dirty="0">
                <a:latin typeface="Arial MT"/>
                <a:cs typeface="Arial MT"/>
              </a:rPr>
              <a:t>Binary</a:t>
            </a:r>
            <a:r>
              <a:rPr sz="1200" spc="-55" dirty="0">
                <a:latin typeface="Arial MT"/>
                <a:cs typeface="Arial MT"/>
              </a:rPr>
              <a:t> </a:t>
            </a:r>
            <a:r>
              <a:rPr sz="1200" spc="-5" dirty="0">
                <a:latin typeface="Arial MT"/>
                <a:cs typeface="Arial MT"/>
              </a:rPr>
              <a:t>Choice</a:t>
            </a:r>
            <a:endParaRPr sz="1200">
              <a:latin typeface="Arial MT"/>
              <a:cs typeface="Arial MT"/>
            </a:endParaRPr>
          </a:p>
        </p:txBody>
      </p:sp>
      <p:sp>
        <p:nvSpPr>
          <p:cNvPr id="34" name="object 34"/>
          <p:cNvSpPr txBox="1"/>
          <p:nvPr/>
        </p:nvSpPr>
        <p:spPr>
          <a:xfrm>
            <a:off x="7726426" y="1453388"/>
            <a:ext cx="269240" cy="254000"/>
          </a:xfrm>
          <a:prstGeom prst="rect">
            <a:avLst/>
          </a:prstGeom>
        </p:spPr>
        <p:txBody>
          <a:bodyPr vert="horz" wrap="square" lIns="0" tIns="12700" rIns="0" bIns="0" rtlCol="0">
            <a:spAutoFit/>
          </a:bodyPr>
          <a:lstStyle/>
          <a:p>
            <a:pPr marL="38100">
              <a:lnSpc>
                <a:spcPct val="100000"/>
              </a:lnSpc>
              <a:spcBef>
                <a:spcPts val="100"/>
              </a:spcBef>
            </a:pPr>
            <a:r>
              <a:rPr sz="1500" spc="-5" dirty="0">
                <a:latin typeface="Cambria Math"/>
                <a:cs typeface="Cambria Math"/>
              </a:rPr>
              <a:t>𝒙</a:t>
            </a:r>
            <a:r>
              <a:rPr sz="1650" spc="-7" baseline="-15151" dirty="0">
                <a:latin typeface="Cambria Math"/>
                <a:cs typeface="Cambria Math"/>
              </a:rPr>
              <a:t>𝟏</a:t>
            </a:r>
            <a:endParaRPr sz="1650" baseline="-15151">
              <a:latin typeface="Cambria Math"/>
              <a:cs typeface="Cambria Math"/>
            </a:endParaRPr>
          </a:p>
        </p:txBody>
      </p:sp>
      <p:grpSp>
        <p:nvGrpSpPr>
          <p:cNvPr id="35" name="object 35"/>
          <p:cNvGrpSpPr/>
          <p:nvPr/>
        </p:nvGrpSpPr>
        <p:grpSpPr>
          <a:xfrm>
            <a:off x="3782567" y="1505966"/>
            <a:ext cx="3787140" cy="142875"/>
            <a:chOff x="3782567" y="1505966"/>
            <a:chExt cx="3787140" cy="142875"/>
          </a:xfrm>
        </p:grpSpPr>
        <p:sp>
          <p:nvSpPr>
            <p:cNvPr id="36" name="object 36"/>
            <p:cNvSpPr/>
            <p:nvPr/>
          </p:nvSpPr>
          <p:spPr>
            <a:xfrm>
              <a:off x="3782567" y="1536192"/>
              <a:ext cx="3787140" cy="76200"/>
            </a:xfrm>
            <a:custGeom>
              <a:avLst/>
              <a:gdLst/>
              <a:ahLst/>
              <a:cxnLst/>
              <a:rect l="l" t="t" r="r" b="b"/>
              <a:pathLst>
                <a:path w="3787140" h="76200">
                  <a:moveTo>
                    <a:pt x="3710940" y="0"/>
                  </a:moveTo>
                  <a:lnTo>
                    <a:pt x="3710940" y="76200"/>
                  </a:lnTo>
                  <a:lnTo>
                    <a:pt x="3774440" y="44450"/>
                  </a:lnTo>
                  <a:lnTo>
                    <a:pt x="3723640" y="44450"/>
                  </a:lnTo>
                  <a:lnTo>
                    <a:pt x="3723640" y="31750"/>
                  </a:lnTo>
                  <a:lnTo>
                    <a:pt x="3774440" y="31750"/>
                  </a:lnTo>
                  <a:lnTo>
                    <a:pt x="3710940" y="0"/>
                  </a:lnTo>
                  <a:close/>
                </a:path>
                <a:path w="3787140" h="76200">
                  <a:moveTo>
                    <a:pt x="3710940" y="31750"/>
                  </a:moveTo>
                  <a:lnTo>
                    <a:pt x="0" y="31750"/>
                  </a:lnTo>
                  <a:lnTo>
                    <a:pt x="0" y="44450"/>
                  </a:lnTo>
                  <a:lnTo>
                    <a:pt x="3710940" y="44450"/>
                  </a:lnTo>
                  <a:lnTo>
                    <a:pt x="3710940" y="31750"/>
                  </a:lnTo>
                  <a:close/>
                </a:path>
                <a:path w="3787140" h="76200">
                  <a:moveTo>
                    <a:pt x="3774440" y="31750"/>
                  </a:moveTo>
                  <a:lnTo>
                    <a:pt x="3723640" y="31750"/>
                  </a:lnTo>
                  <a:lnTo>
                    <a:pt x="3723640" y="44450"/>
                  </a:lnTo>
                  <a:lnTo>
                    <a:pt x="3774440" y="44450"/>
                  </a:lnTo>
                  <a:lnTo>
                    <a:pt x="3787140" y="38100"/>
                  </a:lnTo>
                  <a:lnTo>
                    <a:pt x="3774440" y="31750"/>
                  </a:lnTo>
                  <a:close/>
                </a:path>
              </a:pathLst>
            </a:custGeom>
            <a:solidFill>
              <a:srgbClr val="000000"/>
            </a:solidFill>
          </p:spPr>
          <p:txBody>
            <a:bodyPr wrap="square" lIns="0" tIns="0" rIns="0" bIns="0" rtlCol="0"/>
            <a:lstStyle/>
            <a:p>
              <a:endParaRPr/>
            </a:p>
          </p:txBody>
        </p:sp>
        <p:pic>
          <p:nvPicPr>
            <p:cNvPr id="37" name="object 37"/>
            <p:cNvPicPr/>
            <p:nvPr/>
          </p:nvPicPr>
          <p:blipFill>
            <a:blip r:embed="rId3" cstate="print"/>
            <a:stretch>
              <a:fillRect/>
            </a:stretch>
          </p:blipFill>
          <p:spPr>
            <a:xfrm>
              <a:off x="4663439" y="1524000"/>
              <a:ext cx="99060" cy="99060"/>
            </a:xfrm>
            <a:prstGeom prst="rect">
              <a:avLst/>
            </a:prstGeom>
          </p:spPr>
        </p:pic>
        <p:pic>
          <p:nvPicPr>
            <p:cNvPr id="38" name="object 38"/>
            <p:cNvPicPr/>
            <p:nvPr/>
          </p:nvPicPr>
          <p:blipFill>
            <a:blip r:embed="rId3" cstate="print"/>
            <a:stretch>
              <a:fillRect/>
            </a:stretch>
          </p:blipFill>
          <p:spPr>
            <a:xfrm>
              <a:off x="5012435" y="1524000"/>
              <a:ext cx="99060" cy="99060"/>
            </a:xfrm>
            <a:prstGeom prst="rect">
              <a:avLst/>
            </a:prstGeom>
          </p:spPr>
        </p:pic>
        <p:pic>
          <p:nvPicPr>
            <p:cNvPr id="39" name="object 39"/>
            <p:cNvPicPr/>
            <p:nvPr/>
          </p:nvPicPr>
          <p:blipFill>
            <a:blip r:embed="rId3" cstate="print"/>
            <a:stretch>
              <a:fillRect/>
            </a:stretch>
          </p:blipFill>
          <p:spPr>
            <a:xfrm>
              <a:off x="4338827" y="1528572"/>
              <a:ext cx="99060" cy="99060"/>
            </a:xfrm>
            <a:prstGeom prst="rect">
              <a:avLst/>
            </a:prstGeom>
          </p:spPr>
        </p:pic>
        <p:pic>
          <p:nvPicPr>
            <p:cNvPr id="40" name="object 40"/>
            <p:cNvPicPr/>
            <p:nvPr/>
          </p:nvPicPr>
          <p:blipFill>
            <a:blip r:embed="rId4" cstate="print"/>
            <a:stretch>
              <a:fillRect/>
            </a:stretch>
          </p:blipFill>
          <p:spPr>
            <a:xfrm>
              <a:off x="5657088" y="1530096"/>
              <a:ext cx="99060" cy="99059"/>
            </a:xfrm>
            <a:prstGeom prst="rect">
              <a:avLst/>
            </a:prstGeom>
          </p:spPr>
        </p:pic>
        <p:pic>
          <p:nvPicPr>
            <p:cNvPr id="41" name="object 41"/>
            <p:cNvPicPr/>
            <p:nvPr/>
          </p:nvPicPr>
          <p:blipFill>
            <a:blip r:embed="rId5" cstate="print"/>
            <a:stretch>
              <a:fillRect/>
            </a:stretch>
          </p:blipFill>
          <p:spPr>
            <a:xfrm>
              <a:off x="5827775" y="1536192"/>
              <a:ext cx="99060" cy="99060"/>
            </a:xfrm>
            <a:prstGeom prst="rect">
              <a:avLst/>
            </a:prstGeom>
          </p:spPr>
        </p:pic>
        <p:pic>
          <p:nvPicPr>
            <p:cNvPr id="42" name="object 42"/>
            <p:cNvPicPr/>
            <p:nvPr/>
          </p:nvPicPr>
          <p:blipFill>
            <a:blip r:embed="rId6" cstate="print"/>
            <a:stretch>
              <a:fillRect/>
            </a:stretch>
          </p:blipFill>
          <p:spPr>
            <a:xfrm>
              <a:off x="6388607" y="1536192"/>
              <a:ext cx="99059" cy="99060"/>
            </a:xfrm>
            <a:prstGeom prst="rect">
              <a:avLst/>
            </a:prstGeom>
          </p:spPr>
        </p:pic>
        <p:pic>
          <p:nvPicPr>
            <p:cNvPr id="43" name="object 43"/>
            <p:cNvPicPr/>
            <p:nvPr/>
          </p:nvPicPr>
          <p:blipFill>
            <a:blip r:embed="rId6" cstate="print"/>
            <a:stretch>
              <a:fillRect/>
            </a:stretch>
          </p:blipFill>
          <p:spPr>
            <a:xfrm>
              <a:off x="6123432" y="1536192"/>
              <a:ext cx="99059" cy="99060"/>
            </a:xfrm>
            <a:prstGeom prst="rect">
              <a:avLst/>
            </a:prstGeom>
          </p:spPr>
        </p:pic>
        <p:pic>
          <p:nvPicPr>
            <p:cNvPr id="44" name="object 44"/>
            <p:cNvPicPr/>
            <p:nvPr/>
          </p:nvPicPr>
          <p:blipFill>
            <a:blip r:embed="rId7" cstate="print"/>
            <a:stretch>
              <a:fillRect/>
            </a:stretch>
          </p:blipFill>
          <p:spPr>
            <a:xfrm>
              <a:off x="6632447" y="1539240"/>
              <a:ext cx="99059" cy="99060"/>
            </a:xfrm>
            <a:prstGeom prst="rect">
              <a:avLst/>
            </a:prstGeom>
          </p:spPr>
        </p:pic>
        <p:pic>
          <p:nvPicPr>
            <p:cNvPr id="45" name="object 45"/>
            <p:cNvPicPr/>
            <p:nvPr/>
          </p:nvPicPr>
          <p:blipFill>
            <a:blip r:embed="rId3" cstate="print"/>
            <a:stretch>
              <a:fillRect/>
            </a:stretch>
          </p:blipFill>
          <p:spPr>
            <a:xfrm>
              <a:off x="5202935" y="1525524"/>
              <a:ext cx="99060" cy="99060"/>
            </a:xfrm>
            <a:prstGeom prst="rect">
              <a:avLst/>
            </a:prstGeom>
          </p:spPr>
        </p:pic>
        <p:pic>
          <p:nvPicPr>
            <p:cNvPr id="46" name="object 46"/>
            <p:cNvPicPr/>
            <p:nvPr/>
          </p:nvPicPr>
          <p:blipFill>
            <a:blip r:embed="rId8" cstate="print"/>
            <a:stretch>
              <a:fillRect/>
            </a:stretch>
          </p:blipFill>
          <p:spPr>
            <a:xfrm>
              <a:off x="6925310" y="1524254"/>
              <a:ext cx="124460" cy="124460"/>
            </a:xfrm>
            <a:prstGeom prst="rect">
              <a:avLst/>
            </a:prstGeom>
          </p:spPr>
        </p:pic>
        <p:pic>
          <p:nvPicPr>
            <p:cNvPr id="47" name="object 47"/>
            <p:cNvPicPr/>
            <p:nvPr/>
          </p:nvPicPr>
          <p:blipFill>
            <a:blip r:embed="rId8" cstate="print"/>
            <a:stretch>
              <a:fillRect/>
            </a:stretch>
          </p:blipFill>
          <p:spPr>
            <a:xfrm>
              <a:off x="5439410" y="1505966"/>
              <a:ext cx="124460" cy="124460"/>
            </a:xfrm>
            <a:prstGeom prst="rect">
              <a:avLst/>
            </a:prstGeom>
          </p:spPr>
        </p:pic>
        <p:pic>
          <p:nvPicPr>
            <p:cNvPr id="48" name="object 48"/>
            <p:cNvPicPr/>
            <p:nvPr/>
          </p:nvPicPr>
          <p:blipFill>
            <a:blip r:embed="rId9" cstate="print"/>
            <a:stretch>
              <a:fillRect/>
            </a:stretch>
          </p:blipFill>
          <p:spPr>
            <a:xfrm>
              <a:off x="4124197" y="1512062"/>
              <a:ext cx="124460" cy="124460"/>
            </a:xfrm>
            <a:prstGeom prst="rect">
              <a:avLst/>
            </a:prstGeom>
          </p:spPr>
        </p:pic>
      </p:grpSp>
      <p:sp>
        <p:nvSpPr>
          <p:cNvPr id="49" name="object 49"/>
          <p:cNvSpPr txBox="1"/>
          <p:nvPr/>
        </p:nvSpPr>
        <p:spPr>
          <a:xfrm>
            <a:off x="6925182" y="1218641"/>
            <a:ext cx="125095" cy="240029"/>
          </a:xfrm>
          <a:prstGeom prst="rect">
            <a:avLst/>
          </a:prstGeom>
        </p:spPr>
        <p:txBody>
          <a:bodyPr vert="horz" wrap="square" lIns="0" tIns="13335" rIns="0" bIns="0" rtlCol="0">
            <a:spAutoFit/>
          </a:bodyPr>
          <a:lstStyle/>
          <a:p>
            <a:pPr marL="12700">
              <a:lnSpc>
                <a:spcPct val="100000"/>
              </a:lnSpc>
              <a:spcBef>
                <a:spcPts val="105"/>
              </a:spcBef>
            </a:pPr>
            <a:r>
              <a:rPr sz="1400" dirty="0">
                <a:latin typeface="Arial MT"/>
                <a:cs typeface="Arial MT"/>
              </a:rPr>
              <a:t>?</a:t>
            </a:r>
            <a:endParaRPr sz="1400">
              <a:latin typeface="Arial MT"/>
              <a:cs typeface="Arial MT"/>
            </a:endParaRPr>
          </a:p>
        </p:txBody>
      </p:sp>
      <p:sp>
        <p:nvSpPr>
          <p:cNvPr id="50" name="object 50"/>
          <p:cNvSpPr txBox="1"/>
          <p:nvPr/>
        </p:nvSpPr>
        <p:spPr>
          <a:xfrm>
            <a:off x="5438394" y="1200352"/>
            <a:ext cx="125095" cy="240029"/>
          </a:xfrm>
          <a:prstGeom prst="rect">
            <a:avLst/>
          </a:prstGeom>
        </p:spPr>
        <p:txBody>
          <a:bodyPr vert="horz" wrap="square" lIns="0" tIns="13335" rIns="0" bIns="0" rtlCol="0">
            <a:spAutoFit/>
          </a:bodyPr>
          <a:lstStyle/>
          <a:p>
            <a:pPr marL="12700">
              <a:lnSpc>
                <a:spcPct val="100000"/>
              </a:lnSpc>
              <a:spcBef>
                <a:spcPts val="105"/>
              </a:spcBef>
            </a:pPr>
            <a:r>
              <a:rPr sz="1400" dirty="0">
                <a:latin typeface="Arial MT"/>
                <a:cs typeface="Arial MT"/>
              </a:rPr>
              <a:t>?</a:t>
            </a:r>
            <a:endParaRPr sz="1400">
              <a:latin typeface="Arial MT"/>
              <a:cs typeface="Arial MT"/>
            </a:endParaRPr>
          </a:p>
        </p:txBody>
      </p:sp>
      <p:sp>
        <p:nvSpPr>
          <p:cNvPr id="51" name="object 51"/>
          <p:cNvSpPr txBox="1"/>
          <p:nvPr/>
        </p:nvSpPr>
        <p:spPr>
          <a:xfrm>
            <a:off x="4123435" y="1206500"/>
            <a:ext cx="125095"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Arial MT"/>
                <a:cs typeface="Arial MT"/>
              </a:rPr>
              <a:t>?</a:t>
            </a:r>
            <a:endParaRPr sz="1400">
              <a:latin typeface="Arial MT"/>
              <a:cs typeface="Arial MT"/>
            </a:endParaRPr>
          </a:p>
        </p:txBody>
      </p:sp>
      <p:pic>
        <p:nvPicPr>
          <p:cNvPr id="52" name="object 52"/>
          <p:cNvPicPr/>
          <p:nvPr/>
        </p:nvPicPr>
        <p:blipFill>
          <a:blip r:embed="rId3" cstate="print"/>
          <a:stretch>
            <a:fillRect/>
          </a:stretch>
        </p:blipFill>
        <p:spPr>
          <a:xfrm>
            <a:off x="8129016" y="423672"/>
            <a:ext cx="99059" cy="99060"/>
          </a:xfrm>
          <a:prstGeom prst="rect">
            <a:avLst/>
          </a:prstGeom>
        </p:spPr>
      </p:pic>
      <p:pic>
        <p:nvPicPr>
          <p:cNvPr id="53" name="object 53"/>
          <p:cNvPicPr/>
          <p:nvPr/>
        </p:nvPicPr>
        <p:blipFill>
          <a:blip r:embed="rId4" cstate="print"/>
          <a:stretch>
            <a:fillRect/>
          </a:stretch>
        </p:blipFill>
        <p:spPr>
          <a:xfrm>
            <a:off x="8129016" y="694944"/>
            <a:ext cx="99059" cy="99059"/>
          </a:xfrm>
          <a:prstGeom prst="rect">
            <a:avLst/>
          </a:prstGeom>
        </p:spPr>
      </p:pic>
      <p:sp>
        <p:nvSpPr>
          <p:cNvPr id="54" name="object 54"/>
          <p:cNvSpPr txBox="1"/>
          <p:nvPr/>
        </p:nvSpPr>
        <p:spPr>
          <a:xfrm>
            <a:off x="8412606" y="278739"/>
            <a:ext cx="415925" cy="577850"/>
          </a:xfrm>
          <a:prstGeom prst="rect">
            <a:avLst/>
          </a:prstGeom>
        </p:spPr>
        <p:txBody>
          <a:bodyPr vert="horz" wrap="square" lIns="0" tIns="74930" rIns="0" bIns="0" rtlCol="0">
            <a:spAutoFit/>
          </a:bodyPr>
          <a:lstStyle/>
          <a:p>
            <a:pPr marL="12700">
              <a:lnSpc>
                <a:spcPct val="100000"/>
              </a:lnSpc>
              <a:spcBef>
                <a:spcPts val="590"/>
              </a:spcBef>
            </a:pPr>
            <a:r>
              <a:rPr sz="1400" dirty="0">
                <a:latin typeface="Arial MT"/>
                <a:cs typeface="Arial MT"/>
              </a:rPr>
              <a:t>y</a:t>
            </a:r>
            <a:r>
              <a:rPr sz="1400" spc="-55" dirty="0">
                <a:latin typeface="Arial MT"/>
                <a:cs typeface="Arial MT"/>
              </a:rPr>
              <a:t> </a:t>
            </a:r>
            <a:r>
              <a:rPr sz="1400" dirty="0">
                <a:latin typeface="Arial MT"/>
                <a:cs typeface="Arial MT"/>
              </a:rPr>
              <a:t>=</a:t>
            </a:r>
            <a:r>
              <a:rPr sz="1400" spc="-55" dirty="0">
                <a:latin typeface="Arial MT"/>
                <a:cs typeface="Arial MT"/>
              </a:rPr>
              <a:t> </a:t>
            </a:r>
            <a:r>
              <a:rPr sz="1400" dirty="0">
                <a:latin typeface="Arial MT"/>
                <a:cs typeface="Arial MT"/>
              </a:rPr>
              <a:t>0</a:t>
            </a:r>
            <a:endParaRPr sz="1400">
              <a:latin typeface="Arial MT"/>
              <a:cs typeface="Arial MT"/>
            </a:endParaRPr>
          </a:p>
          <a:p>
            <a:pPr marL="12700">
              <a:lnSpc>
                <a:spcPct val="100000"/>
              </a:lnSpc>
              <a:spcBef>
                <a:spcPts val="495"/>
              </a:spcBef>
            </a:pPr>
            <a:r>
              <a:rPr sz="1400" dirty="0">
                <a:latin typeface="Arial MT"/>
                <a:cs typeface="Arial MT"/>
              </a:rPr>
              <a:t>y</a:t>
            </a:r>
            <a:r>
              <a:rPr sz="1400" spc="-55" dirty="0">
                <a:latin typeface="Arial MT"/>
                <a:cs typeface="Arial MT"/>
              </a:rPr>
              <a:t> </a:t>
            </a:r>
            <a:r>
              <a:rPr sz="1400" dirty="0">
                <a:latin typeface="Arial MT"/>
                <a:cs typeface="Arial MT"/>
              </a:rPr>
              <a:t>=</a:t>
            </a:r>
            <a:r>
              <a:rPr sz="1400" spc="-55" dirty="0">
                <a:latin typeface="Arial MT"/>
                <a:cs typeface="Arial MT"/>
              </a:rPr>
              <a:t> </a:t>
            </a:r>
            <a:r>
              <a:rPr sz="1400" dirty="0">
                <a:latin typeface="Arial MT"/>
                <a:cs typeface="Arial MT"/>
              </a:rPr>
              <a:t>1</a:t>
            </a:r>
            <a:endParaRPr sz="1400">
              <a:latin typeface="Arial MT"/>
              <a:cs typeface="Arial MT"/>
            </a:endParaRPr>
          </a:p>
        </p:txBody>
      </p:sp>
      <p:sp>
        <p:nvSpPr>
          <p:cNvPr id="55" name="object 55"/>
          <p:cNvSpPr txBox="1"/>
          <p:nvPr/>
        </p:nvSpPr>
        <p:spPr>
          <a:xfrm>
            <a:off x="3312667" y="2144090"/>
            <a:ext cx="1565275" cy="240029"/>
          </a:xfrm>
          <a:prstGeom prst="rect">
            <a:avLst/>
          </a:prstGeom>
        </p:spPr>
        <p:txBody>
          <a:bodyPr vert="horz" wrap="square" lIns="0" tIns="13335" rIns="0" bIns="0" rtlCol="0">
            <a:spAutoFit/>
          </a:bodyPr>
          <a:lstStyle/>
          <a:p>
            <a:pPr marL="12700">
              <a:lnSpc>
                <a:spcPct val="100000"/>
              </a:lnSpc>
              <a:spcBef>
                <a:spcPts val="105"/>
              </a:spcBef>
            </a:pPr>
            <a:r>
              <a:rPr sz="1400" dirty="0">
                <a:latin typeface="Arial MT"/>
                <a:cs typeface="Arial MT"/>
              </a:rPr>
              <a:t>1</a:t>
            </a:r>
            <a:r>
              <a:rPr sz="1400" spc="-50" dirty="0">
                <a:latin typeface="Arial MT"/>
                <a:cs typeface="Arial MT"/>
              </a:rPr>
              <a:t> </a:t>
            </a:r>
            <a:r>
              <a:rPr sz="1400" dirty="0">
                <a:latin typeface="Arial MT"/>
                <a:cs typeface="Arial MT"/>
              </a:rPr>
              <a:t>Nearest</a:t>
            </a:r>
            <a:r>
              <a:rPr sz="1400" spc="-70" dirty="0">
                <a:latin typeface="Arial MT"/>
                <a:cs typeface="Arial MT"/>
              </a:rPr>
              <a:t> </a:t>
            </a:r>
            <a:r>
              <a:rPr sz="1400" dirty="0">
                <a:latin typeface="Arial MT"/>
                <a:cs typeface="Arial MT"/>
              </a:rPr>
              <a:t>Neighbor</a:t>
            </a:r>
            <a:endParaRPr sz="1400">
              <a:latin typeface="Arial MT"/>
              <a:cs typeface="Arial MT"/>
            </a:endParaRPr>
          </a:p>
        </p:txBody>
      </p:sp>
      <p:sp>
        <p:nvSpPr>
          <p:cNvPr id="56" name="object 56"/>
          <p:cNvSpPr txBox="1"/>
          <p:nvPr/>
        </p:nvSpPr>
        <p:spPr>
          <a:xfrm>
            <a:off x="7751826" y="2729610"/>
            <a:ext cx="135255" cy="254000"/>
          </a:xfrm>
          <a:prstGeom prst="rect">
            <a:avLst/>
          </a:prstGeom>
        </p:spPr>
        <p:txBody>
          <a:bodyPr vert="horz" wrap="square" lIns="0" tIns="12700" rIns="0" bIns="0" rtlCol="0">
            <a:spAutoFit/>
          </a:bodyPr>
          <a:lstStyle/>
          <a:p>
            <a:pPr marL="12700">
              <a:lnSpc>
                <a:spcPct val="100000"/>
              </a:lnSpc>
              <a:spcBef>
                <a:spcPts val="100"/>
              </a:spcBef>
            </a:pPr>
            <a:r>
              <a:rPr sz="1500" dirty="0">
                <a:latin typeface="Cambria Math"/>
                <a:cs typeface="Cambria Math"/>
              </a:rPr>
              <a:t>𝒙</a:t>
            </a:r>
            <a:endParaRPr sz="1500">
              <a:latin typeface="Cambria Math"/>
              <a:cs typeface="Cambria Math"/>
            </a:endParaRPr>
          </a:p>
        </p:txBody>
      </p:sp>
      <p:sp>
        <p:nvSpPr>
          <p:cNvPr id="57" name="object 57"/>
          <p:cNvSpPr txBox="1"/>
          <p:nvPr/>
        </p:nvSpPr>
        <p:spPr>
          <a:xfrm>
            <a:off x="7861554" y="2821051"/>
            <a:ext cx="108585" cy="192405"/>
          </a:xfrm>
          <a:prstGeom prst="rect">
            <a:avLst/>
          </a:prstGeom>
        </p:spPr>
        <p:txBody>
          <a:bodyPr vert="horz" wrap="square" lIns="0" tIns="11430" rIns="0" bIns="0" rtlCol="0">
            <a:spAutoFit/>
          </a:bodyPr>
          <a:lstStyle/>
          <a:p>
            <a:pPr marL="12700">
              <a:lnSpc>
                <a:spcPct val="100000"/>
              </a:lnSpc>
              <a:spcBef>
                <a:spcPts val="90"/>
              </a:spcBef>
            </a:pPr>
            <a:r>
              <a:rPr sz="1100" spc="-10" dirty="0">
                <a:latin typeface="Cambria Math"/>
                <a:cs typeface="Cambria Math"/>
              </a:rPr>
              <a:t>𝟏</a:t>
            </a:r>
            <a:endParaRPr sz="1100">
              <a:latin typeface="Cambria Math"/>
              <a:cs typeface="Cambria Math"/>
            </a:endParaRPr>
          </a:p>
        </p:txBody>
      </p:sp>
      <p:grpSp>
        <p:nvGrpSpPr>
          <p:cNvPr id="58" name="object 58"/>
          <p:cNvGrpSpPr/>
          <p:nvPr/>
        </p:nvGrpSpPr>
        <p:grpSpPr>
          <a:xfrm>
            <a:off x="3782567" y="2560129"/>
            <a:ext cx="3787140" cy="364490"/>
            <a:chOff x="3782567" y="2560129"/>
            <a:chExt cx="3787140" cy="364490"/>
          </a:xfrm>
        </p:grpSpPr>
        <p:sp>
          <p:nvSpPr>
            <p:cNvPr id="59" name="object 59"/>
            <p:cNvSpPr/>
            <p:nvPr/>
          </p:nvSpPr>
          <p:spPr>
            <a:xfrm>
              <a:off x="3782567" y="2811780"/>
              <a:ext cx="3787140" cy="76200"/>
            </a:xfrm>
            <a:custGeom>
              <a:avLst/>
              <a:gdLst/>
              <a:ahLst/>
              <a:cxnLst/>
              <a:rect l="l" t="t" r="r" b="b"/>
              <a:pathLst>
                <a:path w="3787140" h="76200">
                  <a:moveTo>
                    <a:pt x="3710940" y="0"/>
                  </a:moveTo>
                  <a:lnTo>
                    <a:pt x="3710940" y="76200"/>
                  </a:lnTo>
                  <a:lnTo>
                    <a:pt x="3774440" y="44450"/>
                  </a:lnTo>
                  <a:lnTo>
                    <a:pt x="3723640" y="44450"/>
                  </a:lnTo>
                  <a:lnTo>
                    <a:pt x="3723640" y="31750"/>
                  </a:lnTo>
                  <a:lnTo>
                    <a:pt x="3774440" y="31750"/>
                  </a:lnTo>
                  <a:lnTo>
                    <a:pt x="3710940" y="0"/>
                  </a:lnTo>
                  <a:close/>
                </a:path>
                <a:path w="3787140" h="76200">
                  <a:moveTo>
                    <a:pt x="3710940" y="31750"/>
                  </a:moveTo>
                  <a:lnTo>
                    <a:pt x="0" y="31750"/>
                  </a:lnTo>
                  <a:lnTo>
                    <a:pt x="0" y="44450"/>
                  </a:lnTo>
                  <a:lnTo>
                    <a:pt x="3710940" y="44450"/>
                  </a:lnTo>
                  <a:lnTo>
                    <a:pt x="3710940" y="31750"/>
                  </a:lnTo>
                  <a:close/>
                </a:path>
                <a:path w="3787140" h="76200">
                  <a:moveTo>
                    <a:pt x="3774440" y="31750"/>
                  </a:moveTo>
                  <a:lnTo>
                    <a:pt x="3723640" y="31750"/>
                  </a:lnTo>
                  <a:lnTo>
                    <a:pt x="3723640" y="44450"/>
                  </a:lnTo>
                  <a:lnTo>
                    <a:pt x="3774440" y="44450"/>
                  </a:lnTo>
                  <a:lnTo>
                    <a:pt x="3787140" y="38100"/>
                  </a:lnTo>
                  <a:lnTo>
                    <a:pt x="3774440" y="31750"/>
                  </a:lnTo>
                  <a:close/>
                </a:path>
              </a:pathLst>
            </a:custGeom>
            <a:solidFill>
              <a:srgbClr val="000000"/>
            </a:solidFill>
          </p:spPr>
          <p:txBody>
            <a:bodyPr wrap="square" lIns="0" tIns="0" rIns="0" bIns="0" rtlCol="0"/>
            <a:lstStyle/>
            <a:p>
              <a:endParaRPr/>
            </a:p>
          </p:txBody>
        </p:sp>
        <p:pic>
          <p:nvPicPr>
            <p:cNvPr id="60" name="object 60"/>
            <p:cNvPicPr/>
            <p:nvPr/>
          </p:nvPicPr>
          <p:blipFill>
            <a:blip r:embed="rId3" cstate="print"/>
            <a:stretch>
              <a:fillRect/>
            </a:stretch>
          </p:blipFill>
          <p:spPr>
            <a:xfrm>
              <a:off x="4663439" y="2799588"/>
              <a:ext cx="99060" cy="99060"/>
            </a:xfrm>
            <a:prstGeom prst="rect">
              <a:avLst/>
            </a:prstGeom>
          </p:spPr>
        </p:pic>
        <p:pic>
          <p:nvPicPr>
            <p:cNvPr id="61" name="object 61"/>
            <p:cNvPicPr/>
            <p:nvPr/>
          </p:nvPicPr>
          <p:blipFill>
            <a:blip r:embed="rId3" cstate="print"/>
            <a:stretch>
              <a:fillRect/>
            </a:stretch>
          </p:blipFill>
          <p:spPr>
            <a:xfrm>
              <a:off x="5012435" y="2799588"/>
              <a:ext cx="99060" cy="99060"/>
            </a:xfrm>
            <a:prstGeom prst="rect">
              <a:avLst/>
            </a:prstGeom>
          </p:spPr>
        </p:pic>
        <p:pic>
          <p:nvPicPr>
            <p:cNvPr id="62" name="object 62"/>
            <p:cNvPicPr/>
            <p:nvPr/>
          </p:nvPicPr>
          <p:blipFill>
            <a:blip r:embed="rId3" cstate="print"/>
            <a:stretch>
              <a:fillRect/>
            </a:stretch>
          </p:blipFill>
          <p:spPr>
            <a:xfrm>
              <a:off x="4338827" y="2804160"/>
              <a:ext cx="99060" cy="99059"/>
            </a:xfrm>
            <a:prstGeom prst="rect">
              <a:avLst/>
            </a:prstGeom>
          </p:spPr>
        </p:pic>
        <p:pic>
          <p:nvPicPr>
            <p:cNvPr id="63" name="object 63"/>
            <p:cNvPicPr/>
            <p:nvPr/>
          </p:nvPicPr>
          <p:blipFill>
            <a:blip r:embed="rId4" cstate="print"/>
            <a:stretch>
              <a:fillRect/>
            </a:stretch>
          </p:blipFill>
          <p:spPr>
            <a:xfrm>
              <a:off x="5657088" y="2805684"/>
              <a:ext cx="99060" cy="99060"/>
            </a:xfrm>
            <a:prstGeom prst="rect">
              <a:avLst/>
            </a:prstGeom>
          </p:spPr>
        </p:pic>
        <p:pic>
          <p:nvPicPr>
            <p:cNvPr id="64" name="object 64"/>
            <p:cNvPicPr/>
            <p:nvPr/>
          </p:nvPicPr>
          <p:blipFill>
            <a:blip r:embed="rId10" cstate="print"/>
            <a:stretch>
              <a:fillRect/>
            </a:stretch>
          </p:blipFill>
          <p:spPr>
            <a:xfrm>
              <a:off x="5827775" y="2811780"/>
              <a:ext cx="99060" cy="99059"/>
            </a:xfrm>
            <a:prstGeom prst="rect">
              <a:avLst/>
            </a:prstGeom>
          </p:spPr>
        </p:pic>
        <p:pic>
          <p:nvPicPr>
            <p:cNvPr id="65" name="object 65"/>
            <p:cNvPicPr/>
            <p:nvPr/>
          </p:nvPicPr>
          <p:blipFill>
            <a:blip r:embed="rId4" cstate="print"/>
            <a:stretch>
              <a:fillRect/>
            </a:stretch>
          </p:blipFill>
          <p:spPr>
            <a:xfrm>
              <a:off x="6388607" y="2811780"/>
              <a:ext cx="99059" cy="99059"/>
            </a:xfrm>
            <a:prstGeom prst="rect">
              <a:avLst/>
            </a:prstGeom>
          </p:spPr>
        </p:pic>
        <p:pic>
          <p:nvPicPr>
            <p:cNvPr id="66" name="object 66"/>
            <p:cNvPicPr/>
            <p:nvPr/>
          </p:nvPicPr>
          <p:blipFill>
            <a:blip r:embed="rId4" cstate="print"/>
            <a:stretch>
              <a:fillRect/>
            </a:stretch>
          </p:blipFill>
          <p:spPr>
            <a:xfrm>
              <a:off x="6123432" y="2811780"/>
              <a:ext cx="99059" cy="99059"/>
            </a:xfrm>
            <a:prstGeom prst="rect">
              <a:avLst/>
            </a:prstGeom>
          </p:spPr>
        </p:pic>
        <p:pic>
          <p:nvPicPr>
            <p:cNvPr id="67" name="object 67"/>
            <p:cNvPicPr/>
            <p:nvPr/>
          </p:nvPicPr>
          <p:blipFill>
            <a:blip r:embed="rId7" cstate="print"/>
            <a:stretch>
              <a:fillRect/>
            </a:stretch>
          </p:blipFill>
          <p:spPr>
            <a:xfrm>
              <a:off x="6632447" y="2814828"/>
              <a:ext cx="99059" cy="99060"/>
            </a:xfrm>
            <a:prstGeom prst="rect">
              <a:avLst/>
            </a:prstGeom>
          </p:spPr>
        </p:pic>
        <p:pic>
          <p:nvPicPr>
            <p:cNvPr id="68" name="object 68"/>
            <p:cNvPicPr/>
            <p:nvPr/>
          </p:nvPicPr>
          <p:blipFill>
            <a:blip r:embed="rId3" cstate="print"/>
            <a:stretch>
              <a:fillRect/>
            </a:stretch>
          </p:blipFill>
          <p:spPr>
            <a:xfrm>
              <a:off x="5202935" y="2801112"/>
              <a:ext cx="99060" cy="99060"/>
            </a:xfrm>
            <a:prstGeom prst="rect">
              <a:avLst/>
            </a:prstGeom>
          </p:spPr>
        </p:pic>
        <p:pic>
          <p:nvPicPr>
            <p:cNvPr id="69" name="object 69"/>
            <p:cNvPicPr/>
            <p:nvPr/>
          </p:nvPicPr>
          <p:blipFill>
            <a:blip r:embed="rId8" cstate="print"/>
            <a:stretch>
              <a:fillRect/>
            </a:stretch>
          </p:blipFill>
          <p:spPr>
            <a:xfrm>
              <a:off x="6925310" y="2799842"/>
              <a:ext cx="124460" cy="124459"/>
            </a:xfrm>
            <a:prstGeom prst="rect">
              <a:avLst/>
            </a:prstGeom>
          </p:spPr>
        </p:pic>
        <p:pic>
          <p:nvPicPr>
            <p:cNvPr id="70" name="object 70"/>
            <p:cNvPicPr/>
            <p:nvPr/>
          </p:nvPicPr>
          <p:blipFill>
            <a:blip r:embed="rId8" cstate="print"/>
            <a:stretch>
              <a:fillRect/>
            </a:stretch>
          </p:blipFill>
          <p:spPr>
            <a:xfrm>
              <a:off x="5439410" y="2781554"/>
              <a:ext cx="124460" cy="124459"/>
            </a:xfrm>
            <a:prstGeom prst="rect">
              <a:avLst/>
            </a:prstGeom>
          </p:spPr>
        </p:pic>
        <p:pic>
          <p:nvPicPr>
            <p:cNvPr id="71" name="object 71"/>
            <p:cNvPicPr/>
            <p:nvPr/>
          </p:nvPicPr>
          <p:blipFill>
            <a:blip r:embed="rId8" cstate="print"/>
            <a:stretch>
              <a:fillRect/>
            </a:stretch>
          </p:blipFill>
          <p:spPr>
            <a:xfrm>
              <a:off x="4124197" y="2787650"/>
              <a:ext cx="124460" cy="124460"/>
            </a:xfrm>
            <a:prstGeom prst="rect">
              <a:avLst/>
            </a:prstGeom>
          </p:spPr>
        </p:pic>
        <p:sp>
          <p:nvSpPr>
            <p:cNvPr id="72" name="object 72"/>
            <p:cNvSpPr/>
            <p:nvPr/>
          </p:nvSpPr>
          <p:spPr>
            <a:xfrm>
              <a:off x="6682739" y="2583180"/>
              <a:ext cx="304800" cy="231140"/>
            </a:xfrm>
            <a:custGeom>
              <a:avLst/>
              <a:gdLst/>
              <a:ahLst/>
              <a:cxnLst/>
              <a:rect l="l" t="t" r="r" b="b"/>
              <a:pathLst>
                <a:path w="304800" h="231139">
                  <a:moveTo>
                    <a:pt x="0" y="231012"/>
                  </a:moveTo>
                  <a:lnTo>
                    <a:pt x="5987" y="173816"/>
                  </a:lnTo>
                  <a:lnTo>
                    <a:pt x="22544" y="119812"/>
                  </a:lnTo>
                  <a:lnTo>
                    <a:pt x="47561" y="72215"/>
                  </a:lnTo>
                  <a:lnTo>
                    <a:pt x="78928" y="34238"/>
                  </a:lnTo>
                  <a:lnTo>
                    <a:pt x="114535" y="9095"/>
                  </a:lnTo>
                  <a:lnTo>
                    <a:pt x="152273" y="0"/>
                  </a:lnTo>
                  <a:lnTo>
                    <a:pt x="189957" y="8995"/>
                  </a:lnTo>
                  <a:lnTo>
                    <a:pt x="225528" y="33866"/>
                  </a:lnTo>
                  <a:lnTo>
                    <a:pt x="256873" y="71437"/>
                  </a:lnTo>
                  <a:lnTo>
                    <a:pt x="281878" y="118533"/>
                  </a:lnTo>
                  <a:lnTo>
                    <a:pt x="298431" y="171979"/>
                  </a:lnTo>
                  <a:lnTo>
                    <a:pt x="304418" y="228600"/>
                  </a:lnTo>
                </a:path>
              </a:pathLst>
            </a:custGeom>
            <a:ln w="9525">
              <a:solidFill>
                <a:srgbClr val="333333"/>
              </a:solidFill>
              <a:prstDash val="sysDash"/>
            </a:ln>
          </p:spPr>
          <p:txBody>
            <a:bodyPr wrap="square" lIns="0" tIns="0" rIns="0" bIns="0" rtlCol="0"/>
            <a:lstStyle/>
            <a:p>
              <a:endParaRPr/>
            </a:p>
          </p:txBody>
        </p:sp>
        <p:sp>
          <p:nvSpPr>
            <p:cNvPr id="73" name="object 73"/>
            <p:cNvSpPr/>
            <p:nvPr/>
          </p:nvSpPr>
          <p:spPr>
            <a:xfrm>
              <a:off x="5500116" y="2564892"/>
              <a:ext cx="205740" cy="241300"/>
            </a:xfrm>
            <a:custGeom>
              <a:avLst/>
              <a:gdLst/>
              <a:ahLst/>
              <a:cxnLst/>
              <a:rect l="l" t="t" r="r" b="b"/>
              <a:pathLst>
                <a:path w="205739" h="241300">
                  <a:moveTo>
                    <a:pt x="0" y="228600"/>
                  </a:moveTo>
                  <a:lnTo>
                    <a:pt x="4038" y="171979"/>
                  </a:lnTo>
                  <a:lnTo>
                    <a:pt x="15207" y="118533"/>
                  </a:lnTo>
                  <a:lnTo>
                    <a:pt x="32083" y="71437"/>
                  </a:lnTo>
                  <a:lnTo>
                    <a:pt x="53245" y="33866"/>
                  </a:lnTo>
                  <a:lnTo>
                    <a:pt x="102743" y="0"/>
                  </a:lnTo>
                  <a:lnTo>
                    <a:pt x="128159" y="9485"/>
                  </a:lnTo>
                  <a:lnTo>
                    <a:pt x="152150" y="35705"/>
                  </a:lnTo>
                  <a:lnTo>
                    <a:pt x="173291" y="75311"/>
                  </a:lnTo>
                  <a:lnTo>
                    <a:pt x="190156" y="124949"/>
                  </a:lnTo>
                  <a:lnTo>
                    <a:pt x="201320" y="181268"/>
                  </a:lnTo>
                  <a:lnTo>
                    <a:pt x="205359" y="240919"/>
                  </a:lnTo>
                </a:path>
              </a:pathLst>
            </a:custGeom>
            <a:ln w="9525">
              <a:solidFill>
                <a:srgbClr val="333333"/>
              </a:solidFill>
              <a:prstDash val="sysDash"/>
            </a:ln>
          </p:spPr>
          <p:txBody>
            <a:bodyPr wrap="square" lIns="0" tIns="0" rIns="0" bIns="0" rtlCol="0"/>
            <a:lstStyle/>
            <a:p>
              <a:endParaRPr/>
            </a:p>
          </p:txBody>
        </p:sp>
        <p:sp>
          <p:nvSpPr>
            <p:cNvPr id="74" name="object 74"/>
            <p:cNvSpPr/>
            <p:nvPr/>
          </p:nvSpPr>
          <p:spPr>
            <a:xfrm>
              <a:off x="4186427" y="2570988"/>
              <a:ext cx="202565" cy="233045"/>
            </a:xfrm>
            <a:custGeom>
              <a:avLst/>
              <a:gdLst/>
              <a:ahLst/>
              <a:cxnLst/>
              <a:rect l="l" t="t" r="r" b="b"/>
              <a:pathLst>
                <a:path w="202564" h="233044">
                  <a:moveTo>
                    <a:pt x="0" y="228600"/>
                  </a:moveTo>
                  <a:lnTo>
                    <a:pt x="3978" y="171979"/>
                  </a:lnTo>
                  <a:lnTo>
                    <a:pt x="14976" y="118533"/>
                  </a:lnTo>
                  <a:lnTo>
                    <a:pt x="31591" y="71437"/>
                  </a:lnTo>
                  <a:lnTo>
                    <a:pt x="52418" y="33866"/>
                  </a:lnTo>
                  <a:lnTo>
                    <a:pt x="101092" y="0"/>
                  </a:lnTo>
                  <a:lnTo>
                    <a:pt x="126130" y="9175"/>
                  </a:lnTo>
                  <a:lnTo>
                    <a:pt x="149765" y="34539"/>
                  </a:lnTo>
                  <a:lnTo>
                    <a:pt x="170592" y="72850"/>
                  </a:lnTo>
                  <a:lnTo>
                    <a:pt x="187207" y="120866"/>
                  </a:lnTo>
                  <a:lnTo>
                    <a:pt x="198205" y="175345"/>
                  </a:lnTo>
                  <a:lnTo>
                    <a:pt x="202184" y="233044"/>
                  </a:lnTo>
                </a:path>
              </a:pathLst>
            </a:custGeom>
            <a:ln w="9524">
              <a:solidFill>
                <a:srgbClr val="333333"/>
              </a:solidFill>
              <a:prstDash val="sysDash"/>
            </a:ln>
          </p:spPr>
          <p:txBody>
            <a:bodyPr wrap="square" lIns="0" tIns="0" rIns="0" bIns="0" rtlCol="0"/>
            <a:lstStyle/>
            <a:p>
              <a:endParaRPr/>
            </a:p>
          </p:txBody>
        </p:sp>
        <p:pic>
          <p:nvPicPr>
            <p:cNvPr id="75" name="object 75"/>
            <p:cNvPicPr/>
            <p:nvPr/>
          </p:nvPicPr>
          <p:blipFill>
            <a:blip r:embed="rId11" cstate="print"/>
            <a:stretch>
              <a:fillRect/>
            </a:stretch>
          </p:blipFill>
          <p:spPr>
            <a:xfrm>
              <a:off x="6931405" y="2799842"/>
              <a:ext cx="124460" cy="124459"/>
            </a:xfrm>
            <a:prstGeom prst="rect">
              <a:avLst/>
            </a:prstGeom>
          </p:spPr>
        </p:pic>
        <p:sp>
          <p:nvSpPr>
            <p:cNvPr id="76" name="object 76"/>
            <p:cNvSpPr/>
            <p:nvPr/>
          </p:nvSpPr>
          <p:spPr>
            <a:xfrm>
              <a:off x="5452110" y="2794254"/>
              <a:ext cx="99060" cy="99060"/>
            </a:xfrm>
            <a:custGeom>
              <a:avLst/>
              <a:gdLst/>
              <a:ahLst/>
              <a:cxnLst/>
              <a:rect l="l" t="t" r="r" b="b"/>
              <a:pathLst>
                <a:path w="99060" h="99060">
                  <a:moveTo>
                    <a:pt x="49529" y="0"/>
                  </a:moveTo>
                  <a:lnTo>
                    <a:pt x="30271" y="3899"/>
                  </a:lnTo>
                  <a:lnTo>
                    <a:pt x="14525" y="14525"/>
                  </a:lnTo>
                  <a:lnTo>
                    <a:pt x="3899" y="30271"/>
                  </a:lnTo>
                  <a:lnTo>
                    <a:pt x="0" y="49529"/>
                  </a:lnTo>
                  <a:lnTo>
                    <a:pt x="3899" y="68788"/>
                  </a:lnTo>
                  <a:lnTo>
                    <a:pt x="14525" y="84534"/>
                  </a:lnTo>
                  <a:lnTo>
                    <a:pt x="30271" y="95160"/>
                  </a:lnTo>
                  <a:lnTo>
                    <a:pt x="49529" y="99059"/>
                  </a:lnTo>
                  <a:lnTo>
                    <a:pt x="68788" y="95160"/>
                  </a:lnTo>
                  <a:lnTo>
                    <a:pt x="84534" y="84534"/>
                  </a:lnTo>
                  <a:lnTo>
                    <a:pt x="95160" y="68788"/>
                  </a:lnTo>
                  <a:lnTo>
                    <a:pt x="99060" y="49529"/>
                  </a:lnTo>
                  <a:lnTo>
                    <a:pt x="95160" y="30271"/>
                  </a:lnTo>
                  <a:lnTo>
                    <a:pt x="84534" y="14525"/>
                  </a:lnTo>
                  <a:lnTo>
                    <a:pt x="68788" y="3899"/>
                  </a:lnTo>
                  <a:lnTo>
                    <a:pt x="49529" y="0"/>
                  </a:lnTo>
                  <a:close/>
                </a:path>
              </a:pathLst>
            </a:custGeom>
            <a:solidFill>
              <a:srgbClr val="FF0000"/>
            </a:solidFill>
          </p:spPr>
          <p:txBody>
            <a:bodyPr wrap="square" lIns="0" tIns="0" rIns="0" bIns="0" rtlCol="0"/>
            <a:lstStyle/>
            <a:p>
              <a:endParaRPr/>
            </a:p>
          </p:txBody>
        </p:sp>
        <p:sp>
          <p:nvSpPr>
            <p:cNvPr id="77" name="object 77"/>
            <p:cNvSpPr/>
            <p:nvPr/>
          </p:nvSpPr>
          <p:spPr>
            <a:xfrm>
              <a:off x="5452110" y="2794254"/>
              <a:ext cx="99060" cy="99060"/>
            </a:xfrm>
            <a:custGeom>
              <a:avLst/>
              <a:gdLst/>
              <a:ahLst/>
              <a:cxnLst/>
              <a:rect l="l" t="t" r="r" b="b"/>
              <a:pathLst>
                <a:path w="99060" h="99060">
                  <a:moveTo>
                    <a:pt x="0" y="49529"/>
                  </a:moveTo>
                  <a:lnTo>
                    <a:pt x="3899" y="30271"/>
                  </a:lnTo>
                  <a:lnTo>
                    <a:pt x="14525" y="14525"/>
                  </a:lnTo>
                  <a:lnTo>
                    <a:pt x="30271" y="3899"/>
                  </a:lnTo>
                  <a:lnTo>
                    <a:pt x="49529" y="0"/>
                  </a:lnTo>
                  <a:lnTo>
                    <a:pt x="68788" y="3899"/>
                  </a:lnTo>
                  <a:lnTo>
                    <a:pt x="84534" y="14525"/>
                  </a:lnTo>
                  <a:lnTo>
                    <a:pt x="95160" y="30271"/>
                  </a:lnTo>
                  <a:lnTo>
                    <a:pt x="99060" y="49529"/>
                  </a:lnTo>
                  <a:lnTo>
                    <a:pt x="95160" y="68788"/>
                  </a:lnTo>
                  <a:lnTo>
                    <a:pt x="84534" y="84534"/>
                  </a:lnTo>
                  <a:lnTo>
                    <a:pt x="68788" y="95160"/>
                  </a:lnTo>
                  <a:lnTo>
                    <a:pt x="49529" y="99059"/>
                  </a:lnTo>
                  <a:lnTo>
                    <a:pt x="30271" y="95160"/>
                  </a:lnTo>
                  <a:lnTo>
                    <a:pt x="14525" y="84534"/>
                  </a:lnTo>
                  <a:lnTo>
                    <a:pt x="3899" y="68788"/>
                  </a:lnTo>
                  <a:lnTo>
                    <a:pt x="0" y="49529"/>
                  </a:lnTo>
                  <a:close/>
                </a:path>
              </a:pathLst>
            </a:custGeom>
            <a:ln w="25400">
              <a:solidFill>
                <a:srgbClr val="000000"/>
              </a:solidFill>
            </a:ln>
          </p:spPr>
          <p:txBody>
            <a:bodyPr wrap="square" lIns="0" tIns="0" rIns="0" bIns="0" rtlCol="0"/>
            <a:lstStyle/>
            <a:p>
              <a:endParaRPr/>
            </a:p>
          </p:txBody>
        </p:sp>
        <p:sp>
          <p:nvSpPr>
            <p:cNvPr id="78" name="object 78"/>
            <p:cNvSpPr/>
            <p:nvPr/>
          </p:nvSpPr>
          <p:spPr>
            <a:xfrm>
              <a:off x="4139945" y="2800350"/>
              <a:ext cx="99060" cy="99060"/>
            </a:xfrm>
            <a:custGeom>
              <a:avLst/>
              <a:gdLst/>
              <a:ahLst/>
              <a:cxnLst/>
              <a:rect l="l" t="t" r="r" b="b"/>
              <a:pathLst>
                <a:path w="99060" h="99060">
                  <a:moveTo>
                    <a:pt x="49529" y="0"/>
                  </a:moveTo>
                  <a:lnTo>
                    <a:pt x="30271" y="3899"/>
                  </a:lnTo>
                  <a:lnTo>
                    <a:pt x="14525" y="14525"/>
                  </a:lnTo>
                  <a:lnTo>
                    <a:pt x="3899" y="30271"/>
                  </a:lnTo>
                  <a:lnTo>
                    <a:pt x="0" y="49530"/>
                  </a:lnTo>
                  <a:lnTo>
                    <a:pt x="3899" y="68788"/>
                  </a:lnTo>
                  <a:lnTo>
                    <a:pt x="14525" y="84534"/>
                  </a:lnTo>
                  <a:lnTo>
                    <a:pt x="30271" y="95160"/>
                  </a:lnTo>
                  <a:lnTo>
                    <a:pt x="49529" y="99060"/>
                  </a:lnTo>
                  <a:lnTo>
                    <a:pt x="68788" y="95160"/>
                  </a:lnTo>
                  <a:lnTo>
                    <a:pt x="84534" y="84534"/>
                  </a:lnTo>
                  <a:lnTo>
                    <a:pt x="95160" y="68788"/>
                  </a:lnTo>
                  <a:lnTo>
                    <a:pt x="99059" y="49530"/>
                  </a:lnTo>
                  <a:lnTo>
                    <a:pt x="95160" y="30271"/>
                  </a:lnTo>
                  <a:lnTo>
                    <a:pt x="84534" y="14525"/>
                  </a:lnTo>
                  <a:lnTo>
                    <a:pt x="68788" y="3899"/>
                  </a:lnTo>
                  <a:lnTo>
                    <a:pt x="49529" y="0"/>
                  </a:lnTo>
                  <a:close/>
                </a:path>
              </a:pathLst>
            </a:custGeom>
            <a:solidFill>
              <a:srgbClr val="8A81D2"/>
            </a:solidFill>
          </p:spPr>
          <p:txBody>
            <a:bodyPr wrap="square" lIns="0" tIns="0" rIns="0" bIns="0" rtlCol="0"/>
            <a:lstStyle/>
            <a:p>
              <a:endParaRPr/>
            </a:p>
          </p:txBody>
        </p:sp>
        <p:sp>
          <p:nvSpPr>
            <p:cNvPr id="79" name="object 79"/>
            <p:cNvSpPr/>
            <p:nvPr/>
          </p:nvSpPr>
          <p:spPr>
            <a:xfrm>
              <a:off x="4139945" y="2800350"/>
              <a:ext cx="99060" cy="99060"/>
            </a:xfrm>
            <a:custGeom>
              <a:avLst/>
              <a:gdLst/>
              <a:ahLst/>
              <a:cxnLst/>
              <a:rect l="l" t="t" r="r" b="b"/>
              <a:pathLst>
                <a:path w="99060" h="99060">
                  <a:moveTo>
                    <a:pt x="0" y="49530"/>
                  </a:moveTo>
                  <a:lnTo>
                    <a:pt x="3899" y="30271"/>
                  </a:lnTo>
                  <a:lnTo>
                    <a:pt x="14525" y="14525"/>
                  </a:lnTo>
                  <a:lnTo>
                    <a:pt x="30271" y="3899"/>
                  </a:lnTo>
                  <a:lnTo>
                    <a:pt x="49529" y="0"/>
                  </a:lnTo>
                  <a:lnTo>
                    <a:pt x="68788" y="3899"/>
                  </a:lnTo>
                  <a:lnTo>
                    <a:pt x="84534" y="14525"/>
                  </a:lnTo>
                  <a:lnTo>
                    <a:pt x="95160" y="30271"/>
                  </a:lnTo>
                  <a:lnTo>
                    <a:pt x="99059" y="49530"/>
                  </a:lnTo>
                  <a:lnTo>
                    <a:pt x="95160" y="68788"/>
                  </a:lnTo>
                  <a:lnTo>
                    <a:pt x="84534" y="84534"/>
                  </a:lnTo>
                  <a:lnTo>
                    <a:pt x="68788" y="95160"/>
                  </a:lnTo>
                  <a:lnTo>
                    <a:pt x="49529" y="99060"/>
                  </a:lnTo>
                  <a:lnTo>
                    <a:pt x="30271" y="95160"/>
                  </a:lnTo>
                  <a:lnTo>
                    <a:pt x="14525" y="84534"/>
                  </a:lnTo>
                  <a:lnTo>
                    <a:pt x="3899" y="68788"/>
                  </a:lnTo>
                  <a:lnTo>
                    <a:pt x="0" y="49530"/>
                  </a:lnTo>
                  <a:close/>
                </a:path>
              </a:pathLst>
            </a:custGeom>
            <a:ln w="25400">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4053093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83149"/>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3511</TotalTime>
  <Words>6518</Words>
  <Application>Microsoft Office PowerPoint</Application>
  <PresentationFormat>On-screen Show (16:9)</PresentationFormat>
  <Paragraphs>1008</Paragraphs>
  <Slides>129</Slides>
  <Notes>83</Notes>
  <HiddenSlides>2</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129</vt:i4>
      </vt:variant>
    </vt:vector>
  </HeadingPairs>
  <TitlesOfParts>
    <vt:vector size="146" baseType="lpstr">
      <vt:lpstr>2</vt:lpstr>
      <vt:lpstr>Arial MT</vt:lpstr>
      <vt:lpstr>Aptos</vt:lpstr>
      <vt:lpstr>Arial</vt:lpstr>
      <vt:lpstr>Calibri</vt:lpstr>
      <vt:lpstr>Cambria Math</vt:lpstr>
      <vt:lpstr>Consolas</vt:lpstr>
      <vt:lpstr>Courier New</vt:lpstr>
      <vt:lpstr>Edu Diatype Rounded Semi-Mono</vt:lpstr>
      <vt:lpstr>Helvetica</vt:lpstr>
      <vt:lpstr>Lucida Sans Unicode</vt:lpstr>
      <vt:lpstr>Source Sans Pro</vt:lpstr>
      <vt:lpstr>Tahoma</vt:lpstr>
      <vt:lpstr>Times New Roman</vt:lpstr>
      <vt:lpstr>Trebuchet MS</vt:lpstr>
      <vt:lpstr>Wingdings</vt:lpstr>
      <vt:lpstr>Office Theme</vt:lpstr>
      <vt:lpstr>Introduction to Urban Big Data and Machine Learning CRP 3850/5850 Special Topics (2024 Summer)</vt:lpstr>
      <vt:lpstr>Announcement</vt:lpstr>
      <vt:lpstr>OUTLINE</vt:lpstr>
      <vt:lpstr>PowerPoint Presentation</vt:lpstr>
      <vt:lpstr>Supervised learning: Classification</vt:lpstr>
      <vt:lpstr>Supervised learning: Classification</vt:lpstr>
      <vt:lpstr>Supervised learning: Classification</vt:lpstr>
      <vt:lpstr>Supervised learning: Classification</vt:lpstr>
      <vt:lpstr>Supervised learning: Classification</vt:lpstr>
      <vt:lpstr>Which is classification problem? </vt:lpstr>
      <vt:lpstr>Which is classification problem? </vt:lpstr>
      <vt:lpstr>Which is classification problem? </vt:lpstr>
      <vt:lpstr>Regression vs Classification</vt:lpstr>
      <vt:lpstr>Model Validation: Train-Test Split</vt:lpstr>
      <vt:lpstr>Model Validation: Train-Test Split</vt:lpstr>
      <vt:lpstr>Model Validation: Train-Test Split</vt:lpstr>
      <vt:lpstr>Model Validation: Train-Test Split</vt:lpstr>
      <vt:lpstr>Model Validation: Train-Test Split</vt:lpstr>
      <vt:lpstr>Model Validation: Train-Test Split</vt:lpstr>
      <vt:lpstr>PowerPoint Presentation</vt:lpstr>
      <vt:lpstr>PowerPoint Presentation</vt:lpstr>
      <vt:lpstr>PowerPoint Presentation</vt:lpstr>
      <vt:lpstr>PowerPoint Presentation</vt:lpstr>
      <vt:lpstr>PowerPoint Presentation</vt:lpstr>
      <vt:lpstr>Hyperparameter Tuning</vt:lpstr>
      <vt:lpstr>Machine Learning Steps</vt:lpstr>
      <vt:lpstr>PowerPoint Presentation</vt:lpstr>
      <vt:lpstr>Support Vector Machine</vt:lpstr>
      <vt:lpstr>Support Vector Machine</vt:lpstr>
      <vt:lpstr>Decision Trees</vt:lpstr>
      <vt:lpstr>Decision Trees</vt:lpstr>
      <vt:lpstr>Decision Trees</vt:lpstr>
      <vt:lpstr>Decision Trees</vt:lpstr>
      <vt:lpstr>Decision Trees</vt:lpstr>
      <vt:lpstr>Decision Trees</vt:lpstr>
      <vt:lpstr>Decision Trees</vt:lpstr>
      <vt:lpstr>Ensemble Methods: combine the predictions of multiple models </vt:lpstr>
      <vt:lpstr>Ensemble Methods: Random Forest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lpstr>PowerPoint Presentation</vt:lpstr>
      <vt:lpstr>PowerPoint Presentation</vt:lpstr>
      <vt:lpstr>PowerPoint Presentation</vt:lpstr>
      <vt:lpstr>PowerPoint Presentation</vt:lpstr>
      <vt:lpstr>PowerPoint Presentation</vt:lpstr>
      <vt:lpstr>What is Machine Learning?</vt:lpstr>
      <vt:lpstr>What is Machine Learning?</vt:lpstr>
      <vt:lpstr>What would you do to create such a system (machine)?</vt:lpstr>
      <vt:lpstr>What is Machine Learning?</vt:lpstr>
      <vt:lpstr>A spam filter based on machine learning</vt:lpstr>
      <vt:lpstr>What is Machine Learning?</vt:lpstr>
      <vt:lpstr>A table detector based on machine learning</vt:lpstr>
      <vt:lpstr>What is Machine Learning?</vt:lpstr>
      <vt:lpstr>What is Machine Learning?</vt:lpstr>
      <vt:lpstr>What is Machine Learning?</vt:lpstr>
      <vt:lpstr>Supervised Learning</vt:lpstr>
      <vt:lpstr>Then, what is unsupervised learning?</vt:lpstr>
      <vt:lpstr>Unsupervised Learning</vt:lpstr>
      <vt:lpstr>Unsupervised Learning</vt:lpstr>
      <vt:lpstr>Unsupervised Learning</vt:lpstr>
      <vt:lpstr>Machine Learning Types</vt:lpstr>
      <vt:lpstr>Traditional  Program</vt:lpstr>
      <vt:lpstr>PowerPoint Presentation</vt:lpstr>
      <vt:lpstr>Supervised Learning</vt:lpstr>
      <vt:lpstr>Understand Machine Learning</vt:lpstr>
      <vt:lpstr>Understand Machine Learning</vt:lpstr>
      <vt:lpstr>Understand Machine Learning</vt:lpstr>
      <vt:lpstr>Supervised Learning</vt:lpstr>
      <vt:lpstr>Machine Learning vs. Statistics</vt:lpstr>
      <vt:lpstr>Machine Learning vs. Statistics</vt:lpstr>
      <vt:lpstr>PowerPoint Presentation</vt:lpstr>
      <vt:lpstr>Machine  Learning Algorithm</vt:lpstr>
      <vt:lpstr>Algorithm</vt:lpstr>
      <vt:lpstr>Machine Learning Algorithm</vt:lpstr>
      <vt:lpstr>Algorithm Example: Linear Regression</vt:lpstr>
      <vt:lpstr>Algorithm Example: Linear Regression</vt:lpstr>
      <vt:lpstr>Algorithm Example: Classification</vt:lpstr>
      <vt:lpstr>Algorithm Example: Logistic Regression</vt:lpstr>
      <vt:lpstr>Algorithm Example: K-Nearest Neighbors</vt:lpstr>
      <vt:lpstr>Algorithm Example: K-Nearest Neighbors</vt:lpstr>
      <vt:lpstr>Algorithm Example: K-Nearest Neighbors</vt:lpstr>
      <vt:lpstr>Algorithm Example: K-Nearest Neighbors</vt:lpstr>
      <vt:lpstr>PowerPoint Presentation</vt:lpstr>
      <vt:lpstr>Machine Learning Steps</vt:lpstr>
      <vt:lpstr>Transforming data (e.g., string to numeric)</vt:lpstr>
      <vt:lpstr>Training</vt:lpstr>
      <vt:lpstr>Splitting data for training and testing</vt:lpstr>
      <vt:lpstr>Machine Learning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Steps</vt:lpstr>
      <vt:lpstr>Hyperparameter Tuning</vt:lpstr>
      <vt:lpstr>PowerPoint Presentation</vt:lpstr>
      <vt:lpstr>Machine Learning Steps</vt:lpstr>
      <vt:lpstr>PowerPoint Presentation</vt:lpstr>
      <vt:lpstr>Python and Machine Learning</vt:lpstr>
      <vt:lpstr>Machine Learning Datasets</vt:lpstr>
      <vt:lpstr>Machine Learning is Great For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Python </dc:title>
  <dc:creator>Wenzheng Li</dc:creator>
  <cp:lastModifiedBy>Wenzheng Li</cp:lastModifiedBy>
  <cp:revision>11</cp:revision>
  <dcterms:created xsi:type="dcterms:W3CDTF">2024-05-24T04:21:44Z</dcterms:created>
  <dcterms:modified xsi:type="dcterms:W3CDTF">2024-06-21T06:38:30Z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2020-04-30T00:00:00Z</vt:filetime>
  </property>
  <property fmtid="{D5CDD505-2E9C-101B-9397-08002B2CF9AE}" pid="3" name="Creator">
    <vt:lpwstr>Microsoft® PowerPoint® for Microsoft 365</vt:lpwstr>
  </property>
  <property fmtid="{D5CDD505-2E9C-101B-9397-08002B2CF9AE}" pid="4" name="LastSaved">
    <vt:filetime>2024-05-24T00:00:00Z</vt:filetime>
  </property>
</Properties>
</file>